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8"/>
  </p:notesMasterIdLst>
  <p:sldIdLst>
    <p:sldId id="256" r:id="rId2"/>
    <p:sldId id="369" r:id="rId3"/>
    <p:sldId id="372" r:id="rId4"/>
    <p:sldId id="370" r:id="rId5"/>
    <p:sldId id="371" r:id="rId6"/>
    <p:sldId id="373" r:id="rId7"/>
    <p:sldId id="376" r:id="rId8"/>
    <p:sldId id="375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6633"/>
    <a:srgbClr val="D5BF81"/>
    <a:srgbClr val="D8C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400" autoAdjust="0"/>
  </p:normalViewPr>
  <p:slideViewPr>
    <p:cSldViewPr>
      <p:cViewPr varScale="1">
        <p:scale>
          <a:sx n="75" d="100"/>
          <a:sy n="75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45091-1552-466E-A37F-2BBF8A041FFA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603C5-E42F-4245-AB09-6E33E0A2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15313" y="6291263"/>
            <a:ext cx="762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  <a:ea typeface="ＭＳ Ｐゴシック" pitchFamily="-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9pPr>
          </a:lstStyle>
          <a:p>
            <a:pPr defTabSz="457200" eaLnBrk="1" hangingPunct="1">
              <a:defRPr/>
            </a:pPr>
            <a:fld id="{C3B20228-0EEC-484F-9FFE-8B42165AA06F}" type="slidenum">
              <a:rPr lang="en-US" smtClean="0"/>
              <a:pPr defTabSz="457200" eaLnBrk="1" hangingPunct="1">
                <a:defRPr/>
              </a:pPr>
              <a:t>‹#›</a:t>
            </a:fld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rtlCol="0"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ACA3E4C-6951-4E24-BE41-7992D03BF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E937FAF-868C-4762-ABD2-0765D6D016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7692AA0-3FB8-44C7-9BE0-63D9C461B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DEA5B66E-6D66-40A9-A4B2-DE75C8069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1E3C63A0-ADC8-4705-AE61-008D0F906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25FABE69-7A37-48F1-BC5D-92C29FB4F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DAD98F50-2C03-40CA-8FC8-4D744E31C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59F4E29E-1E84-4E1A-B7DE-A5D76D928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AA6FF71B-593F-4FBC-A5B1-369EDA9F8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2400"/>
            <a:ext cx="20177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A183F1E-6E1B-466B-B41B-5B7BF22C18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>
                    <a:tint val="75000"/>
                  </a:srgb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1825" y="630872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itchFamily="-1" charset="0"/>
              </a:defRPr>
            </a:lvl1pPr>
          </a:lstStyle>
          <a:p>
            <a:pPr>
              <a:defRPr/>
            </a:pPr>
            <a:fld id="{6ACA3E4C-6951-4E24-BE41-7992D03BF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ＭＳ Ｐゴシック" pitchFamily="-80" charset="-128"/>
          <a:cs typeface="ＭＳ Ｐゴシック" pitchFamily="-8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-80" charset="0"/>
          <a:ea typeface="ＭＳ Ｐゴシック" pitchFamily="-80" charset="-128"/>
          <a:cs typeface="ＭＳ Ｐゴシック" pitchFamily="-80" charset="-128"/>
        </a:defRPr>
      </a:lvl9pPr>
    </p:titleStyle>
    <p:bodyStyle>
      <a:lvl1pPr marL="403225" indent="-403225" algn="l" rtl="0" eaLnBrk="1" fontAlgn="base" hangingPunct="1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pitchFamily="-80" charset="-128"/>
          <a:cs typeface="ＭＳ Ｐゴシック" pitchFamily="-80" charset="-128"/>
        </a:defRPr>
      </a:lvl1pPr>
      <a:lvl2pPr marL="806450" indent="-403225" algn="l" rtl="0" eaLnBrk="1" fontAlgn="base" hangingPunct="1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pitchFamily="-80" charset="-128"/>
          <a:cs typeface="+mn-cs"/>
        </a:defRPr>
      </a:lvl2pPr>
      <a:lvl3pPr marL="1143000" indent="-336550" algn="l" rtl="0" eaLnBrk="1" fontAlgn="base" hangingPunct="1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pitchFamily="-80" charset="-128"/>
          <a:cs typeface="+mn-cs"/>
        </a:defRPr>
      </a:lvl3pPr>
      <a:lvl4pPr marL="1492250" indent="-349250" algn="l" rtl="0" eaLnBrk="1" fontAlgn="base" hangingPunct="1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pitchFamily="-80" charset="-128"/>
          <a:cs typeface="+mn-cs"/>
        </a:defRPr>
      </a:lvl4pPr>
      <a:lvl5pPr marL="1828800" indent="-336550" algn="l" rtl="0" eaLnBrk="1" fontAlgn="base" hangingPunct="1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pitchFamily="-8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eaux15@hot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physics.illinois.edu/phys102/sp2013/lectures/lecture7.pdf" TargetMode="External"/><Relationship Id="rId4" Type="http://schemas.openxmlformats.org/officeDocument/2006/relationships/hyperlink" Target="https://en.wikipedia.org/wiki/Capaci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physics.illinois.edu/phys102/sp2013/lectures/lecture7.pdf" TargetMode="External"/><Relationship Id="rId4" Type="http://schemas.openxmlformats.org/officeDocument/2006/relationships/hyperlink" Target="https://en.wikipedia.org/wiki/Capacit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physics.illinois.edu/phys102/sp2013/lectures/lecture7.pdf" TargetMode="External"/><Relationship Id="rId4" Type="http://schemas.openxmlformats.org/officeDocument/2006/relationships/hyperlink" Target="https://en.wikipedia.org/wiki/Capaci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physics.illinois.edu/phys102/sp2013/lectures/lecture7.pdf" TargetMode="External"/><Relationship Id="rId4" Type="http://schemas.openxmlformats.org/officeDocument/2006/relationships/hyperlink" Target="https://en.wikipedia.org/wiki/Capacito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physics.illinois.edu/phys102/sp2013/lectures/lecture7.pdf" TargetMode="External"/><Relationship Id="rId2" Type="http://schemas.openxmlformats.org/officeDocument/2006/relationships/hyperlink" Target="https://en.wikipedia.org/wiki/Capaci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physics.illinois.edu/phys102/sp2013/lectures/lecture7.pdf" TargetMode="External"/><Relationship Id="rId2" Type="http://schemas.openxmlformats.org/officeDocument/2006/relationships/hyperlink" Target="https://en.wikipedia.org/wiki/Capac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physics.illinois.edu/phys102/sp2013/lectures/lecture7.pdf" TargetMode="External"/><Relationship Id="rId2" Type="http://schemas.openxmlformats.org/officeDocument/2006/relationships/hyperlink" Target="https://en.wikipedia.org/wiki/Capac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810000"/>
            <a:ext cx="7542212" cy="1013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Circuit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9963"/>
            <a:ext cx="6400800" cy="1925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Practice </a:t>
            </a:r>
            <a:r>
              <a:rPr lang="en-US" dirty="0" smtClean="0"/>
              <a:t>#</a:t>
            </a:r>
            <a:r>
              <a:rPr lang="en-US" dirty="0" smtClean="0"/>
              <a:t>13—RC </a:t>
            </a:r>
            <a:r>
              <a:rPr lang="en-US" dirty="0" smtClean="0"/>
              <a:t>Circuits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Mr. Burleson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hlinkClick r:id="rId2"/>
              </a:rPr>
              <a:t>geaux15@hotmail.com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AutoShape 2" descr="Image result for 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14512"/>
            <a:ext cx="20907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2065336" cy="165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371734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</a:t>
            </a:r>
            <a:r>
              <a:rPr lang="en-US" dirty="0" smtClean="0"/>
              <a:t>Circuits</a:t>
            </a:r>
            <a:br>
              <a:rPr lang="en-US" dirty="0" smtClean="0"/>
            </a:br>
            <a:r>
              <a:rPr lang="en-US" sz="2800" dirty="0" smtClean="0"/>
              <a:t>(Division C Only)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58035"/>
            <a:ext cx="5232400" cy="49713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RC problems involve a Resistor (R) and a Capacitor (C), which is charged by a battery and then discharged for the start</a:t>
            </a:r>
          </a:p>
          <a:p>
            <a:pPr lvl="1"/>
            <a:r>
              <a:rPr lang="en-US" dirty="0" smtClean="0"/>
              <a:t>Usually with a switch that is set to charge or discharge the capacitor</a:t>
            </a:r>
          </a:p>
          <a:p>
            <a:pPr lvl="1"/>
            <a:r>
              <a:rPr lang="en-US" dirty="0" smtClean="0"/>
              <a:t>The time constant, </a:t>
            </a:r>
            <a:r>
              <a:rPr lang="el-GR" dirty="0" smtClean="0"/>
              <a:t>τ</a:t>
            </a:r>
            <a:r>
              <a:rPr lang="en-US" dirty="0" smtClean="0"/>
              <a:t> = RC, is in unit of seconds</a:t>
            </a:r>
          </a:p>
          <a:p>
            <a:pPr lvl="1"/>
            <a:r>
              <a:rPr lang="el-GR" dirty="0"/>
              <a:t>τ</a:t>
            </a:r>
            <a:r>
              <a:rPr lang="en-US" dirty="0"/>
              <a:t> </a:t>
            </a:r>
            <a:r>
              <a:rPr lang="en-US" dirty="0" smtClean="0"/>
              <a:t>is the time it takes to charge a capacitor to about 63% of max value</a:t>
            </a:r>
          </a:p>
          <a:p>
            <a:pPr lvl="1"/>
            <a:r>
              <a:rPr lang="el-GR" dirty="0" smtClean="0"/>
              <a:t>τ</a:t>
            </a:r>
            <a:r>
              <a:rPr lang="en-US" dirty="0" smtClean="0"/>
              <a:t> is the time it takes to discharge a capacitor to about 37% of its original value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Charge and voltage don’t change instantaneously so they are the same right before and right after the switch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Current starts as a short when charging and goes to zero long term.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Current starts at maximum value (i.e. if it was a short during charging) when discharging and goes to zero long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71734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83200" y="3267075"/>
            <a:ext cx="3556000" cy="2838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403225" indent="-403225" algn="l" rtl="0" eaLnBrk="1" fontAlgn="base" hangingPunct="1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ＭＳ Ｐゴシック" pitchFamily="-80" charset="-128"/>
              </a:defRPr>
            </a:lvl1pPr>
            <a:lvl2pPr marL="806450" indent="-403225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2pPr>
            <a:lvl3pPr marL="11430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3pPr>
            <a:lvl4pPr marL="1492250" indent="-3492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4pPr>
            <a:lvl5pPr marL="1828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Common problem start conditions</a:t>
            </a:r>
          </a:p>
          <a:p>
            <a:pPr marL="228600" lvl="1" indent="-228600"/>
            <a:r>
              <a:rPr lang="en-US" dirty="0" smtClean="0"/>
              <a:t>Switch is set to b for a very long time</a:t>
            </a:r>
          </a:p>
          <a:p>
            <a:pPr marL="571500" lvl="2"/>
            <a:r>
              <a:rPr lang="en-US" dirty="0" smtClean="0"/>
              <a:t>This discharges the capacitor so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 = 0V</a:t>
            </a:r>
          </a:p>
          <a:p>
            <a:pPr marL="228600" lvl="1" indent="-228600"/>
            <a:r>
              <a:rPr lang="en-US" dirty="0" smtClean="0"/>
              <a:t>Switch is set to a for a very long time</a:t>
            </a:r>
          </a:p>
          <a:p>
            <a:pPr marL="571500" lvl="2"/>
            <a:r>
              <a:rPr lang="en-US" dirty="0" smtClean="0"/>
              <a:t>This charges the capacitor so </a:t>
            </a:r>
            <a:r>
              <a:rPr lang="en-US" dirty="0" err="1" smtClean="0"/>
              <a:t>V</a:t>
            </a:r>
            <a:r>
              <a:rPr lang="en-US" sz="2100" baseline="-25000" dirty="0" err="1"/>
              <a:t>c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sz="2100" baseline="-25000" dirty="0" err="1"/>
              <a:t>b</a:t>
            </a:r>
            <a:endParaRPr lang="en-US" sz="21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courses.physics.illinois.edu/phys102/sp2013/lectures/lecture7.pdf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39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1900" cy="1762125"/>
          </a:xfrm>
        </p:spPr>
        <p:txBody>
          <a:bodyPr/>
          <a:lstStyle/>
          <a:p>
            <a:r>
              <a:rPr lang="en-US" dirty="0" smtClean="0"/>
              <a:t>RC Circuits</a:t>
            </a:r>
            <a:br>
              <a:rPr lang="en-US" dirty="0" smtClean="0"/>
            </a:br>
            <a:r>
              <a:rPr lang="en-US" sz="2800" dirty="0" smtClean="0"/>
              <a:t>(transient charging)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32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RC problems involve a Resistor (R) and a Capacitor (C), which is charged by a battery and then discharged</a:t>
            </a:r>
          </a:p>
          <a:p>
            <a:pPr lvl="1"/>
            <a:r>
              <a:rPr lang="en-US" dirty="0" smtClean="0"/>
              <a:t>Usually with a switch that is set to charge or discharge the capacitor</a:t>
            </a:r>
          </a:p>
          <a:p>
            <a:pPr lvl="1"/>
            <a:r>
              <a:rPr lang="en-US" dirty="0" smtClean="0"/>
              <a:t>The time constant, </a:t>
            </a:r>
            <a:r>
              <a:rPr lang="el-GR" dirty="0" smtClean="0"/>
              <a:t>τ</a:t>
            </a:r>
            <a:r>
              <a:rPr lang="en-US" dirty="0" smtClean="0"/>
              <a:t> = RC</a:t>
            </a:r>
          </a:p>
          <a:p>
            <a:r>
              <a:rPr lang="en-US" dirty="0" smtClean="0"/>
              <a:t>If starting discharged,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(t=0) = 0V</a:t>
            </a:r>
          </a:p>
          <a:p>
            <a:pPr lvl="1"/>
            <a:r>
              <a:rPr lang="en-US" dirty="0" smtClean="0"/>
              <a:t>If switch is turned to a (charging position) at t=0, the capacitor begins to charge</a:t>
            </a:r>
          </a:p>
          <a:p>
            <a:pPr lvl="1"/>
            <a:r>
              <a:rPr lang="en-US" dirty="0" smtClean="0"/>
              <a:t>The charge as a function of time increases Q(t) =V</a:t>
            </a:r>
            <a:r>
              <a:rPr lang="en-US" baseline="-25000" dirty="0" smtClean="0"/>
              <a:t>max</a:t>
            </a:r>
            <a:r>
              <a:rPr lang="en-US" dirty="0" smtClean="0"/>
              <a:t> (1-e</a:t>
            </a:r>
            <a:r>
              <a:rPr lang="en-US" baseline="30000" dirty="0" smtClean="0"/>
              <a:t>-t/RC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9725"/>
            <a:ext cx="371734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3124200"/>
            <a:ext cx="3962400" cy="32949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403225" indent="-403225" algn="l" rtl="0" eaLnBrk="1" fontAlgn="base" hangingPunct="1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ＭＳ Ｐゴシック" pitchFamily="-80" charset="-128"/>
              </a:defRPr>
            </a:lvl1pPr>
            <a:lvl2pPr marL="806450" indent="-403225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2pPr>
            <a:lvl3pPr marL="11430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3pPr>
            <a:lvl4pPr marL="1492250" indent="-3492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4pPr>
            <a:lvl5pPr marL="1828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Common problem solution method</a:t>
            </a:r>
          </a:p>
          <a:p>
            <a:pPr marL="228600" lvl="1" indent="-228600"/>
            <a:r>
              <a:rPr lang="en-US" dirty="0" smtClean="0"/>
              <a:t>Find start condition (usually either fully discharged or charged)</a:t>
            </a:r>
          </a:p>
          <a:p>
            <a:pPr marL="228600" lvl="1" indent="-228600"/>
            <a:r>
              <a:rPr lang="en-US" dirty="0" smtClean="0"/>
              <a:t>Determine the impact of the change at t=0 (charging or discharging)</a:t>
            </a:r>
          </a:p>
          <a:p>
            <a:pPr marL="228600" lvl="1" indent="-228600"/>
            <a:r>
              <a:rPr lang="en-US" dirty="0"/>
              <a:t>Combine Capacitors if needed  as normally</a:t>
            </a:r>
          </a:p>
          <a:p>
            <a:pPr marL="228600" lvl="1" indent="-228600"/>
            <a:r>
              <a:rPr lang="en-US" dirty="0" smtClean="0"/>
              <a:t>Solve for the equivalent R as seen by the Capacitor during charging</a:t>
            </a:r>
          </a:p>
          <a:p>
            <a:pPr marL="565150" lvl="2" indent="-228600"/>
            <a:r>
              <a:rPr lang="en-US" dirty="0" smtClean="0"/>
              <a:t>All voltage sources are treated as shorts and all current sources are treated as open</a:t>
            </a:r>
          </a:p>
          <a:p>
            <a:pPr marL="565150" lvl="2" indent="-228600"/>
            <a:r>
              <a:rPr lang="en-US" dirty="0" smtClean="0"/>
              <a:t>Combine normally</a:t>
            </a:r>
          </a:p>
          <a:p>
            <a:pPr marL="565150" lvl="2" indent="-228600"/>
            <a:r>
              <a:rPr lang="en-US" dirty="0" smtClean="0"/>
              <a:t>Determine what the maximum charged voltage (V</a:t>
            </a:r>
            <a:r>
              <a:rPr lang="en-US" baseline="-25000" dirty="0" smtClean="0"/>
              <a:t>max</a:t>
            </a:r>
            <a:r>
              <a:rPr lang="en-US" dirty="0" smtClean="0"/>
              <a:t>) would be in the charging position</a:t>
            </a:r>
          </a:p>
          <a:p>
            <a:pPr marL="228600" lvl="1" indent="-228600"/>
            <a:r>
              <a:rPr lang="en-US" dirty="0" smtClean="0"/>
              <a:t>Calculate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dirty="0"/>
              <a:t>= RC</a:t>
            </a:r>
          </a:p>
          <a:p>
            <a:pPr marL="228600" lvl="1" indent="-228600"/>
            <a:r>
              <a:rPr lang="en-US" dirty="0" smtClean="0"/>
              <a:t>Using V</a:t>
            </a:r>
            <a:r>
              <a:rPr lang="en-US" baseline="-25000" dirty="0" smtClean="0"/>
              <a:t>max</a:t>
            </a:r>
            <a:r>
              <a:rPr lang="en-US" dirty="0" smtClean="0"/>
              <a:t> and </a:t>
            </a:r>
            <a:r>
              <a:rPr lang="el-GR" dirty="0"/>
              <a:t>τ</a:t>
            </a:r>
            <a:r>
              <a:rPr lang="en-US" dirty="0"/>
              <a:t> = </a:t>
            </a:r>
            <a:r>
              <a:rPr lang="en-US" dirty="0" smtClean="0"/>
              <a:t>RC you can resolve current and voltage or charge as a function of time</a:t>
            </a:r>
            <a:endParaRPr lang="en-US" sz="21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courses.physics.illinois.edu/phys102/sp2013/lectures/lecture7.pdf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91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1900" cy="1762125"/>
          </a:xfrm>
        </p:spPr>
        <p:txBody>
          <a:bodyPr/>
          <a:lstStyle/>
          <a:p>
            <a:r>
              <a:rPr lang="en-US" dirty="0" smtClean="0"/>
              <a:t>RC Circuits</a:t>
            </a:r>
            <a:br>
              <a:rPr lang="en-US" dirty="0" smtClean="0"/>
            </a:br>
            <a:r>
              <a:rPr lang="en-US" sz="2800" dirty="0" smtClean="0"/>
              <a:t>(transient charging 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3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If starting discharged,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(t=0) = 0V</a:t>
            </a:r>
          </a:p>
          <a:p>
            <a:pPr lvl="1"/>
            <a:r>
              <a:rPr lang="en-US" dirty="0" smtClean="0"/>
              <a:t>If switch is turned to a (charging position) at t=0, the capacitor begins to charge, usually from zero</a:t>
            </a:r>
          </a:p>
          <a:p>
            <a:pPr lvl="1"/>
            <a:r>
              <a:rPr lang="el-GR" dirty="0"/>
              <a:t>τ = </a:t>
            </a:r>
            <a:r>
              <a:rPr lang="en-US" dirty="0"/>
              <a:t>RC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max 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 (since eventually the current through R goes to zero and so the voltage at </a:t>
            </a:r>
            <a:r>
              <a:rPr lang="en-US" dirty="0" err="1" smtClean="0"/>
              <a:t>V</a:t>
            </a:r>
            <a:r>
              <a:rPr lang="en-US" baseline="-25000" dirty="0" err="1"/>
              <a:t>b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lvl="1"/>
            <a:r>
              <a:rPr lang="en-US" dirty="0" smtClean="0"/>
              <a:t>The charge as a function of time increases Q(t) =(V</a:t>
            </a:r>
            <a:r>
              <a:rPr lang="en-US" baseline="-25000" dirty="0" smtClean="0"/>
              <a:t>max</a:t>
            </a:r>
            <a:r>
              <a:rPr lang="en-US" dirty="0" smtClean="0"/>
              <a:t> /C)(1-e</a:t>
            </a:r>
            <a:r>
              <a:rPr lang="en-US" baseline="30000" dirty="0" smtClean="0"/>
              <a:t>-t/RC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V(t</a:t>
            </a:r>
            <a:r>
              <a:rPr lang="en-US" sz="2400" dirty="0"/>
              <a:t>) </a:t>
            </a:r>
            <a:r>
              <a:rPr lang="en-US" sz="2400" dirty="0" smtClean="0"/>
              <a:t>= V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(1-e</a:t>
            </a:r>
            <a:r>
              <a:rPr lang="en-US" sz="2400" baseline="30000" dirty="0" smtClean="0"/>
              <a:t>-t/RC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I(t) = (V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/R)e</a:t>
            </a:r>
            <a:r>
              <a:rPr lang="en-US" sz="2400" baseline="30000" dirty="0" smtClean="0"/>
              <a:t>-t/RC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609725"/>
            <a:ext cx="3276600" cy="1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2944636"/>
            <a:ext cx="3962400" cy="347452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403225" indent="-403225" algn="l" rtl="0" eaLnBrk="1" fontAlgn="base" hangingPunct="1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ＭＳ Ｐゴシック" pitchFamily="-80" charset="-128"/>
              </a:defRPr>
            </a:lvl1pPr>
            <a:lvl2pPr marL="806450" indent="-403225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2pPr>
            <a:lvl3pPr marL="11430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3pPr>
            <a:lvl4pPr marL="1492250" indent="-3492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4pPr>
            <a:lvl5pPr marL="1828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Common problem solution method</a:t>
            </a:r>
          </a:p>
          <a:p>
            <a:pPr marL="228600" lvl="1" indent="-228600"/>
            <a:r>
              <a:rPr lang="en-US" dirty="0" smtClean="0"/>
              <a:t>Find start condition (usually either fully discharged or charged)</a:t>
            </a:r>
          </a:p>
          <a:p>
            <a:pPr marL="228600" lvl="1" indent="-228600"/>
            <a:r>
              <a:rPr lang="en-US" dirty="0" smtClean="0"/>
              <a:t>Determine the impact of the change at t=0 (charging or discharging)</a:t>
            </a:r>
          </a:p>
          <a:p>
            <a:pPr marL="228600" lvl="1" indent="-228600"/>
            <a:r>
              <a:rPr lang="en-US" dirty="0"/>
              <a:t>Combine Capacitors if needed  as normally</a:t>
            </a:r>
          </a:p>
          <a:p>
            <a:pPr marL="228600" lvl="1" indent="-228600"/>
            <a:r>
              <a:rPr lang="en-US" dirty="0" smtClean="0"/>
              <a:t>Solve for the equivalent R as seen by the Capacitor during charging</a:t>
            </a:r>
          </a:p>
          <a:p>
            <a:pPr marL="565150" lvl="2" indent="-228600"/>
            <a:r>
              <a:rPr lang="en-US" dirty="0" smtClean="0"/>
              <a:t>All voltage sources are treated as shorts and all current sources are treated as open</a:t>
            </a:r>
          </a:p>
          <a:p>
            <a:pPr marL="565150" lvl="2" indent="-228600"/>
            <a:r>
              <a:rPr lang="en-US" dirty="0" smtClean="0"/>
              <a:t>Combine normally</a:t>
            </a:r>
          </a:p>
          <a:p>
            <a:pPr marL="565150" lvl="2" indent="-228600"/>
            <a:r>
              <a:rPr lang="en-US" dirty="0" smtClean="0"/>
              <a:t>Determine what the maximum charged voltage (V</a:t>
            </a:r>
            <a:r>
              <a:rPr lang="en-US" baseline="-25000" dirty="0" smtClean="0"/>
              <a:t>max</a:t>
            </a:r>
            <a:r>
              <a:rPr lang="en-US" dirty="0" smtClean="0"/>
              <a:t>) would be in the charging position</a:t>
            </a:r>
          </a:p>
          <a:p>
            <a:pPr marL="228600" lvl="1" indent="-228600"/>
            <a:r>
              <a:rPr lang="en-US" dirty="0" smtClean="0"/>
              <a:t>Calculate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dirty="0"/>
              <a:t>= RC</a:t>
            </a:r>
          </a:p>
          <a:p>
            <a:pPr marL="228600" lvl="1" indent="-228600"/>
            <a:r>
              <a:rPr lang="en-US" dirty="0" smtClean="0"/>
              <a:t>Using V</a:t>
            </a:r>
            <a:r>
              <a:rPr lang="en-US" baseline="-25000" dirty="0" smtClean="0"/>
              <a:t>max</a:t>
            </a:r>
            <a:r>
              <a:rPr lang="en-US" dirty="0" smtClean="0"/>
              <a:t> and </a:t>
            </a:r>
            <a:r>
              <a:rPr lang="el-GR" dirty="0"/>
              <a:t>τ</a:t>
            </a:r>
            <a:r>
              <a:rPr lang="en-US" dirty="0"/>
              <a:t> = </a:t>
            </a:r>
            <a:r>
              <a:rPr lang="en-US" dirty="0" smtClean="0"/>
              <a:t>RC you can resolve current and voltage or charge as a function of time</a:t>
            </a:r>
          </a:p>
          <a:p>
            <a:pPr marL="228600" lvl="1" indent="-228600"/>
            <a:r>
              <a:rPr lang="en-US" dirty="0" smtClean="0"/>
              <a:t>Double check the voltage and current at t = 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courses.physics.illinois.edu/phys102/sp2013/lectures/lecture7.pdf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99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1900" cy="1762125"/>
          </a:xfrm>
        </p:spPr>
        <p:txBody>
          <a:bodyPr/>
          <a:lstStyle/>
          <a:p>
            <a:r>
              <a:rPr lang="en-US" dirty="0" smtClean="0"/>
              <a:t>RC Circuits</a:t>
            </a:r>
            <a:br>
              <a:rPr lang="en-US" dirty="0" smtClean="0"/>
            </a:br>
            <a:r>
              <a:rPr lang="en-US" sz="2800" dirty="0" smtClean="0"/>
              <a:t>(transient discharging 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3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If starting discharged,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(t=0)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pPr lvl="1"/>
            <a:r>
              <a:rPr lang="en-US" dirty="0" smtClean="0"/>
              <a:t>If switch is turned to a (discharging position) at t=0, the capacitor begins to discharge, from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</a:t>
            </a:r>
            <a:r>
              <a:rPr lang="el-GR" dirty="0" smtClean="0"/>
              <a:t>τ </a:t>
            </a:r>
            <a:r>
              <a:rPr lang="el-GR" dirty="0"/>
              <a:t>= </a:t>
            </a:r>
            <a:r>
              <a:rPr lang="en-US" dirty="0"/>
              <a:t>RC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max 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 (since eventually the current through R goes to zero and so the voltage at </a:t>
            </a:r>
            <a:r>
              <a:rPr lang="en-US" dirty="0" err="1" smtClean="0"/>
              <a:t>V</a:t>
            </a:r>
            <a:r>
              <a:rPr lang="en-US" baseline="-25000" dirty="0" err="1"/>
              <a:t>b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lvl="1"/>
            <a:r>
              <a:rPr lang="en-US" dirty="0" smtClean="0"/>
              <a:t>The charge as a function of time decreases Q(t) =(V</a:t>
            </a:r>
            <a:r>
              <a:rPr lang="en-US" baseline="-25000" dirty="0" smtClean="0"/>
              <a:t>max</a:t>
            </a:r>
            <a:r>
              <a:rPr lang="en-US" dirty="0" smtClean="0"/>
              <a:t> /C)(e</a:t>
            </a:r>
            <a:r>
              <a:rPr lang="en-US" baseline="30000" dirty="0" smtClean="0"/>
              <a:t>-t/RC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V(t</a:t>
            </a:r>
            <a:r>
              <a:rPr lang="en-US" sz="2400" dirty="0"/>
              <a:t>) </a:t>
            </a:r>
            <a:r>
              <a:rPr lang="en-US" sz="2400" dirty="0" smtClean="0"/>
              <a:t>= V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(e</a:t>
            </a:r>
            <a:r>
              <a:rPr lang="en-US" sz="2400" baseline="30000" dirty="0" smtClean="0"/>
              <a:t>-t/RC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I(t) = (V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/R)e</a:t>
            </a:r>
            <a:r>
              <a:rPr lang="en-US" sz="2400" baseline="30000" dirty="0" smtClean="0"/>
              <a:t>-t/RC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609725"/>
            <a:ext cx="3276600" cy="13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2944636"/>
            <a:ext cx="3962400" cy="347452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403225" indent="-403225" algn="l" rtl="0" eaLnBrk="1" fontAlgn="base" hangingPunct="1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ＭＳ Ｐゴシック" pitchFamily="-80" charset="-128"/>
              </a:defRPr>
            </a:lvl1pPr>
            <a:lvl2pPr marL="806450" indent="-403225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2pPr>
            <a:lvl3pPr marL="11430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3pPr>
            <a:lvl4pPr marL="1492250" indent="-3492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4pPr>
            <a:lvl5pPr marL="1828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Common problem solution method</a:t>
            </a:r>
          </a:p>
          <a:p>
            <a:pPr marL="228600" lvl="1" indent="-228600"/>
            <a:r>
              <a:rPr lang="en-US" dirty="0" smtClean="0"/>
              <a:t>Find start condition (usually either fully discharged or charged)</a:t>
            </a:r>
          </a:p>
          <a:p>
            <a:pPr marL="228600" lvl="1" indent="-228600"/>
            <a:r>
              <a:rPr lang="en-US" dirty="0" smtClean="0"/>
              <a:t>Determine the impact of the change at t=0 (charging or discharging)</a:t>
            </a:r>
          </a:p>
          <a:p>
            <a:pPr marL="228600" lvl="1" indent="-228600"/>
            <a:r>
              <a:rPr lang="en-US" dirty="0"/>
              <a:t>Combine Capacitors if needed  as normally</a:t>
            </a:r>
          </a:p>
          <a:p>
            <a:pPr marL="228600" lvl="1" indent="-228600"/>
            <a:r>
              <a:rPr lang="en-US" dirty="0" smtClean="0"/>
              <a:t>Solve for the equivalent R as seen by the Capacitor during charging</a:t>
            </a:r>
          </a:p>
          <a:p>
            <a:pPr marL="565150" lvl="2" indent="-228600"/>
            <a:r>
              <a:rPr lang="en-US" dirty="0" smtClean="0"/>
              <a:t>All voltage sources are treated as shorts and all current sources are treated as open</a:t>
            </a:r>
          </a:p>
          <a:p>
            <a:pPr marL="565150" lvl="2" indent="-228600"/>
            <a:r>
              <a:rPr lang="en-US" dirty="0" smtClean="0"/>
              <a:t>Combine normally</a:t>
            </a:r>
          </a:p>
          <a:p>
            <a:pPr marL="565150" lvl="2" indent="-228600"/>
            <a:r>
              <a:rPr lang="en-US" dirty="0" smtClean="0"/>
              <a:t>Determine what the maximum charged voltage (V</a:t>
            </a:r>
            <a:r>
              <a:rPr lang="en-US" baseline="-25000" dirty="0" smtClean="0"/>
              <a:t>max</a:t>
            </a:r>
            <a:r>
              <a:rPr lang="en-US" dirty="0" smtClean="0"/>
              <a:t>) would be in the charging position</a:t>
            </a:r>
          </a:p>
          <a:p>
            <a:pPr marL="228600" lvl="1" indent="-228600"/>
            <a:r>
              <a:rPr lang="en-US" dirty="0" smtClean="0"/>
              <a:t>Calculate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dirty="0"/>
              <a:t>= RC</a:t>
            </a:r>
          </a:p>
          <a:p>
            <a:pPr marL="228600" lvl="1" indent="-228600"/>
            <a:r>
              <a:rPr lang="en-US" dirty="0" smtClean="0"/>
              <a:t>Using V</a:t>
            </a:r>
            <a:r>
              <a:rPr lang="en-US" baseline="-25000" dirty="0" smtClean="0"/>
              <a:t>max</a:t>
            </a:r>
            <a:r>
              <a:rPr lang="en-US" dirty="0" smtClean="0"/>
              <a:t> and </a:t>
            </a:r>
            <a:r>
              <a:rPr lang="el-GR" dirty="0"/>
              <a:t>τ</a:t>
            </a:r>
            <a:r>
              <a:rPr lang="en-US" dirty="0"/>
              <a:t> = </a:t>
            </a:r>
            <a:r>
              <a:rPr lang="en-US" dirty="0" smtClean="0"/>
              <a:t>RC you can resolve current and voltage or charge as a function of time</a:t>
            </a:r>
          </a:p>
          <a:p>
            <a:pPr marL="228600" lvl="1" indent="-228600"/>
            <a:r>
              <a:rPr lang="en-US" dirty="0" smtClean="0"/>
              <a:t>Double check the voltage and current at t = 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courses.physics.illinois.edu/phys102/sp2013/lectures/lecture7.pdf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48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775"/>
            <a:ext cx="5697537" cy="4746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time constant for charging the system to the right, if R</a:t>
            </a:r>
            <a:r>
              <a:rPr lang="en-US" baseline="-25000" dirty="0" smtClean="0"/>
              <a:t>1</a:t>
            </a:r>
            <a:r>
              <a:rPr lang="en-US" dirty="0" smtClean="0"/>
              <a:t> = R</a:t>
            </a:r>
            <a:r>
              <a:rPr lang="en-US" baseline="-25000" dirty="0" smtClean="0"/>
              <a:t>2</a:t>
            </a:r>
            <a:r>
              <a:rPr lang="en-US" dirty="0" smtClean="0"/>
              <a:t> = 1k</a:t>
            </a:r>
            <a:r>
              <a:rPr lang="el-GR" dirty="0" smtClean="0"/>
              <a:t>Ω</a:t>
            </a:r>
            <a:r>
              <a:rPr lang="en-US" dirty="0" smtClean="0"/>
              <a:t> and C = 10 mF</a:t>
            </a:r>
          </a:p>
          <a:p>
            <a:r>
              <a:rPr lang="en-US" dirty="0" smtClean="0"/>
              <a:t>What is the fully charged value of C if V = 12V</a:t>
            </a:r>
          </a:p>
          <a:p>
            <a:r>
              <a:rPr lang="en-US" dirty="0" smtClean="0"/>
              <a:t>If after fully charged, the battery is removed (leaving an open), how long to discharge 37% of the charge?</a:t>
            </a:r>
          </a:p>
          <a:p>
            <a:r>
              <a:rPr lang="en-US" dirty="0" smtClean="0"/>
              <a:t>If after fully charged, the battery is removed (leaving a short), how long to discharge 37% of the charge?</a:t>
            </a:r>
          </a:p>
          <a:p>
            <a:r>
              <a:rPr lang="en-US" dirty="0" smtClean="0"/>
              <a:t>If fully discharged and the battery is added at t=0, what is the formula for I</a:t>
            </a:r>
            <a:r>
              <a:rPr lang="en-US" baseline="-25000" dirty="0" smtClean="0"/>
              <a:t>R2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775"/>
            <a:ext cx="5173662" cy="3952875"/>
          </a:xfrm>
        </p:spPr>
        <p:txBody>
          <a:bodyPr/>
          <a:lstStyle/>
          <a:p>
            <a:r>
              <a:rPr lang="en-US" dirty="0" smtClean="0"/>
              <a:t>What is maximum voltage for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 if the switch has been closed for a really long time</a:t>
            </a:r>
          </a:p>
          <a:p>
            <a:r>
              <a:rPr lang="en-US" dirty="0" smtClean="0"/>
              <a:t>At t = 0, the switch is then opened</a:t>
            </a:r>
          </a:p>
          <a:p>
            <a:pPr lvl="1"/>
            <a:r>
              <a:rPr lang="en-US" dirty="0" smtClean="0"/>
              <a:t>What is the time constant for discharging</a:t>
            </a:r>
          </a:p>
          <a:p>
            <a:pPr lvl="1"/>
            <a:r>
              <a:rPr lang="en-US" dirty="0" smtClean="0"/>
              <a:t>What is the formula for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1125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://physicsstackexchange.com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2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4582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Update your binder to get it competition ready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Complete the circuit problems from the Homework Generator</a:t>
            </a:r>
          </a:p>
          <a:p>
            <a:pPr lvl="1">
              <a:defRPr/>
            </a:pPr>
            <a:r>
              <a:rPr lang="en-US" altLang="en-US" dirty="0"/>
              <a:t>Level 16 Operational Amplifiers</a:t>
            </a:r>
          </a:p>
          <a:p>
            <a:pPr lvl="1">
              <a:defRPr/>
            </a:pPr>
            <a:r>
              <a:rPr lang="en-US" altLang="en-US" dirty="0" smtClean="0"/>
              <a:t>Level 17 RC Circuits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Complete the in class practice problems using your own methods, showing all work.  Make sure that your work can be followed by others.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Design an RC circuit with a 10 pF capacitor that has a maximum voltage of 10V and a time constant of 0.3 </a:t>
            </a:r>
            <a:r>
              <a:rPr lang="en-US" altLang="en-US" dirty="0" err="1" smtClean="0"/>
              <a:t>msec</a:t>
            </a:r>
            <a:endParaRPr lang="en-US" altLang="en-US" dirty="0" smtClean="0"/>
          </a:p>
          <a:p>
            <a:pPr>
              <a:spcBef>
                <a:spcPts val="600"/>
              </a:spcBef>
            </a:pPr>
            <a:r>
              <a:rPr lang="en-US" altLang="en-US" dirty="0" smtClean="0"/>
              <a:t>Determine the equations for current, charge, and voltage as a function of time for the capacitor in that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6DC58C-2CBA-4769-AAEC-F041515283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152400"/>
            <a:ext cx="7581900" cy="1654175"/>
          </a:xfrm>
        </p:spPr>
        <p:txBody>
          <a:bodyPr/>
          <a:lstStyle/>
          <a:p>
            <a:r>
              <a:rPr lang="en-US" dirty="0" smtClean="0"/>
              <a:t>Diode</a:t>
            </a:r>
            <a:br>
              <a:rPr lang="en-US" dirty="0" smtClean="0"/>
            </a:br>
            <a:r>
              <a:rPr lang="en-US" sz="3200" dirty="0"/>
              <a:t>(Division C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3156"/>
            <a:ext cx="4648200" cy="48100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diode is a two-terminal electronic component that conducts current primarily in one direction (asymmetric conductance); it has low (ideally zero) resistance in one direction, and high (ideally infinite) resistance in the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Ideally can be replaced with</a:t>
            </a:r>
          </a:p>
          <a:p>
            <a:pPr lvl="1"/>
            <a:r>
              <a:rPr lang="en-US" dirty="0" smtClean="0"/>
              <a:t>A short (0</a:t>
            </a:r>
            <a:r>
              <a:rPr lang="el-GR" dirty="0" smtClean="0"/>
              <a:t>Ω</a:t>
            </a:r>
            <a:r>
              <a:rPr lang="en-US" dirty="0" smtClean="0"/>
              <a:t>) when forward biased or closed switch</a:t>
            </a:r>
          </a:p>
          <a:p>
            <a:pPr lvl="1"/>
            <a:r>
              <a:rPr lang="en-US" dirty="0" smtClean="0"/>
              <a:t>An open (∞</a:t>
            </a:r>
            <a:r>
              <a:rPr lang="el-GR" dirty="0" smtClean="0"/>
              <a:t>Ω</a:t>
            </a:r>
            <a:r>
              <a:rPr lang="en-US" dirty="0"/>
              <a:t>) when </a:t>
            </a:r>
            <a:r>
              <a:rPr lang="en-US" dirty="0" smtClean="0"/>
              <a:t>reverse biased </a:t>
            </a:r>
            <a:r>
              <a:rPr lang="en-US" dirty="0"/>
              <a:t>or </a:t>
            </a:r>
            <a:r>
              <a:rPr lang="en-US" dirty="0" smtClean="0"/>
              <a:t>open switch</a:t>
            </a:r>
          </a:p>
          <a:p>
            <a:r>
              <a:rPr lang="en-US" dirty="0" smtClean="0"/>
              <a:t>When forward biased has a small resistance and a bias depending upon semiconductor material</a:t>
            </a:r>
          </a:p>
          <a:p>
            <a:pPr lvl="1"/>
            <a:r>
              <a:rPr lang="en-US" dirty="0" smtClean="0"/>
              <a:t>0.6-0.7V for Si Diodes</a:t>
            </a:r>
          </a:p>
          <a:p>
            <a:pPr lvl="1"/>
            <a:r>
              <a:rPr lang="en-US" dirty="0" smtClean="0"/>
              <a:t>0.25 to 0.3V for Ge Diodes</a:t>
            </a:r>
          </a:p>
          <a:p>
            <a:pPr lvl="1"/>
            <a:r>
              <a:rPr lang="en-US" dirty="0" smtClean="0"/>
              <a:t>LEDs can be as high as 4.0V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276725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5733891"/>
            <a:ext cx="2994025" cy="10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3924" y="6419334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https://en.wikipedia.org/wiki/Diode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66837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83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419600" cy="20766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Ideal diode has zero resistance in Forward Bias with the forward bias voltage and infinite resistance in Reverse Bias. 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Note that normally they assume the bias voltage is for Si ~0.7V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59067"/>
            <a:ext cx="6062663" cy="241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477000"/>
            <a:ext cx="853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https://www.researchgate.net/figure/A-circuit-with-Ideal-Diode-its-i-v-characteristic-and-equivalent-circuits-in-the_fig12_316098112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752600"/>
            <a:ext cx="4495800" cy="23064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03225" indent="-403225" algn="l" rtl="0" eaLnBrk="1" fontAlgn="base" hangingPunct="1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ＭＳ Ｐゴシック" pitchFamily="-80" charset="-128"/>
              </a:defRPr>
            </a:lvl1pPr>
            <a:lvl2pPr marL="806450" indent="-403225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2pPr>
            <a:lvl3pPr marL="11430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3pPr>
            <a:lvl4pPr marL="1492250" indent="-3492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4pPr>
            <a:lvl5pPr marL="1828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In Example below: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&gt;= 0.7V, then the diode is in forward bias, no resistance by still account for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 = </a:t>
            </a:r>
            <a:r>
              <a:rPr lang="en-US" dirty="0" smtClean="0"/>
              <a:t>0.7V, therefore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– 0.7V</a:t>
            </a:r>
          </a:p>
          <a:p>
            <a:pPr lvl="1"/>
            <a:r>
              <a:rPr lang="en-US" dirty="0" smtClean="0"/>
              <a:t>If v</a:t>
            </a:r>
            <a:r>
              <a:rPr lang="en-US" baseline="-25000" dirty="0"/>
              <a:t>s</a:t>
            </a:r>
            <a:r>
              <a:rPr lang="en-US" dirty="0" smtClean="0"/>
              <a:t> &lt;0.7V, the diode is in reverse bias and can be treated as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Emitting Diodes (LEDs)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6324600" cy="3952875"/>
          </a:xfrm>
        </p:spPr>
        <p:txBody>
          <a:bodyPr>
            <a:normAutofit fontScale="92500"/>
          </a:bodyPr>
          <a:lstStyle/>
          <a:p>
            <a:r>
              <a:rPr lang="en-US" dirty="0"/>
              <a:t>A light-emitting diode (LED) is a two-lead semiconductor light source. It is a p–n junction diode that emits light when </a:t>
            </a:r>
            <a:r>
              <a:rPr lang="en-US" dirty="0" smtClean="0"/>
              <a:t>activated</a:t>
            </a:r>
          </a:p>
          <a:p>
            <a:r>
              <a:rPr lang="en-US" dirty="0" smtClean="0"/>
              <a:t>Color is </a:t>
            </a:r>
            <a:r>
              <a:rPr lang="en-US" dirty="0"/>
              <a:t>determined by the energy band gap of the </a:t>
            </a:r>
            <a:r>
              <a:rPr lang="en-US" dirty="0" smtClean="0"/>
              <a:t>semiconductor, which also affects the voltage drop </a:t>
            </a:r>
          </a:p>
          <a:p>
            <a:pPr lvl="1"/>
            <a:r>
              <a:rPr lang="en-US" dirty="0" smtClean="0"/>
              <a:t>Full table has been put in the Homework Generator, LED Datasheet tab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://en.wikipedia.org/wiki/Light-emitting_diode#cite_note-79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38913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https://en.wikipedia.org/wiki/Light-emitting_diode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32" y="1333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64200"/>
            <a:ext cx="196508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10" y="3476625"/>
            <a:ext cx="2582790" cy="29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4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Amplifiers </a:t>
            </a:r>
            <a:r>
              <a:rPr lang="en-US" sz="3200" dirty="0" smtClean="0"/>
              <a:t>(Division C Only)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316537" cy="4507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operational amplifier (often op-amp or </a:t>
            </a:r>
            <a:r>
              <a:rPr lang="en-US" dirty="0" err="1"/>
              <a:t>opamp</a:t>
            </a:r>
            <a:r>
              <a:rPr lang="en-US" dirty="0"/>
              <a:t>) is a DC-coupled high-gain electronic voltage amplifier with a differential input and, usually, a single-ended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Very popular due to its versatility as a differential amplifier.</a:t>
            </a:r>
          </a:p>
          <a:p>
            <a:r>
              <a:rPr lang="en-US" dirty="0" smtClean="0"/>
              <a:t>Can be set up easily as a comparator, inverting amplifier, or non-inverting amplifier</a:t>
            </a:r>
          </a:p>
          <a:p>
            <a:r>
              <a:rPr lang="en-US" u="sng" dirty="0">
                <a:solidFill>
                  <a:srgbClr val="FF0000"/>
                </a:solidFill>
              </a:rPr>
              <a:t>NEVER, EVER use a KCL at the output of an </a:t>
            </a:r>
            <a:r>
              <a:rPr lang="en-US" u="sng" dirty="0" smtClean="0">
                <a:solidFill>
                  <a:srgbClr val="FF0000"/>
                </a:solidFill>
              </a:rPr>
              <a:t>Op-Amp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005806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4352925"/>
            <a:ext cx="238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4124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https://en.wikipedia.org/wiki/Operational_amplifier</a:t>
            </a:r>
          </a:p>
        </p:txBody>
      </p:sp>
    </p:spTree>
    <p:extLst>
      <p:ext uri="{BB962C8B-B14F-4D97-AF65-F5344CB8AC3E}">
        <p14:creationId xmlns:p14="http://schemas.microsoft.com/office/powerpoint/2010/main" val="173193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1"/>
            <a:ext cx="7581900" cy="1416050"/>
          </a:xfrm>
        </p:spPr>
        <p:txBody>
          <a:bodyPr/>
          <a:lstStyle/>
          <a:p>
            <a:r>
              <a:rPr lang="en-US" dirty="0" smtClean="0"/>
              <a:t>Ideal Op-Amps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257800" cy="449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Full List for Ideal Op-Amps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Infinite Open-Loop Gain (G)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Infinite Input Impedance (</a:t>
            </a:r>
            <a:r>
              <a:rPr lang="en-US" sz="1800" dirty="0" err="1" smtClean="0"/>
              <a:t>R</a:t>
            </a:r>
            <a:r>
              <a:rPr lang="en-US" sz="1800" baseline="-25000" dirty="0" err="1"/>
              <a:t>in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Infinite Out Voltage Range (</a:t>
            </a:r>
            <a:r>
              <a:rPr lang="en-US" sz="1800" dirty="0" err="1" smtClean="0"/>
              <a:t>v</a:t>
            </a:r>
            <a:r>
              <a:rPr lang="en-US" sz="1800" baseline="-25000" dirty="0" err="1"/>
              <a:t>out</a:t>
            </a:r>
            <a:r>
              <a:rPr lang="en-US" sz="1800" baseline="-25000" dirty="0"/>
              <a:t> </a:t>
            </a:r>
            <a:r>
              <a:rPr lang="en-US" sz="1800" dirty="0" smtClean="0"/>
              <a:t>max)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Infinite Common-Mode Rejection Ratio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Infinite Power Supply Reject Ratio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Zero Input Offset Voltage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Zero Output Impedance (R</a:t>
            </a:r>
            <a:r>
              <a:rPr lang="en-US" sz="1800" baseline="-25000" dirty="0"/>
              <a:t>out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Zero Noise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Zero Input Current (v</a:t>
            </a:r>
            <a:r>
              <a:rPr lang="en-US" sz="1800" baseline="-25000" dirty="0" smtClean="0"/>
              <a:t>i</a:t>
            </a:r>
            <a:r>
              <a:rPr lang="en-US" sz="1800" baseline="-25000" dirty="0"/>
              <a:t>n</a:t>
            </a:r>
            <a:r>
              <a:rPr lang="en-US" sz="1800" dirty="0" smtClean="0"/>
              <a:t>/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in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None of these are actual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Two Golden Rules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</a:t>
            </a:r>
            <a:r>
              <a:rPr lang="en-US" sz="2000" baseline="-25000" dirty="0">
                <a:cs typeface="ＭＳ Ｐゴシック" pitchFamily="-80" charset="-128"/>
              </a:rPr>
              <a:t>+</a:t>
            </a:r>
            <a:r>
              <a:rPr lang="en-US" sz="1800" dirty="0" smtClean="0"/>
              <a:t> = V</a:t>
            </a:r>
            <a:r>
              <a:rPr lang="en-US" sz="2000" baseline="-25000" dirty="0">
                <a:cs typeface="ＭＳ Ｐゴシック" pitchFamily="-80" charset="-128"/>
              </a:rPr>
              <a:t>-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Current  is zero at V</a:t>
            </a:r>
            <a:r>
              <a:rPr lang="en-US" sz="2000" baseline="-25000" dirty="0">
                <a:cs typeface="ＭＳ Ｐゴシック" pitchFamily="-80" charset="-128"/>
              </a:rPr>
              <a:t>+</a:t>
            </a:r>
            <a:r>
              <a:rPr lang="en-US" sz="1800" dirty="0" smtClean="0"/>
              <a:t> and V</a:t>
            </a:r>
            <a:r>
              <a:rPr lang="en-US" sz="2000" baseline="-25000" dirty="0">
                <a:cs typeface="ＭＳ Ｐゴシック" pitchFamily="-80" charset="-128"/>
              </a:rPr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378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200400"/>
            <a:ext cx="4295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6280666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https://en.wikipedia.org/wiki/Operational_amplifier</a:t>
            </a:r>
          </a:p>
        </p:txBody>
      </p:sp>
    </p:spTree>
    <p:extLst>
      <p:ext uri="{BB962C8B-B14F-4D97-AF65-F5344CB8AC3E}">
        <p14:creationId xmlns:p14="http://schemas.microsoft.com/office/powerpoint/2010/main" val="126707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1"/>
            <a:ext cx="5740400" cy="4800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 capacitor is a passive two-terminal electrical component that stores potential energy in an electric </a:t>
            </a:r>
            <a:r>
              <a:rPr lang="en-US" dirty="0" smtClean="0"/>
              <a:t>field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Most </a:t>
            </a:r>
            <a:r>
              <a:rPr lang="en-US" dirty="0"/>
              <a:t>capacitors contain at least two electrical conductors often in the form of metallic plates or surfaces separated by a dielectric </a:t>
            </a:r>
            <a:r>
              <a:rPr lang="en-US" dirty="0" smtClean="0"/>
              <a:t>medium (glass, ceramic, plastic, paper, mica, etc.). </a:t>
            </a:r>
            <a:r>
              <a:rPr lang="en-US" dirty="0"/>
              <a:t>A conductor may be a foil, thin film, sintered bead of metal, or an electrolyte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Unit of capacitance is a Farad (F).  Most capacitors have small values like </a:t>
            </a:r>
            <a:r>
              <a:rPr lang="el-GR" dirty="0" smtClean="0"/>
              <a:t>μ</a:t>
            </a:r>
            <a:r>
              <a:rPr lang="en-US" dirty="0" smtClean="0"/>
              <a:t>F, pF,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100" dirty="0" smtClean="0"/>
              <a:t>Charge equals Capacitance times Potential</a:t>
            </a:r>
          </a:p>
          <a:p>
            <a:pPr lvl="1"/>
            <a:r>
              <a:rPr lang="en-US" sz="2600" dirty="0" smtClean="0"/>
              <a:t>Q = C V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courses.physics.illinois.edu/phys102/sp2013/lectures/lecture7.pdf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31951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0" y="1905000"/>
            <a:ext cx="3134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9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52600"/>
            <a:ext cx="6273800" cy="39528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capacitor consists of two conductors separated by a non-conductive </a:t>
            </a:r>
            <a:r>
              <a:rPr lang="en-US" dirty="0" smtClean="0"/>
              <a:t>region where charge builds up on both sides</a:t>
            </a:r>
          </a:p>
          <a:p>
            <a:r>
              <a:rPr lang="en-US" dirty="0" smtClean="0"/>
              <a:t>When charging the current flows freely at first so it appears to be a short (with zero  voltage)</a:t>
            </a:r>
          </a:p>
          <a:p>
            <a:r>
              <a:rPr lang="en-US" dirty="0" smtClean="0"/>
              <a:t>When fully charged the current is completely stopped so it appears to be an open (with maximum voltage).</a:t>
            </a:r>
          </a:p>
          <a:p>
            <a:r>
              <a:rPr lang="en-US" dirty="0"/>
              <a:t>A capacitance of one </a:t>
            </a:r>
            <a:r>
              <a:rPr lang="en-US" dirty="0" smtClean="0"/>
              <a:t>Farad </a:t>
            </a:r>
            <a:r>
              <a:rPr lang="en-US" dirty="0"/>
              <a:t>(F) means that one </a:t>
            </a:r>
            <a:r>
              <a:rPr lang="en-US" dirty="0" smtClean="0"/>
              <a:t>Coulomb </a:t>
            </a:r>
            <a:r>
              <a:rPr lang="en-US" dirty="0"/>
              <a:t>of charge on each conductor causes a voltage of one </a:t>
            </a:r>
            <a:r>
              <a:rPr lang="en-US" dirty="0" smtClean="0"/>
              <a:t>Volt (V) across </a:t>
            </a:r>
            <a:r>
              <a:rPr lang="en-US" dirty="0"/>
              <a:t>the </a:t>
            </a:r>
            <a:r>
              <a:rPr lang="en-US" dirty="0" smtClean="0"/>
              <a:t>device</a:t>
            </a:r>
          </a:p>
          <a:p>
            <a:pPr lvl="1"/>
            <a:r>
              <a:rPr lang="en-US" sz="2400" dirty="0"/>
              <a:t>Q = C </a:t>
            </a: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courses.physics.illinois.edu/phys102/sp2013/lectures/lecture7.pdf</a:t>
            </a:r>
            <a:endParaRPr lang="en-US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4" y="1371600"/>
            <a:ext cx="2065336" cy="9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374215"/>
            <a:ext cx="20907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4" y="4763132"/>
            <a:ext cx="2065336" cy="165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br>
              <a:rPr lang="en-US" dirty="0" smtClean="0"/>
            </a:br>
            <a:r>
              <a:rPr lang="en-US" sz="2000" dirty="0" smtClean="0"/>
              <a:t>(Parallel Plate Model)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52600"/>
            <a:ext cx="6273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simplest model of a capacitor consists of two parallel plates with a thin dielectric in between.</a:t>
            </a:r>
          </a:p>
          <a:p>
            <a:pPr lvl="1"/>
            <a:r>
              <a:rPr lang="en-US" dirty="0" smtClean="0"/>
              <a:t>The dielectric is much thinner than the dimensions of the plates</a:t>
            </a:r>
          </a:p>
          <a:p>
            <a:pPr lvl="1"/>
            <a:r>
              <a:rPr lang="en-US" dirty="0" smtClean="0"/>
              <a:t>The dielectric permittivity (</a:t>
            </a:r>
            <a:r>
              <a:rPr lang="el-GR" dirty="0" smtClean="0"/>
              <a:t>ε</a:t>
            </a:r>
            <a:r>
              <a:rPr lang="en-US" dirty="0" smtClean="0"/>
              <a:t>) of the material determines how much capacitance can be held</a:t>
            </a:r>
          </a:p>
          <a:p>
            <a:r>
              <a:rPr lang="en-US" dirty="0" smtClean="0"/>
              <a:t>C = </a:t>
            </a:r>
            <a:r>
              <a:rPr lang="el-GR" dirty="0" smtClean="0"/>
              <a:t>ε</a:t>
            </a:r>
            <a:r>
              <a:rPr lang="en-US" dirty="0" smtClean="0"/>
              <a:t> A / d</a:t>
            </a:r>
          </a:p>
          <a:p>
            <a:r>
              <a:rPr lang="en-US" dirty="0" smtClean="0"/>
              <a:t>Energy stored in a capacitor is E = ½ CV</a:t>
            </a:r>
            <a:r>
              <a:rPr lang="en-US" baseline="30000" dirty="0" smtClean="0"/>
              <a:t>2</a:t>
            </a:r>
          </a:p>
          <a:p>
            <a:pPr marL="403225" lvl="1">
              <a:spcBef>
                <a:spcPts val="2000"/>
              </a:spcBef>
            </a:pPr>
            <a:r>
              <a:rPr lang="en-US" dirty="0"/>
              <a:t>Free space/vacuum has a permittivity of </a:t>
            </a:r>
            <a:r>
              <a:rPr lang="el-GR" dirty="0"/>
              <a:t>ε</a:t>
            </a:r>
            <a:r>
              <a:rPr lang="en-US" baseline="-25000" dirty="0"/>
              <a:t>o</a:t>
            </a:r>
            <a:r>
              <a:rPr lang="en-US" dirty="0"/>
              <a:t> = 8.854 x 10</a:t>
            </a:r>
            <a:r>
              <a:rPr lang="en-US" baseline="30000" dirty="0"/>
              <a:t>-12</a:t>
            </a:r>
            <a:r>
              <a:rPr lang="en-US" dirty="0"/>
              <a:t> F/m, all other materials are </a:t>
            </a:r>
            <a:r>
              <a:rPr lang="en-US" dirty="0" smtClean="0"/>
              <a:t>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DEC3AF-B882-44DF-8539-DEB83A5327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09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en.wikipedia.org/wiki/Capacitor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courses.physics.illinois.edu/phys102/sp2013/lectures/lecture7.pdf</a:t>
            </a:r>
            <a:endParaRPr lang="en-US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4" y="1371600"/>
            <a:ext cx="2065336" cy="9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374215"/>
            <a:ext cx="20907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4" y="4763132"/>
            <a:ext cx="2065336" cy="165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4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ienceOlympiadTheme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ScienceOlympiadTheme</Template>
  <TotalTime>2028</TotalTime>
  <Words>1757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ScienceOlympiadTheme</vt:lpstr>
      <vt:lpstr>Circuit Lab</vt:lpstr>
      <vt:lpstr>Diode (Division C Only)</vt:lpstr>
      <vt:lpstr>Ideal Diode</vt:lpstr>
      <vt:lpstr>Light Emitting Diodes (LEDs)</vt:lpstr>
      <vt:lpstr>Operational Amplifiers (Division C Only)</vt:lpstr>
      <vt:lpstr>Ideal Op-Amps</vt:lpstr>
      <vt:lpstr>Capacitors </vt:lpstr>
      <vt:lpstr>Capacitors </vt:lpstr>
      <vt:lpstr>Capacitors (Parallel Plate Model)</vt:lpstr>
      <vt:lpstr>RC Circuits (Division C Only)</vt:lpstr>
      <vt:lpstr>RC Circuits (transient charging)</vt:lpstr>
      <vt:lpstr>RC Circuits (transient charging cont)</vt:lpstr>
      <vt:lpstr>RC Circuits (transient discharging cont)</vt:lpstr>
      <vt:lpstr>Practice</vt:lpstr>
      <vt:lpstr>Practice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Merit Badge</dc:title>
  <dc:creator>Russell Burleson</dc:creator>
  <cp:lastModifiedBy>Russell Burleson</cp:lastModifiedBy>
  <cp:revision>162</cp:revision>
  <dcterms:created xsi:type="dcterms:W3CDTF">2012-02-20T06:41:12Z</dcterms:created>
  <dcterms:modified xsi:type="dcterms:W3CDTF">2018-09-08T16:07:22Z</dcterms:modified>
</cp:coreProperties>
</file>