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88"/>
  </p:notesMasterIdLst>
  <p:handoutMasterIdLst>
    <p:handoutMasterId r:id="rId89"/>
  </p:handoutMasterIdLst>
  <p:sldIdLst>
    <p:sldId id="256" r:id="rId2"/>
    <p:sldId id="365" r:id="rId3"/>
    <p:sldId id="335" r:id="rId4"/>
    <p:sldId id="336" r:id="rId5"/>
    <p:sldId id="325" r:id="rId6"/>
    <p:sldId id="257" r:id="rId7"/>
    <p:sldId id="317" r:id="rId8"/>
    <p:sldId id="276" r:id="rId9"/>
    <p:sldId id="259" r:id="rId10"/>
    <p:sldId id="260" r:id="rId11"/>
    <p:sldId id="277" r:id="rId12"/>
    <p:sldId id="287" r:id="rId13"/>
    <p:sldId id="278" r:id="rId14"/>
    <p:sldId id="262" r:id="rId15"/>
    <p:sldId id="366" r:id="rId16"/>
    <p:sldId id="367" r:id="rId17"/>
    <p:sldId id="289" r:id="rId18"/>
    <p:sldId id="368" r:id="rId19"/>
    <p:sldId id="369" r:id="rId20"/>
    <p:sldId id="263" r:id="rId21"/>
    <p:sldId id="288" r:id="rId22"/>
    <p:sldId id="284" r:id="rId23"/>
    <p:sldId id="286" r:id="rId24"/>
    <p:sldId id="285" r:id="rId25"/>
    <p:sldId id="266" r:id="rId26"/>
    <p:sldId id="274" r:id="rId27"/>
    <p:sldId id="273" r:id="rId28"/>
    <p:sldId id="275" r:id="rId29"/>
    <p:sldId id="270" r:id="rId30"/>
    <p:sldId id="265" r:id="rId31"/>
    <p:sldId id="390" r:id="rId32"/>
    <p:sldId id="391" r:id="rId33"/>
    <p:sldId id="392" r:id="rId34"/>
    <p:sldId id="393" r:id="rId35"/>
    <p:sldId id="394" r:id="rId36"/>
    <p:sldId id="264" r:id="rId37"/>
    <p:sldId id="324" r:id="rId38"/>
    <p:sldId id="322" r:id="rId39"/>
    <p:sldId id="293" r:id="rId40"/>
    <p:sldId id="396" r:id="rId41"/>
    <p:sldId id="397" r:id="rId42"/>
    <p:sldId id="398" r:id="rId43"/>
    <p:sldId id="411" r:id="rId44"/>
    <p:sldId id="412" r:id="rId45"/>
    <p:sldId id="413" r:id="rId46"/>
    <p:sldId id="414" r:id="rId47"/>
    <p:sldId id="415" r:id="rId48"/>
    <p:sldId id="416" r:id="rId49"/>
    <p:sldId id="417" r:id="rId50"/>
    <p:sldId id="418" r:id="rId51"/>
    <p:sldId id="419" r:id="rId52"/>
    <p:sldId id="420" r:id="rId53"/>
    <p:sldId id="421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356" r:id="rId67"/>
    <p:sldId id="355" r:id="rId68"/>
    <p:sldId id="354" r:id="rId69"/>
    <p:sldId id="358" r:id="rId70"/>
    <p:sldId id="371" r:id="rId71"/>
    <p:sldId id="376" r:id="rId72"/>
    <p:sldId id="379" r:id="rId73"/>
    <p:sldId id="380" r:id="rId74"/>
    <p:sldId id="381" r:id="rId75"/>
    <p:sldId id="364" r:id="rId76"/>
    <p:sldId id="378" r:id="rId77"/>
    <p:sldId id="385" r:id="rId78"/>
    <p:sldId id="360" r:id="rId79"/>
    <p:sldId id="357" r:id="rId80"/>
    <p:sldId id="375" r:id="rId81"/>
    <p:sldId id="388" r:id="rId82"/>
    <p:sldId id="389" r:id="rId83"/>
    <p:sldId id="386" r:id="rId84"/>
    <p:sldId id="382" r:id="rId85"/>
    <p:sldId id="383" r:id="rId86"/>
    <p:sldId id="374" r:id="rId8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C10F9F"/>
    <a:srgbClr val="4F81BD"/>
    <a:srgbClr val="009900"/>
    <a:srgbClr val="A7639D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586" autoAdjust="0"/>
  </p:normalViewPr>
  <p:slideViewPr>
    <p:cSldViewPr>
      <p:cViewPr varScale="1">
        <p:scale>
          <a:sx n="84" d="100"/>
          <a:sy n="84" d="100"/>
        </p:scale>
        <p:origin x="60" y="5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12C15B-1613-4262-9D86-7C96B106E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7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12A851-BA33-47C0-BF53-AE73C5C90D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0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3014B62-55A6-4162-94F9-D819E4E2D7C4}" type="slidenum">
              <a:rPr lang="en-US" altLang="en-US" sz="1200" smtClean="0"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8951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327B0B-C6E4-4294-97DF-1D1F23D0E2D0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12181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743D1-BAF1-4DF1-811A-86ACD02EE48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3354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3929D6-2B94-4AF4-9FC0-F3C079E1D06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5034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04E57B1-FF71-489E-9157-AD1208B30702}" type="slidenum">
              <a:rPr lang="en-US" altLang="en-US" sz="1200" smtClean="0">
                <a:latin typeface="Times New Roman" panose="02020603050405020304" pitchFamily="18" charset="0"/>
              </a:rPr>
              <a:pPr/>
              <a:t>17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0007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C2D57-201F-49BF-829C-BDB934FD120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1520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C168B-514E-4428-B453-03CCD75EA9B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5157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696EDC8-846D-448E-9F6F-9B0614065D5E}" type="slidenum">
              <a:rPr lang="en-US" altLang="en-US" sz="1200" smtClean="0">
                <a:latin typeface="Times New Roman" panose="02020603050405020304" pitchFamily="18" charset="0"/>
              </a:rPr>
              <a:pPr/>
              <a:t>20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94995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27B25FB-627A-473A-BB49-B2F912527700}" type="slidenum">
              <a:rPr lang="en-US" altLang="en-US" sz="1200" smtClean="0">
                <a:latin typeface="Times New Roman" panose="02020603050405020304" pitchFamily="18" charset="0"/>
              </a:rPr>
              <a:pPr/>
              <a:t>21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047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5F58C1-0E1B-4D22-8BDA-1F4A05261251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50753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795E81-FFF6-4E81-88E7-738505DCE3B7}" type="slidenum">
              <a:rPr lang="en-US" altLang="en-US" sz="1200" smtClean="0">
                <a:latin typeface="Times New Roman" panose="02020603050405020304" pitchFamily="18" charset="0"/>
              </a:rPr>
              <a:pPr/>
              <a:t>23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136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98D6A8-8299-4284-93F7-C2E8DB1C7A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574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F95160-7D55-48B6-87DA-245CAE9D17D2}" type="slidenum">
              <a:rPr lang="en-US" altLang="en-US" sz="1200" smtClean="0">
                <a:latin typeface="Times New Roman" panose="02020603050405020304" pitchFamily="18" charset="0"/>
              </a:rPr>
              <a:pPr/>
              <a:t>24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9104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96B073-D64A-4C71-90E3-3416813E1DB8}" type="slidenum">
              <a:rPr lang="en-US" altLang="en-US" sz="1200" smtClean="0">
                <a:latin typeface="Times New Roman" panose="02020603050405020304" pitchFamily="18" charset="0"/>
              </a:rPr>
              <a:pPr/>
              <a:t>25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3606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63D6A96-8E3A-461C-B8B5-5DBB4B627903}" type="slidenum">
              <a:rPr lang="en-US" altLang="en-US" sz="1200" smtClean="0">
                <a:latin typeface="Times New Roman" panose="02020603050405020304" pitchFamily="18" charset="0"/>
              </a:rPr>
              <a:pPr/>
              <a:t>26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849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20DB7EF-5346-4C68-918F-555E8D7F6C8F}" type="slidenum">
              <a:rPr lang="en-US" altLang="en-US" sz="1200" smtClean="0">
                <a:latin typeface="Times New Roman" panose="02020603050405020304" pitchFamily="18" charset="0"/>
              </a:rPr>
              <a:pPr/>
              <a:t>27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2993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6706B9-D36C-4920-8751-C2A92AA0F339}" type="slidenum">
              <a:rPr lang="en-US" altLang="en-US" sz="1200" smtClean="0">
                <a:latin typeface="Times New Roman" panose="02020603050405020304" pitchFamily="18" charset="0"/>
              </a:rPr>
              <a:pPr/>
              <a:t>28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7045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C9F5FE-644A-4F3C-B357-20A7979CCC93}" type="slidenum">
              <a:rPr lang="en-US" altLang="en-US" sz="1200" smtClean="0">
                <a:latin typeface="Times New Roman" panose="02020603050405020304" pitchFamily="18" charset="0"/>
              </a:rPr>
              <a:pPr/>
              <a:t>29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7787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2D68EE2-CDE4-4BA0-B9BD-EE71A56CA580}" type="slidenum">
              <a:rPr lang="en-US" altLang="en-US" sz="1200" smtClean="0">
                <a:latin typeface="Times New Roman" panose="02020603050405020304" pitchFamily="18" charset="0"/>
              </a:rPr>
              <a:pPr/>
              <a:t>30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66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671D734-9709-41E5-8272-0CAF03D8700D}" type="slidenum">
              <a:rPr lang="en-US" altLang="en-US" sz="1200" smtClean="0">
                <a:latin typeface="Times New Roman" panose="02020603050405020304" pitchFamily="18" charset="0"/>
              </a:rPr>
              <a:pPr/>
              <a:t>36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57755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BFD4649-DD50-43FE-974B-7378D9D94F07}" type="slidenum">
              <a:rPr lang="en-US" altLang="en-US" sz="1200" smtClean="0">
                <a:latin typeface="Times New Roman" panose="02020603050405020304" pitchFamily="18" charset="0"/>
              </a:rPr>
              <a:pPr/>
              <a:t>39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4832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9DDAA1D-9A8B-4996-8189-0DD3BEC3AC06}" type="slidenum">
              <a:rPr lang="en-US" altLang="en-US" sz="1200">
                <a:latin typeface="Times New Roman" panose="02020603050405020304" pitchFamily="18" charset="0"/>
              </a:rPr>
              <a:pPr/>
              <a:t>42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20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B27E10-93FF-4FE7-B5D1-8F7064F4734A}" type="slidenum">
              <a:rPr lang="en-US" altLang="en-US" sz="1200" smtClean="0">
                <a:latin typeface="Times New Roman" panose="02020603050405020304" pitchFamily="18" charset="0"/>
              </a:rPr>
              <a:pPr/>
              <a:t>6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3209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1B93075-AEB7-4ECA-A330-A62E01F7E2F0}" type="slidenum">
              <a:rPr lang="en-US" altLang="en-US" sz="1200">
                <a:latin typeface="Times New Roman" panose="02020603050405020304" pitchFamily="18" charset="0"/>
              </a:rPr>
              <a:pPr/>
              <a:t>43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4813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5804AD-BC5B-498D-ADB5-9EF91CDBC9CF}" type="slidenum">
              <a:rPr lang="en-US" altLang="en-US" sz="1200">
                <a:latin typeface="Times New Roman" panose="02020603050405020304" pitchFamily="18" charset="0"/>
              </a:rPr>
              <a:pPr/>
              <a:t>44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66803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223197D-E6E0-4B72-8E41-3433A803A4E7}" type="slidenum">
              <a:rPr lang="en-US" altLang="en-US" sz="1200">
                <a:latin typeface="Times New Roman" panose="02020603050405020304" pitchFamily="18" charset="0"/>
              </a:rPr>
              <a:pPr/>
              <a:t>45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784359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31CFA6E-6F64-446F-955B-092F9B9CD74E}" type="slidenum">
              <a:rPr lang="en-US" altLang="en-US" sz="120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0873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ECC1CE3-2A09-4E8C-89F4-F82464DDB569}" type="slidenum">
              <a:rPr lang="en-US" altLang="en-US" sz="1200">
                <a:latin typeface="Times New Roman" panose="02020603050405020304" pitchFamily="18" charset="0"/>
              </a:rPr>
              <a:pPr/>
              <a:t>47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50117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C0EA39F-E054-45B9-8A39-6C93492F2FE0}" type="slidenum">
              <a:rPr lang="en-US" altLang="en-US" sz="1200">
                <a:latin typeface="Times New Roman" panose="02020603050405020304" pitchFamily="18" charset="0"/>
              </a:rPr>
              <a:pPr/>
              <a:t>48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80119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20DCDA-48A2-4655-8F1D-026BB4865EE7}" type="slidenum">
              <a:rPr lang="en-US" altLang="en-US" sz="1200">
                <a:latin typeface="Times New Roman" panose="02020603050405020304" pitchFamily="18" charset="0"/>
              </a:rPr>
              <a:pPr/>
              <a:t>49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9703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0724DD7-40AE-4390-845A-3E143FE08D79}" type="slidenum">
              <a:rPr lang="en-US" altLang="en-US" sz="1200">
                <a:latin typeface="Times New Roman" panose="02020603050405020304" pitchFamily="18" charset="0"/>
              </a:rPr>
              <a:pPr/>
              <a:t>50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58155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BABEB5D-47F8-4CD8-A4B8-D3D444DCD810}" type="slidenum">
              <a:rPr lang="en-US" altLang="en-US" sz="1200">
                <a:latin typeface="Times New Roman" panose="02020603050405020304" pitchFamily="18" charset="0"/>
              </a:rPr>
              <a:pPr/>
              <a:t>51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512576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1F7861-8CED-440B-A8A7-69908976E5F7}" type="slidenum">
              <a:rPr lang="en-US" altLang="en-US" sz="120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461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C8889D-C285-49F0-A3F3-F258F9F3D0BF}" type="slidenum">
              <a:rPr lang="en-US" altLang="en-US" sz="1200" smtClean="0">
                <a:latin typeface="Times New Roman" panose="02020603050405020304" pitchFamily="18" charset="0"/>
              </a:rPr>
              <a:pPr/>
              <a:t>8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55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7637D96-2816-4AF6-8EB6-A15C6B612CBF}" type="slidenum">
              <a:rPr lang="en-US" altLang="en-US" sz="1200"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4410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E8FBB25-7BA3-4B70-BB5F-7C402952EA3B}" type="slidenum">
              <a:rPr lang="en-US" altLang="en-US" sz="1200">
                <a:latin typeface="Times New Roman" panose="02020603050405020304" pitchFamily="18" charset="0"/>
              </a:rPr>
              <a:pPr/>
              <a:t>55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1760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7AF6BBA-8B65-48CC-8115-837E8F19DFF1}" type="slidenum">
              <a:rPr lang="en-US" altLang="en-US" sz="1200">
                <a:latin typeface="Times New Roman" panose="02020603050405020304" pitchFamily="18" charset="0"/>
              </a:rPr>
              <a:pPr/>
              <a:t>56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14632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B650EA-B7C0-4141-AAB6-C8B6D0D0B818}" type="slidenum">
              <a:rPr lang="en-US" altLang="en-US" sz="1200">
                <a:latin typeface="Times New Roman" panose="02020603050405020304" pitchFamily="18" charset="0"/>
              </a:rPr>
              <a:pPr/>
              <a:t>57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8821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6F77AF2-75F6-4458-B42B-FD27CAAE270E}" type="slidenum">
              <a:rPr lang="en-US" altLang="en-US" sz="120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98055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BABE1B-8F27-465C-A1A8-810BD0E34011}" type="slidenum">
              <a:rPr lang="en-US" altLang="en-US" sz="1200">
                <a:latin typeface="Times New Roman" panose="02020603050405020304" pitchFamily="18" charset="0"/>
              </a:rPr>
              <a:pPr/>
              <a:t>59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65613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458E4E-9163-48DD-BE8C-F96B92F37FD2}" type="slidenum">
              <a:rPr lang="en-US" altLang="en-US" sz="1200">
                <a:latin typeface="Times New Roman" panose="02020603050405020304" pitchFamily="18" charset="0"/>
              </a:rPr>
              <a:pPr/>
              <a:t>60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5882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CF72B64-1F6B-4548-8459-99C385DF1049}" type="slidenum">
              <a:rPr lang="en-US" altLang="en-US" sz="1200">
                <a:latin typeface="Times New Roman" panose="02020603050405020304" pitchFamily="18" charset="0"/>
              </a:rPr>
              <a:pPr/>
              <a:t>61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81581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21E8ED9-7339-4996-A1B5-C465FB4F3257}" type="slidenum">
              <a:rPr lang="en-US" altLang="en-US" sz="1200">
                <a:latin typeface="Times New Roman" panose="02020603050405020304" pitchFamily="18" charset="0"/>
              </a:rPr>
              <a:pPr/>
              <a:t>63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66489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F15C83-E446-40CF-B0C1-39B115449EFA}" type="slidenum">
              <a:rPr lang="en-US" altLang="en-US" sz="1200">
                <a:latin typeface="Times New Roman" panose="02020603050405020304" pitchFamily="18" charset="0"/>
              </a:rPr>
              <a:pPr/>
              <a:t>64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0863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015255B-47FE-46EF-8A11-A099CC73F798}" type="slidenum">
              <a:rPr lang="en-US" altLang="en-US" sz="1200" smtClean="0">
                <a:latin typeface="Times New Roman" panose="02020603050405020304" pitchFamily="18" charset="0"/>
              </a:rPr>
              <a:pPr/>
              <a:t>9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1274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2169E0-3153-4231-B3FA-3381477EB2C6}" type="slidenum">
              <a:rPr lang="en-US" altLang="en-US" sz="1200">
                <a:latin typeface="Times New Roman" panose="02020603050405020304" pitchFamily="18" charset="0"/>
              </a:rPr>
              <a:pPr/>
              <a:t>65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89188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12A851-BA33-47C0-BF53-AE73C5C90D40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5238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21AB-F0F6-44C3-A10E-2E55E9183E0E}" type="slidenum">
              <a:rPr lang="en-US" smtClean="0"/>
              <a:pPr/>
              <a:t>86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161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E7F9DC2-3E07-4D35-B48C-88081EE948EF}" type="slidenum">
              <a:rPr lang="en-US" altLang="en-US" sz="1200" smtClean="0">
                <a:latin typeface="Times New Roman" panose="02020603050405020304" pitchFamily="18" charset="0"/>
              </a:rPr>
              <a:pPr/>
              <a:t>10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3471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927455-BF17-450F-9C30-AFDA72ECD1AB}" type="slidenum">
              <a:rPr lang="en-US" altLang="en-US" sz="1200" smtClean="0">
                <a:latin typeface="Times New Roman" panose="02020603050405020304" pitchFamily="18" charset="0"/>
              </a:rPr>
              <a:pPr/>
              <a:t>11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0012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2355593-BB07-4CED-AE4E-B8427B8C674D}" type="slidenum">
              <a:rPr lang="en-US" altLang="en-US" sz="1200" smtClean="0">
                <a:latin typeface="Times New Roman" panose="02020603050405020304" pitchFamily="18" charset="0"/>
              </a:rPr>
              <a:pPr/>
              <a:t>12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270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916275-B82B-4F8B-81DA-126C720EDA1F}" type="slidenum">
              <a:rPr lang="en-US" altLang="en-US" sz="1200" smtClean="0">
                <a:latin typeface="Times New Roman" panose="02020603050405020304" pitchFamily="18" charset="0"/>
              </a:rPr>
              <a:pPr/>
              <a:t>13</a:t>
            </a:fld>
            <a:endParaRPr lang="en-US" altLang="en-US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12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E9D7-B4C8-4C5A-BFDA-3642AE21CF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41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14464-898F-4985-B1E0-C4A100D16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26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F6A9-4894-49D2-8407-38D9A00D3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4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E0F8-E48D-4594-874F-5BD531E96D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394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0C08A07-5646-4FF1-B47A-B81EABB75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739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A718-6F05-43E9-9928-CC92DD8321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91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FA64-4327-48AA-B8EF-D9E4B8B152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D750F-BC24-4A88-AFDC-A9825DAA6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7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D253-72F0-4B8C-9C7A-C084A85AD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34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4B6A-C2B1-4E63-A663-F11D542719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9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132D-D0A9-4571-A76D-224C4DCFE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57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DFBC-A003-40AD-A1F0-F7C48797C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35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C6CA-9898-4ECE-9550-D138D10EF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9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45E7AD-F9EE-43F2-B653-2EDB1A884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karenlancour@charter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71488"/>
            <a:ext cx="3073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>
          <a:xfrm>
            <a:off x="461963" y="2238375"/>
            <a:ext cx="8482012" cy="199707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ECOLOGY (B&amp;C)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347451" y="4543425"/>
            <a:ext cx="3917309" cy="1997075"/>
          </a:xfrm>
        </p:spPr>
        <p:txBody>
          <a:bodyPr rtlCol="0">
            <a:normAutofit fontScale="925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 LANCOUR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Bio Rules Committee Chairman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C10F9F"/>
                </a:solidFill>
                <a:hlinkClick r:id="rId4"/>
              </a:rPr>
              <a:t>karenlancour@charter.net</a:t>
            </a:r>
            <a:r>
              <a:rPr lang="en-US" sz="28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1266" y="4581151"/>
            <a:ext cx="337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Robyn Fischer </a:t>
            </a:r>
            <a:endParaRPr lang="en-US" b="1" dirty="0">
              <a:solidFill>
                <a:srgbClr val="C10F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National Event Supervisor 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POPULATIONS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017713"/>
            <a:ext cx="84931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Properties of populations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Patterns of distribution and density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Intra-specific competition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 dynamics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and regulation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Altering population growth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Human impact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Curves</a:t>
            </a:r>
          </a:p>
        </p:txBody>
      </p:sp>
      <p:pic>
        <p:nvPicPr>
          <p:cNvPr id="18435" name="Picture 4" descr="expgrow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500" y="1893888"/>
            <a:ext cx="7181850" cy="4341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Population</a:t>
            </a:r>
          </a:p>
        </p:txBody>
      </p:sp>
      <p:pic>
        <p:nvPicPr>
          <p:cNvPr id="20483" name="Picture 4" descr="humpop_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852613"/>
            <a:ext cx="7643812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7450" y="214313"/>
            <a:ext cx="8596525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Curves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186363" cy="48402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Survivorship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percentage of remaining survivors of a population over time; usually shown graphically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b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 survivorship curve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live out their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span and die of old age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humans).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 survivorship curve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individuals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 at a constant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(e.g., birds, rodents, and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perennial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     </a:t>
            </a:r>
            <a:r>
              <a:rPr lang="en-US" sz="2000" b="1" u="sng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 III survivorship curve</a:t>
            </a:r>
            <a:r>
              <a:rPr lang="en-US" sz="2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individuals die early in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life (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fishes, invertebrates,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plants). </a:t>
            </a:r>
            <a:br>
              <a:rPr lang="en-US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2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2" name="Picture 5" descr="Survival Cur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2276475"/>
            <a:ext cx="3810000" cy="2670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5" y="214313"/>
            <a:ext cx="8481310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COMMUNITIES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47663" y="20462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vs. Open communities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–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sharp boundaries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– </a:t>
            </a: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boundaries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abundance and diversity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Structure of Communities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pyramid</a:t>
            </a: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 AMONG SPECIES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415338" cy="4114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Interactions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Interspecific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competition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Exploitation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Symbiosis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4" name="Picture 3" descr="http://www.fcps.edu/islandcreekes/ecology/Habitat/Pond/mo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45" y="2017713"/>
            <a:ext cx="3226020" cy="337964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523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214313"/>
            <a:ext cx="8289925" cy="14620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Species Interactions 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162175"/>
            <a:ext cx="8720137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Neutral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two species do not interact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Mutualism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both benefit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Commensalism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neutral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Parasitism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one harmed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but not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usually killed  </a:t>
            </a: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Predation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one benefits, other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usually killed</a:t>
            </a:r>
            <a:endParaRPr lang="en-US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7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0563" y="214313"/>
            <a:ext cx="6983412" cy="1462087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A7639D"/>
                </a:solidFill>
              </a:rPr>
              <a:t>Predator -  Prey Relationship</a:t>
            </a:r>
          </a:p>
        </p:txBody>
      </p:sp>
      <p:pic>
        <p:nvPicPr>
          <p:cNvPr id="30723" name="Picture 4" descr="graphpr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930400"/>
            <a:ext cx="6989762" cy="4610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Chain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539475" y="1086295"/>
            <a:ext cx="5069460" cy="507479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1"/>
                </a:solidFill>
              </a:rPr>
              <a:t>Producer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1</a:t>
            </a:r>
            <a:r>
              <a:rPr lang="en-US" sz="2800" b="1" baseline="30000" dirty="0" smtClean="0">
                <a:solidFill>
                  <a:schemeClr val="accent2"/>
                </a:solidFill>
              </a:rPr>
              <a:t>st</a:t>
            </a:r>
            <a:r>
              <a:rPr lang="en-US" sz="2800" b="1" dirty="0" smtClean="0">
                <a:solidFill>
                  <a:schemeClr val="accent2"/>
                </a:solidFill>
              </a:rPr>
              <a:t> order Consumer or Herbivore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2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nd</a:t>
            </a:r>
            <a:r>
              <a:rPr lang="en-US" sz="2800" b="1" dirty="0" smtClean="0">
                <a:solidFill>
                  <a:schemeClr val="folHlink"/>
                </a:solidFill>
              </a:rPr>
              <a:t> order Consumer or 1</a:t>
            </a:r>
            <a:r>
              <a:rPr lang="en-US" sz="2800" b="1" baseline="30000" dirty="0" smtClean="0">
                <a:solidFill>
                  <a:schemeClr val="folHlink"/>
                </a:solidFill>
              </a:rPr>
              <a:t>st</a:t>
            </a:r>
            <a:r>
              <a:rPr lang="en-US" sz="2800" b="1" dirty="0" smtClean="0">
                <a:solidFill>
                  <a:schemeClr val="folHlink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66CCFF"/>
                </a:solidFill>
              </a:rPr>
              <a:t>3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rd</a:t>
            </a:r>
            <a:r>
              <a:rPr lang="en-US" sz="2800" b="1" dirty="0" smtClean="0">
                <a:solidFill>
                  <a:srgbClr val="66CCFF"/>
                </a:solidFill>
              </a:rPr>
              <a:t> order Consumer or 2</a:t>
            </a:r>
            <a:r>
              <a:rPr lang="en-US" sz="2800" b="1" baseline="30000" dirty="0" smtClean="0">
                <a:solidFill>
                  <a:srgbClr val="66CCFF"/>
                </a:solidFill>
              </a:rPr>
              <a:t>nd</a:t>
            </a:r>
            <a:r>
              <a:rPr lang="en-US" sz="2800" b="1" dirty="0" smtClean="0">
                <a:solidFill>
                  <a:srgbClr val="66CCFF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4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</a:rPr>
              <a:t> order Consumer or 3</a:t>
            </a:r>
            <a:r>
              <a:rPr lang="en-US" sz="2800" b="1" baseline="30000" dirty="0" smtClean="0">
                <a:solidFill>
                  <a:schemeClr val="tx2"/>
                </a:solidFill>
              </a:rPr>
              <a:t>rd</a:t>
            </a:r>
            <a:r>
              <a:rPr lang="en-US" sz="2800" b="1" dirty="0" smtClean="0">
                <a:solidFill>
                  <a:schemeClr val="tx2"/>
                </a:solidFill>
              </a:rPr>
              <a:t> order Carnivore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hlink"/>
                </a:solidFill>
              </a:rPr>
              <a:t>Decomposers – consume dead and decaying matter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6228" y="1239915"/>
            <a:ext cx="3383280" cy="459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90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Web</a:t>
            </a:r>
          </a:p>
        </p:txBody>
      </p:sp>
      <p:pic>
        <p:nvPicPr>
          <p:cNvPr id="6" name="Picture 5" descr="TempDeciduousForestFoodWeb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" y="2084825"/>
            <a:ext cx="4147085" cy="2841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ert-food web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85" y="1838015"/>
            <a:ext cx="3258715" cy="323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6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037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Events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9486"/>
            <a:ext cx="8229600" cy="5116678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principles of ecology related to terrestrial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biomes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( 1- tundra &amp; forests &amp; 2-grasslands &amp; deserts)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Quality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principles of ecology related to aquatic environments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aquatic biomes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(1-freshwater &amp; 2- marine &amp; estuary)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Generation (Environmental Science) </a:t>
            </a:r>
            <a:r>
              <a:rPr lang="en-US" sz="28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man’s impact on ecology and possible solutions – 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year rotation by problem issues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(1-Aquatic, Air, Climate &amp; 2-Terrestrial, Population Growth)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ECOSYSTEMS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22488"/>
            <a:ext cx="77724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Flow Pyramids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Bio-mass Pyramids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 Succession and Stability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Nutrient Recycling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nutrient cycles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666" y="214313"/>
            <a:ext cx="8481310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 vs Nutrient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69875" y="2017713"/>
            <a:ext cx="3571875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rgbClr val="C10F9F"/>
                </a:solidFill>
              </a:rPr>
              <a:t>Nutrients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–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cyclic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solidFill>
                  <a:schemeClr val="accent1"/>
                </a:solidFill>
              </a:rPr>
              <a:t>	(Biogeochemical Cycles) 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C10F9F"/>
                </a:solidFill>
              </a:rPr>
              <a:t>Energy flow</a:t>
            </a:r>
            <a:r>
              <a:rPr lang="en-US" altLang="en-US" sz="2800" dirty="0" smtClean="0">
                <a:solidFill>
                  <a:srgbClr val="C10F9F"/>
                </a:solidFill>
              </a:rPr>
              <a:t> </a:t>
            </a:r>
            <a:r>
              <a:rPr lang="en-US" altLang="en-US" sz="2800" dirty="0" smtClean="0"/>
              <a:t>– </a:t>
            </a:r>
            <a:r>
              <a:rPr lang="en-US" altLang="en-US" sz="2800" b="1" dirty="0" smtClean="0">
                <a:solidFill>
                  <a:schemeClr val="accent1"/>
                </a:solidFill>
              </a:rPr>
              <a:t>one way </a:t>
            </a:r>
          </a:p>
        </p:txBody>
      </p:sp>
      <p:pic>
        <p:nvPicPr>
          <p:cNvPr id="38916" name="Picture 4" descr="Energy vs Chemic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9350" y="1844675"/>
            <a:ext cx="5454650" cy="5348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Ecologic Pyramids 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62113"/>
            <a:ext cx="9144000" cy="50307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en-US" b="1" dirty="0" smtClean="0">
                <a:solidFill>
                  <a:srgbClr val="009900"/>
                </a:solidFill>
              </a:rPr>
              <a:t>Ecological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a graph representing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 numbers within an ecosystem. The primary producer level is at the base of the pyramid with the consumer levels above.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Numbers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number of individuals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Biomass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dry weight of the organisms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</a:t>
            </a:r>
            <a:r>
              <a:rPr lang="en-US" b="1" dirty="0" smtClean="0">
                <a:solidFill>
                  <a:schemeClr val="hlink"/>
                </a:solidFill>
              </a:rPr>
              <a:t>.</a:t>
            </a:r>
            <a:r>
              <a:rPr lang="en-US" b="1" dirty="0" smtClean="0"/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9900"/>
                </a:solidFill>
              </a:rPr>
              <a:t>	Energy pyramid </a:t>
            </a:r>
            <a:r>
              <a:rPr lang="en-US" b="1" dirty="0" smtClean="0"/>
              <a:t>- </a:t>
            </a:r>
            <a:r>
              <a:rPr lang="en-US" b="1" dirty="0" smtClean="0">
                <a:solidFill>
                  <a:srgbClr val="C10F9F"/>
                </a:solidFill>
              </a:rPr>
              <a:t>compares the total amount of energy available in each </a:t>
            </a:r>
            <a:r>
              <a:rPr lang="en-US" b="1" dirty="0" err="1" smtClean="0">
                <a:solidFill>
                  <a:srgbClr val="C10F9F"/>
                </a:solidFill>
              </a:rPr>
              <a:t>trophic</a:t>
            </a:r>
            <a:r>
              <a:rPr lang="en-US" b="1" dirty="0" smtClean="0">
                <a:solidFill>
                  <a:srgbClr val="C10F9F"/>
                </a:solidFill>
              </a:rPr>
              <a:t> level. This energy is usually measured in kilocalories.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Pyramid </a:t>
            </a:r>
          </a:p>
        </p:txBody>
      </p:sp>
      <p:pic>
        <p:nvPicPr>
          <p:cNvPr id="43011" name="Picture 4" descr="Numbers Pyramid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050" y="2122488"/>
            <a:ext cx="8224838" cy="4945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 &amp; Energy Flow Pyramids</a:t>
            </a:r>
          </a:p>
        </p:txBody>
      </p:sp>
      <p:pic>
        <p:nvPicPr>
          <p:cNvPr id="45059" name="Picture 4" descr="enpyr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38375"/>
            <a:ext cx="8604250" cy="3167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46715" y="241300"/>
            <a:ext cx="8062335" cy="1462088"/>
          </a:xfrm>
        </p:spPr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Biogeochemical Cycles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1662113"/>
            <a:ext cx="7772400" cy="47625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Hydrologic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Phosphorus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C10F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Nitrogen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rgbClr val="C10F9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Carbon Cycle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0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 (Water) Cycle</a:t>
            </a:r>
          </a:p>
        </p:txBody>
      </p:sp>
      <p:pic>
        <p:nvPicPr>
          <p:cNvPr id="49155" name="Picture 9" descr="Water Cycl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201863"/>
            <a:ext cx="6721475" cy="46561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Phosphorus Cycle</a:t>
            </a:r>
          </a:p>
        </p:txBody>
      </p:sp>
      <p:pic>
        <p:nvPicPr>
          <p:cNvPr id="51203" name="Picture 7" descr="Phorphorus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789113"/>
            <a:ext cx="8372475" cy="5035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Nitrogen Cycle</a:t>
            </a:r>
          </a:p>
        </p:txBody>
      </p:sp>
      <p:pic>
        <p:nvPicPr>
          <p:cNvPr id="53251" name="Picture 4" descr="Nitrogen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2017713"/>
            <a:ext cx="6835775" cy="4710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</a:rPr>
              <a:t>Carbon Cycle </a:t>
            </a:r>
          </a:p>
        </p:txBody>
      </p:sp>
      <p:pic>
        <p:nvPicPr>
          <p:cNvPr id="55299" name="Picture 4" descr="Carbon cyc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2213" y="1755775"/>
            <a:ext cx="7297737" cy="49482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2018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5029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009900"/>
                </a:solidFill>
              </a:rPr>
              <a:t>	</a:t>
            </a:r>
            <a:r>
              <a:rPr lang="en-US" altLang="en-US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DISCLAIMER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alt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prepared using draft rules.  There may be some changes in the final copy of the rules.</a:t>
            </a:r>
            <a:r>
              <a:rPr lang="en-US" alt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en-US" altLang="en-US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rules which will be in your Coaches Manual and Student Manuals will be the official rules.</a:t>
            </a:r>
            <a:r>
              <a:rPr lang="en-US" altLang="en-US" sz="1200" dirty="0" smtClean="0">
                <a:solidFill>
                  <a:srgbClr val="0033CC"/>
                </a:solidFill>
              </a:rPr>
              <a:t/>
            </a:r>
            <a:br>
              <a:rPr lang="en-US" altLang="en-US" sz="1200" dirty="0" smtClean="0">
                <a:solidFill>
                  <a:srgbClr val="0033CC"/>
                </a:solidFill>
              </a:rPr>
            </a:br>
            <a:endParaRPr lang="en-US" altLang="en-US" sz="1200" dirty="0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Biosphere</a:t>
            </a:r>
            <a:r>
              <a:rPr lang="en-US" altLang="en-US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1700775"/>
            <a:ext cx="8569325" cy="44317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of Ecological Spheres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Lithosphere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Hydrosphere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Atmosphere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Biogeochemical Cycles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Disruption of Biosphere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Species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Extinction &amp; Biosphere Destruction</a:t>
            </a:r>
            <a:endParaRPr lang="en-U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 STABILITY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320"/>
            <a:ext cx="5420570" cy="4847843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C10F9F"/>
                </a:solidFill>
              </a:rPr>
              <a:t>Ecosystem stability and the response of ecosystems to disturbance are of crucial importance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Biological diversity </a:t>
            </a:r>
            <a:r>
              <a:rPr lang="en-US" sz="2400" b="1" dirty="0">
                <a:solidFill>
                  <a:srgbClr val="C10F9F"/>
                </a:solidFill>
              </a:rPr>
              <a:t>acts to stabilize ecosystem functioning in the face of environmental fluctuation. </a:t>
            </a:r>
          </a:p>
          <a:p>
            <a:pPr lvl="0"/>
            <a:r>
              <a:rPr lang="en-US" sz="2400" b="1" dirty="0">
                <a:solidFill>
                  <a:srgbClr val="0070C0"/>
                </a:solidFill>
              </a:rPr>
              <a:t>Variation among species </a:t>
            </a:r>
            <a:r>
              <a:rPr lang="en-US" sz="2400" b="1" dirty="0">
                <a:solidFill>
                  <a:srgbClr val="C10F9F"/>
                </a:solidFill>
              </a:rPr>
              <a:t>in their response to such fluctuation is an essential requirement for ecosystem stability</a:t>
            </a:r>
          </a:p>
          <a:p>
            <a:pPr lvl="0"/>
            <a:r>
              <a:rPr lang="en-US" sz="2400" b="1" i="1" dirty="0">
                <a:solidFill>
                  <a:srgbClr val="0070C0"/>
                </a:solidFill>
              </a:rPr>
              <a:t>Climate change and other human-driven (anthropogenic) environmental changes </a:t>
            </a:r>
            <a:r>
              <a:rPr lang="en-US" sz="2400" b="1" i="1" dirty="0">
                <a:solidFill>
                  <a:srgbClr val="C10F9F"/>
                </a:solidFill>
              </a:rPr>
              <a:t>will continue to cause biodiversity loss in the coming decades</a:t>
            </a:r>
            <a:endParaRPr lang="en-US" sz="2400" b="1" dirty="0">
              <a:solidFill>
                <a:srgbClr val="C10F9F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C:\Users\Karen\Pictures\Biodiversi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935" y="2276850"/>
            <a:ext cx="3381445" cy="2688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60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144" y="274638"/>
            <a:ext cx="3648475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Biodiversity 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0"/>
          <a:stretch/>
        </p:blipFill>
        <p:spPr bwMode="auto">
          <a:xfrm>
            <a:off x="5954580" y="425"/>
            <a:ext cx="3343040" cy="245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Karen\Pictures\High diversit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9610"/>
            <a:ext cx="5799155" cy="4493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C:\Users\Karen\Pictures\Adap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40" y="1585560"/>
            <a:ext cx="6644065" cy="395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7732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ADAPTATIONS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879" y="1662370"/>
            <a:ext cx="6336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Structural, Physiological and Behavioral</a:t>
            </a:r>
          </a:p>
          <a:p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 help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to survive in their environment.  Most organisms have combinations of all three types  </a:t>
            </a:r>
            <a:endParaRPr lang="en-US" b="1" dirty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plant adaptation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75" y="3390595"/>
            <a:ext cx="3379640" cy="31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Biodiversit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65" y="3467405"/>
            <a:ext cx="4301360" cy="2726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8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Extinction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Karen\Pictures\Extinctions and Human Populati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88" y="1585560"/>
            <a:ext cx="4608600" cy="4454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Karen\Pictures\Extinction Caus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80" y="4120290"/>
            <a:ext cx="3995925" cy="23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9046" y="1623965"/>
            <a:ext cx="4032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10F9F"/>
                </a:solidFill>
              </a:rPr>
              <a:t>There are natural causes</a:t>
            </a:r>
          </a:p>
          <a:p>
            <a:endParaRPr lang="en-US" b="1" dirty="0" smtClean="0">
              <a:solidFill>
                <a:srgbClr val="C10F9F"/>
              </a:solidFill>
            </a:endParaRPr>
          </a:p>
          <a:p>
            <a:r>
              <a:rPr lang="en-US" b="1" dirty="0" smtClean="0">
                <a:solidFill>
                  <a:srgbClr val="C10F9F"/>
                </a:solidFill>
              </a:rPr>
              <a:t>Man’s activities have </a:t>
            </a:r>
          </a:p>
          <a:p>
            <a:r>
              <a:rPr lang="en-US" b="1" dirty="0" smtClean="0">
                <a:solidFill>
                  <a:srgbClr val="C10F9F"/>
                </a:solidFill>
              </a:rPr>
              <a:t>accelerated extinction</a:t>
            </a:r>
          </a:p>
          <a:p>
            <a:r>
              <a:rPr lang="en-US" b="1" dirty="0" smtClean="0">
                <a:solidFill>
                  <a:srgbClr val="C10F9F"/>
                </a:solidFill>
              </a:rPr>
              <a:t>rates. </a:t>
            </a:r>
            <a:endParaRPr lang="en-US" b="1" dirty="0">
              <a:solidFill>
                <a:srgbClr val="C10F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2: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	TERRESTRIAL ECOSYSTEMS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2017713"/>
            <a:ext cx="8531225" cy="4291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 – 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Terrestrial Ecosystems of NA</a:t>
            </a:r>
            <a:endParaRPr lang="en-US" dirty="0">
              <a:solidFill>
                <a:schemeClr val="accent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Tundra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Taiga (Boreal Forest or Coniferous Forest)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Deciduous Forests </a:t>
            </a:r>
            <a:r>
              <a:rPr lang="en-US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Terrestrial Ecosystems of NA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Grasslands </a:t>
            </a:r>
            <a:endParaRPr lang="en-US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Deserts </a:t>
            </a:r>
            <a:endParaRPr lang="en-US" b="1" dirty="0" smtClean="0">
              <a:solidFill>
                <a:schemeClr val="folHlink"/>
              </a:solidFill>
            </a:endParaRPr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Terrestrial Ecosystems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Latitude vs. Altitude </a:t>
            </a:r>
          </a:p>
        </p:txBody>
      </p:sp>
      <p:pic>
        <p:nvPicPr>
          <p:cNvPr id="61443" name="Picture 4" descr="AltitudeVsLatitude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3" y="2328863"/>
            <a:ext cx="8410575" cy="4287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232235" y="214313"/>
            <a:ext cx="9064165" cy="14620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Ecosystems: </a:t>
            </a:r>
            <a:b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 and Climate for Terrestrial Biomes </a:t>
            </a:r>
          </a:p>
        </p:txBody>
      </p:sp>
      <p:pic>
        <p:nvPicPr>
          <p:cNvPr id="62467" name="Picture 4" descr="biome_a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784350"/>
            <a:ext cx="7910513" cy="4916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 of Plants &amp; Animals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654050" y="2017713"/>
            <a:ext cx="7988300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intended to be a taxonomic event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Emphasis on adaptations of common plants and animals to each biome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members of food chains and food webs of each biome</a:t>
            </a:r>
            <a:r>
              <a:rPr lang="en-US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Limiting factors for each biome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Rules – 2018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eaLnBrk="1" hangingPunct="1"/>
            <a:r>
              <a:rPr lang="en-US" altLang="en-US" sz="4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SURE TO CHECK THE 2018 EVENT RULES </a:t>
            </a:r>
            <a:r>
              <a:rPr lang="en-US" alt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EVENT PARAMETERS AND TOPICS FOR EACH COMPETITION LEVEL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ANNUAL RAINFALL OF BIOMES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C:\Users\KarenLancour\Pictures\Biomes\Pictur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1600200"/>
            <a:ext cx="6797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440931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BIOMES OF THE US 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050" y="1600200"/>
            <a:ext cx="7566025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Ecology event will concentrate on the US biomes – </a:t>
            </a:r>
            <a:r>
              <a:rPr lang="en-US" b="1" dirty="0" smtClean="0"/>
              <a:t> </a:t>
            </a: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deserts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grasslands 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forests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taiga</a:t>
            </a:r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en-US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tundra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4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Adaptations of Plants &amp; Animals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4050" y="2017713"/>
            <a:ext cx="79883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intended to be a taxonomic event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Emphasis on adaptations of common plants and animals to each biome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Common members of food chains and food webs of each biome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Limiting factors for each biome</a:t>
            </a:r>
          </a:p>
        </p:txBody>
      </p:sp>
    </p:spTree>
    <p:extLst>
      <p:ext uri="{BB962C8B-B14F-4D97-AF65-F5344CB8AC3E}">
        <p14:creationId xmlns:p14="http://schemas.microsoft.com/office/powerpoint/2010/main" val="36850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of North America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4580" name="Picture 5" descr="C:\Users\KarenLancour\Pictures\Biomes\Pictur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066800"/>
            <a:ext cx="77501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–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factors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Moderate temperature with notable extremes: -20° F to 110° F common, and even colder temperatures in the north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Precipitation is too low to support trees but too great for deserts to form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Variable precipitation: 6-40 in (15-100 cm)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Scattered rain and lightening common in summer months ("convection storms") with more general rains and snows in winter months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a major factor in maintaining biome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Droughts may be severe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6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– Plants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Grasses are major producer with several genera and species common but usually with one or two dominate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Herbs and legumes (nitrogen fixing) among the grasses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plants possess rhizomes (underground stems) and are wind pollinated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Soils generally fertile, deep and rich in nutrients  (Bread baskets of the world)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Growing season of 120-200 days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Generally flat to rolling topography</a:t>
            </a:r>
          </a:p>
        </p:txBody>
      </p:sp>
    </p:spTree>
    <p:extLst>
      <p:ext uri="{BB962C8B-B14F-4D97-AF65-F5344CB8AC3E}">
        <p14:creationId xmlns:p14="http://schemas.microsoft.com/office/powerpoint/2010/main" val="201149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American 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(Prairie) types </a:t>
            </a:r>
          </a:p>
        </p:txBody>
      </p:sp>
      <p:pic>
        <p:nvPicPr>
          <p:cNvPr id="27651" name="Picture 4" descr="Grassland types (4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54200"/>
            <a:ext cx="9144000" cy="4964113"/>
          </a:xfrm>
          <a:noFill/>
        </p:spPr>
      </p:pic>
    </p:spTree>
    <p:extLst>
      <p:ext uri="{BB962C8B-B14F-4D97-AF65-F5344CB8AC3E}">
        <p14:creationId xmlns:p14="http://schemas.microsoft.com/office/powerpoint/2010/main" val="261317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(Prairies) of North America 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Tall-grass Prairie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eastern unit – nearest to Eastern Deciduous Forests 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 grasses (3-4 ft or 1-1.5 m tall) with roots up to 6 feet deep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24-40 in (65-100 cm) precipitation annually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Mid-grass Prairie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between Tall Grass and Short Grass – gradual change 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Grasses to 4 ft (1.5 m) tall, mixture of sod and "bunch" grasses.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14-25 in (35-65 cm) precipitation annually</a:t>
            </a:r>
            <a:r>
              <a:rPr lang="en-US" sz="1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Short-grass Prairie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western element, largest.  Nearest to deserts of west US 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 grasses (less than 20 in or 50 cm tall)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About 10 in precipitation annually.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  <a:defRPr/>
            </a:pPr>
            <a:endParaRPr lang="en-US" sz="1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Conservation Concerns</a:t>
            </a: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	 </a:t>
            </a:r>
            <a:b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Majority of tall- and mid-grass prairie are now farmland.</a:t>
            </a:r>
            <a:b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Short-grass prairie is grazed, some areas are now overgrazed</a:t>
            </a:r>
            <a:b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b="1"/>
              <a:t/>
            </a:r>
            <a:br>
              <a:rPr lang="en-US" sz="2000" b="1"/>
            </a:b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2977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(Prairie) in North America </a:t>
            </a:r>
          </a:p>
        </p:txBody>
      </p:sp>
      <p:pic>
        <p:nvPicPr>
          <p:cNvPr id="29699" name="Picture 7" descr="Mixed grass prairi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4025" y="1970088"/>
            <a:ext cx="3810000" cy="2424112"/>
          </a:xfrm>
          <a:noFill/>
        </p:spPr>
      </p:pic>
      <p:pic>
        <p:nvPicPr>
          <p:cNvPr id="29700" name="Picture 6" descr="tallgrass prairi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938" y="2314575"/>
            <a:ext cx="2413000" cy="2957513"/>
          </a:xfrm>
          <a:noFill/>
        </p:spPr>
      </p:pic>
      <p:pic>
        <p:nvPicPr>
          <p:cNvPr id="29701" name="Picture 9" descr="Short gra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7575" y="4581525"/>
            <a:ext cx="3113088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42049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(Prairie)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Adaptations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Native plants are perennials while crop grains are annuals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Grasses have three strata – roots, growth at ground level, and taller foliage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Half of growth may be below ground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Grazed taller foliage will grow back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Taller foliage above ground adapted to withstand strong winds, fires, extreme temperature changes</a:t>
            </a:r>
          </a:p>
        </p:txBody>
      </p:sp>
    </p:spTree>
    <p:extLst>
      <p:ext uri="{BB962C8B-B14F-4D97-AF65-F5344CB8AC3E}">
        <p14:creationId xmlns:p14="http://schemas.microsoft.com/office/powerpoint/2010/main" val="29306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9207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MATERIALS 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269875" y="1009650"/>
            <a:ext cx="8685213" cy="56197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Training Power Point </a:t>
            </a:r>
            <a:r>
              <a:rPr lang="en-US" b="1" dirty="0" smtClean="0">
                <a:solidFill>
                  <a:srgbClr val="009900"/>
                </a:solidFill>
              </a:rPr>
              <a:t>– content overview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Training Handouts </a:t>
            </a:r>
            <a:r>
              <a:rPr lang="en-US" b="1" dirty="0" smtClean="0">
                <a:solidFill>
                  <a:srgbClr val="009900"/>
                </a:solidFill>
              </a:rPr>
              <a:t>– content information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Sample Tournament </a:t>
            </a:r>
            <a:r>
              <a:rPr lang="en-US" b="1" dirty="0" smtClean="0">
                <a:solidFill>
                  <a:srgbClr val="009900"/>
                </a:solidFill>
              </a:rPr>
              <a:t>– sample problems with key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Event Supervisor Guide </a:t>
            </a:r>
            <a:r>
              <a:rPr lang="en-US" b="1" dirty="0" smtClean="0">
                <a:solidFill>
                  <a:srgbClr val="009900"/>
                </a:solidFill>
              </a:rPr>
              <a:t>– prep tips, setup needs, and scoring tips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Internet Resources &amp; Training Materials </a:t>
            </a:r>
            <a:r>
              <a:rPr lang="en-US" b="1" dirty="0" smtClean="0">
                <a:solidFill>
                  <a:srgbClr val="009900"/>
                </a:solidFill>
              </a:rPr>
              <a:t>– on the Science Olympiad website at  </a:t>
            </a:r>
            <a:r>
              <a:rPr lang="en-US" b="1" dirty="0" smtClean="0">
                <a:solidFill>
                  <a:srgbClr val="009900"/>
                </a:solidFill>
                <a:hlinkClick r:id="rId2"/>
              </a:rPr>
              <a:t>www.soinc.org</a:t>
            </a:r>
            <a:r>
              <a:rPr lang="en-US" b="1" dirty="0" smtClean="0">
                <a:solidFill>
                  <a:srgbClr val="009900"/>
                </a:solidFill>
              </a:rPr>
              <a:t> under Event Information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A Biology-Earth Science CD, an Ecology CD </a:t>
            </a:r>
            <a:r>
              <a:rPr lang="en-US" b="1" dirty="0" smtClean="0">
                <a:solidFill>
                  <a:srgbClr val="009900"/>
                </a:solidFill>
              </a:rPr>
              <a:t>as well as the </a:t>
            </a:r>
            <a:r>
              <a:rPr lang="en-US" b="1" dirty="0" smtClean="0">
                <a:solidFill>
                  <a:srgbClr val="C10F9F"/>
                </a:solidFill>
              </a:rPr>
              <a:t>Division B and Division C Test Packets </a:t>
            </a:r>
            <a:r>
              <a:rPr lang="en-US" b="1" dirty="0" smtClean="0">
                <a:solidFill>
                  <a:srgbClr val="009900"/>
                </a:solidFill>
              </a:rPr>
              <a:t>are available from SO store 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u="sng" dirty="0" smtClean="0">
                <a:solidFill>
                  <a:srgbClr val="7030A0"/>
                </a:solidFill>
                <a:hlinkClick r:id="rId2"/>
              </a:rPr>
              <a:t>www.soinc.org</a:t>
            </a:r>
            <a:endParaRPr lang="en-US" b="1" dirty="0" smtClean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Grasslands – Animal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875" y="2017713"/>
            <a:ext cx="8685213" cy="45989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Dominated by grazing animals (deer, antelope, buffalo - once common but now rarely native to the range)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Herds (safety in numbers)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Burrowing small animals (colonies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such as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prairie dogs)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Rodents and Jack Rabbits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Flight song birds – strong fliers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Insects esp. grasshoppers</a:t>
            </a:r>
            <a:r>
              <a:rPr lang="en-US" b="1" dirty="0">
                <a:solidFill>
                  <a:schemeClr val="accent1"/>
                </a:solidFill>
              </a:rPr>
              <a:t> 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 (Prairie)  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 adaptations 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 distance vision for predator &amp; prey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Eyes of grazing animals well above snout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are built for speed – live in herds or colonies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creatures can stand on haunches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hop up and down or hop long distances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Camouflage coloration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Underground burrows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Birds – strong fliers (strong winds), flight song birds to attract mates in air, nest in tall grass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5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FOOD WEB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5" name="Picture 4" descr="C:\Users\KarenLancour\Pictures\Biomes\Picture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1600200"/>
            <a:ext cx="34956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454433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Grassland (Prairie)</a:t>
            </a:r>
            <a:b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 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disturbed biome – farming &amp; domestic grazing with fences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Annuals replace perennials with annual soil disturbance by the plow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Overgrazing problems – “dust bowl”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Biodiversity disturbed – extinct &amp; endangered species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Fire allowed vs fire control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Native grasslands being reintroduced </a:t>
            </a:r>
          </a:p>
        </p:txBody>
      </p:sp>
    </p:spTree>
    <p:extLst>
      <p:ext uri="{BB962C8B-B14F-4D97-AF65-F5344CB8AC3E}">
        <p14:creationId xmlns:p14="http://schemas.microsoft.com/office/powerpoint/2010/main" val="14316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4313"/>
            <a:ext cx="4340225" cy="1462087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5340350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 of low, sparse vegetation with minimal precipitation and humidity</a:t>
            </a: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Food web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adaptations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Plant and animals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variations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Special environmental issues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Effect of human populations</a:t>
            </a:r>
            <a:r>
              <a:rPr lang="en-US" sz="2800"/>
              <a:t>  </a:t>
            </a:r>
          </a:p>
        </p:txBody>
      </p:sp>
      <p:pic>
        <p:nvPicPr>
          <p:cNvPr id="12292" name="Picture 9" descr="sonora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2063" y="3929063"/>
            <a:ext cx="3810000" cy="2514600"/>
          </a:xfrm>
          <a:noFill/>
        </p:spPr>
      </p:pic>
      <p:pic>
        <p:nvPicPr>
          <p:cNvPr id="12293" name="Picture 6" descr="C:\Users\KarenLancour\Pictures\Biomes\Picture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817563"/>
            <a:ext cx="39385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–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Features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017713"/>
            <a:ext cx="8645525" cy="4840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Regions of low, sparse vegetation with minimal precipitation and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humidity;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temperatures during some of the year and great daily temperature fluctuations 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 1/5 of earth’s land surface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Scarcity of water – less than 25 cm (10 inches)  of precipitation per year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Water loss – tendency for water loss may exceed annual rainfall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3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–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factors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Relatively poor soil quality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mineral content but little organic matter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Intense solar radiation – strong tendency to lose water by evaporation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variation – daytime over 120 degrees and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drops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sun sets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Winters – may be cold</a:t>
            </a:r>
          </a:p>
          <a:p>
            <a:pPr>
              <a:buFont typeface="Arial" charset="0"/>
              <a:buChar char="•"/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– Plants 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2017713"/>
            <a:ext cx="85312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Succulent plants – “juicy plants” as cacti store water,  spines are remnants of leaves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Annuals – dormant during dry season, germinate and grow rapidly to seed after rains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 shrubs</a:t>
            </a:r>
            <a:r>
              <a:rPr lang="en-US"/>
              <a:t> 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have small thick leaves with sunken stomates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– Plant Adaptations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5227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Succulents store water in stems – no stomates to lose water – green stems functions of leaves – spines thought to be remnant leaves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Annuals have short life cycle of flower to seed after rain – seeds during dry times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Shrubs have small thick leaves with sunken stomates with widely branching roots which rapidly collect moisture or deep tap roots to underground moisture as mesquite.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depend upon animals digestion for dispersal of seeds </a:t>
            </a:r>
          </a:p>
        </p:txBody>
      </p:sp>
    </p:spTree>
    <p:extLst>
      <p:ext uri="{BB962C8B-B14F-4D97-AF65-F5344CB8AC3E}">
        <p14:creationId xmlns:p14="http://schemas.microsoft.com/office/powerpoint/2010/main" val="34342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– Animals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017713"/>
            <a:ext cx="8339138" cy="44831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Insects and scorpions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Lizards and Snakes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Birds – from hummingbirds to roadrunners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Bats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 mammals as rodents 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Larger mammals as coyotes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1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79400"/>
            <a:ext cx="8229600" cy="889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COMPONENTS 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615950" y="1816100"/>
            <a:ext cx="8194675" cy="464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Ecology Content – 2018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1-Principles of Ecology  </a:t>
            </a:r>
            <a:r>
              <a:rPr lang="en-US" b="1" dirty="0" smtClean="0">
                <a:solidFill>
                  <a:srgbClr val="009900"/>
                </a:solidFill>
              </a:rPr>
              <a:t>(about 1/3)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2- Terrestrial Ecosystem – Grasslands and Deserts </a:t>
            </a:r>
            <a:r>
              <a:rPr lang="en-US" b="1" dirty="0" smtClean="0">
                <a:solidFill>
                  <a:srgbClr val="009900"/>
                </a:solidFill>
              </a:rPr>
              <a:t>of North America (about 1/3)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10F9F"/>
                </a:solidFill>
              </a:rPr>
              <a:t>PART 3- Human Impact on Ecosystems   </a:t>
            </a:r>
            <a:r>
              <a:rPr lang="en-US" b="1" dirty="0" smtClean="0">
                <a:solidFill>
                  <a:srgbClr val="009900"/>
                </a:solidFill>
              </a:rPr>
              <a:t>(</a:t>
            </a:r>
            <a:r>
              <a:rPr lang="en-US" b="1" dirty="0">
                <a:solidFill>
                  <a:srgbClr val="009900"/>
                </a:solidFill>
              </a:rPr>
              <a:t>about 1/3</a:t>
            </a:r>
            <a:r>
              <a:rPr lang="en-US" b="1" dirty="0" smtClean="0">
                <a:solidFill>
                  <a:srgbClr val="0099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skills</a:t>
            </a:r>
            <a:r>
              <a:rPr lang="en-US" sz="2800" b="1" dirty="0" smtClean="0">
                <a:solidFill>
                  <a:srgbClr val="009900"/>
                </a:solidFill>
              </a:rPr>
              <a:t> in data, graph and diagram analysis</a:t>
            </a:r>
            <a:r>
              <a:rPr lang="en-US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 parameters – </a:t>
            </a:r>
            <a:r>
              <a:rPr lang="en-US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check the event parameters in the rules for resources allowed.</a:t>
            </a:r>
            <a:endParaRPr lang="en-US" sz="2800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i="1" dirty="0" smtClean="0">
              <a:solidFill>
                <a:schemeClr val="folHlin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– Animal Adaptations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39900"/>
            <a:ext cx="9144000" cy="55689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endParaRPr lang="en-US" sz="28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Burrow for protection from heat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Conserve water loss from evaporation,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exhalation, elimination of body waste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Nocturnal activity when cooler or hide/burrow during day to protect from heat  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cold blooded insects and reptiles</a:t>
            </a: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Exoskeletons or scales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72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- Animal Adaptations 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863" y="2017713"/>
            <a:ext cx="8531225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Lizards &amp; scorpions – no glands in skin so do not sweat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Mammals – panting &amp; large ears – nocturnal 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hunters - 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lack sweat glands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Concentrate waste as urea or crystallized uric acid 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Become sluggish during intense heat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 FOOD WEB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Content Placeholder 3" descr="desert-food we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1355725"/>
            <a:ext cx="6589713" cy="4987925"/>
          </a:xfrm>
        </p:spPr>
      </p:pic>
    </p:spTree>
    <p:extLst>
      <p:ext uri="{BB962C8B-B14F-4D97-AF65-F5344CB8AC3E}">
        <p14:creationId xmlns:p14="http://schemas.microsoft.com/office/powerpoint/2010/main" val="25752493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Deserts  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Hot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Arid regions with little or no annual precipitation, usually rain, no snow or frost 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Arid regions where precipitation falls seasonally principally as rain, some snow and frost each year</a:t>
            </a:r>
          </a:p>
          <a:p>
            <a:pPr>
              <a:buFont typeface="Arial" charset="0"/>
              <a:buChar char="•"/>
              <a:defRPr/>
            </a:pP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Arid regions where precipitation falls sparingly principally as snow and permafrost is not a factor</a:t>
            </a:r>
            <a:r>
              <a:rPr lang="en-US" b="1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0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Deserts of North America 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963" y="2017713"/>
            <a:ext cx="46863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Desert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Mojave Desert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Desert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Sonoran Desert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Desert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 Chihuahuan Desert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8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Cold Desert</a:t>
            </a: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Intermountain West or Great Basin</a:t>
            </a:r>
          </a:p>
        </p:txBody>
      </p:sp>
      <p:pic>
        <p:nvPicPr>
          <p:cNvPr id="22532" name="Picture 5" descr="C:\Users\KarenLancour\Pictures\Biomes\Picture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675" y="2017713"/>
            <a:ext cx="2790825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0134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 – Deserts 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5950" y="2017713"/>
            <a:ext cx="8339138" cy="41148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Many endangered, rare and unusual plants and animals live in the desert</a:t>
            </a:r>
            <a:r>
              <a:rPr lang="en-US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Slow to recover from habitat damage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Desert expansion</a:t>
            </a:r>
            <a:r>
              <a:rPr lang="en-US" b="1">
                <a:solidFill>
                  <a:schemeClr val="accent1"/>
                </a:solidFill>
              </a:rPr>
              <a:t> </a:t>
            </a:r>
            <a:r>
              <a:rPr lang="en-US">
                <a:solidFill>
                  <a:schemeClr val="accent1"/>
                </a:solidFill>
              </a:rPr>
              <a:t>– </a:t>
            </a: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growth of deserts in parts of the world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Flooding problems during rains</a:t>
            </a: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Competition of man for limited water supply</a:t>
            </a:r>
            <a:r>
              <a:rPr lang="en-US" b="1">
                <a:solidFill>
                  <a:schemeClr val="accent1"/>
                </a:solidFill>
              </a:rPr>
              <a:t> </a:t>
            </a:r>
            <a:endParaRPr lang="en-US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b="1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Arial" charset="0"/>
              <a:buChar char="•"/>
              <a:defRPr/>
            </a:pP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0070C0"/>
                </a:solidFill>
              </a:rPr>
              <a:t>It is the number of different organisms &amp; their relative frequency in an ecosystem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Levels of Biodiversity</a:t>
            </a:r>
            <a:r>
              <a:rPr lang="en-US" b="1" i="1" dirty="0" smtClean="0">
                <a:solidFill>
                  <a:srgbClr val="0070C0"/>
                </a:solidFill>
              </a:rPr>
              <a:t>:</a:t>
            </a:r>
            <a:endParaRPr lang="en-US" dirty="0"/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Genetic diversity </a:t>
            </a:r>
            <a:r>
              <a:rPr lang="en-US" sz="2000" b="1" dirty="0">
                <a:solidFill>
                  <a:srgbClr val="00B050"/>
                </a:solidFill>
              </a:rPr>
              <a:t>– varies in the genetic make-up among individuals within a single species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Species diversity </a:t>
            </a:r>
            <a:r>
              <a:rPr lang="en-US" sz="2000" b="1" dirty="0">
                <a:solidFill>
                  <a:srgbClr val="00B050"/>
                </a:solidFill>
              </a:rPr>
              <a:t>– variety among the species or distinct types of living organisms found in different habitats of the planet</a:t>
            </a:r>
          </a:p>
          <a:p>
            <a:pPr lvl="1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C10F9F"/>
                </a:solidFill>
              </a:rPr>
              <a:t>Ecological diversity </a:t>
            </a:r>
            <a:r>
              <a:rPr lang="en-US" sz="2000" b="1" dirty="0">
                <a:solidFill>
                  <a:srgbClr val="00B050"/>
                </a:solidFill>
              </a:rPr>
              <a:t>– variety of forests, deserts, grasslands, streams, lakes, oceans, wetlands, and other biological communities.</a:t>
            </a:r>
          </a:p>
        </p:txBody>
      </p:sp>
    </p:spTree>
    <p:extLst>
      <p:ext uri="{BB962C8B-B14F-4D97-AF65-F5344CB8AC3E}">
        <p14:creationId xmlns:p14="http://schemas.microsoft.com/office/powerpoint/2010/main" val="31115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LEVELS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30" y="1600200"/>
            <a:ext cx="3187615" cy="4525963"/>
          </a:xfrm>
        </p:spPr>
        <p:txBody>
          <a:bodyPr/>
          <a:lstStyle/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WITHIN HABITAT</a:t>
            </a:r>
          </a:p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BETWEEN COMMINITIES </a:t>
            </a:r>
          </a:p>
          <a:p>
            <a:r>
              <a:rPr lang="en-US" b="1" i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IN A REGION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Levels of Bio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35" y="1508750"/>
            <a:ext cx="5543784" cy="42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3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HUMAN IMPACT ON TERRESTRIAL ECOSYSTEMS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concerns 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tundra, taiga, and deciduous forests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these ecosystems </a:t>
            </a: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Earth’s </a:t>
            </a:r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Environmental </a:t>
            </a:r>
            <a:r>
              <a:rPr lang="en-US" sz="4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</a:p>
          <a:p>
            <a:r>
              <a:rPr lang="en-US" sz="40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r>
              <a:rPr lang="en-US" sz="40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goals, environmental threats, actions</a:t>
            </a:r>
          </a:p>
          <a:p>
            <a:pPr marL="0" indent="0">
              <a:buNone/>
            </a:pPr>
            <a:endParaRPr lang="en-US" dirty="0" smtClean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ENVIRONMENTAL ISSUES  AFFECTING TERRESTRIAL BIOME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9044" y="1508750"/>
            <a:ext cx="3955715" cy="4617413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 of Air, Water and Land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Hazardous Chemicals and Wastes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Degradation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Biodiversity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Depletion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Change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Factors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natural and cultural resources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loss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Overexploitation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species and introductions </a:t>
            </a:r>
          </a:p>
          <a:p>
            <a:pPr lvl="0"/>
            <a:r>
              <a:rPr lang="en-US" sz="20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Overpopulation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Karen\Pictures\Picture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519"/>
          <a:stretch/>
        </p:blipFill>
        <p:spPr bwMode="auto">
          <a:xfrm>
            <a:off x="4456785" y="1623965"/>
            <a:ext cx="4301360" cy="403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18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I: 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Principles of Ecology 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017713"/>
            <a:ext cx="84931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ECOLOGY</a:t>
            </a:r>
            <a:r>
              <a:rPr lang="en-US" sz="2800" b="1" dirty="0" smtClean="0">
                <a:solidFill>
                  <a:srgbClr val="009900"/>
                </a:solidFill>
              </a:rPr>
              <a:t> – how organisms interact with one another and with their environment</a:t>
            </a:r>
            <a:r>
              <a:rPr lang="en-US" sz="24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ENVIRONMENT</a:t>
            </a:r>
            <a:r>
              <a:rPr lang="en-US" sz="2800" b="1" dirty="0" smtClean="0">
                <a:solidFill>
                  <a:srgbClr val="009900"/>
                </a:solidFill>
              </a:rPr>
              <a:t> – living and non-living components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non-living component or physical factors as soil, rainfall, sunlight, temperatures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BIOTIC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living component are other organisms</a:t>
            </a:r>
            <a:r>
              <a:rPr lang="en-US" sz="2400" b="1" dirty="0" smtClean="0">
                <a:solidFill>
                  <a:srgbClr val="009900"/>
                </a:solidFill>
              </a:rPr>
              <a:t>.</a:t>
            </a:r>
            <a:r>
              <a:rPr lang="en-US" sz="2000" b="1" dirty="0" smtClean="0">
                <a:solidFill>
                  <a:srgbClr val="009900"/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 materials entering the environment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 source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from a clearly identifiable source 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Nonpoint pollution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many different sources.</a:t>
            </a:r>
          </a:p>
          <a:p>
            <a:pPr>
              <a:defRPr/>
            </a:pPr>
            <a:r>
              <a:rPr lang="en-US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main categories </a:t>
            </a:r>
            <a:r>
              <a:rPr lang="en-US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industrial, residential, commercial, and environmental </a:t>
            </a:r>
          </a:p>
        </p:txBody>
      </p:sp>
    </p:spTree>
    <p:extLst>
      <p:ext uri="{BB962C8B-B14F-4D97-AF65-F5344CB8AC3E}">
        <p14:creationId xmlns:p14="http://schemas.microsoft.com/office/powerpoint/2010/main" val="8323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 Rain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2" descr="C:\Users\KarenLancour\Pictures\Green Generations\Acid R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6200" y="1700213"/>
            <a:ext cx="5978525" cy="4597400"/>
          </a:xfrm>
          <a:noFill/>
        </p:spPr>
      </p:pic>
    </p:spTree>
    <p:extLst>
      <p:ext uri="{BB962C8B-B14F-4D97-AF65-F5344CB8AC3E}">
        <p14:creationId xmlns:p14="http://schemas.microsoft.com/office/powerpoint/2010/main" val="341941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 Effect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5" name="Picture 2" descr="C:\Users\KarenLancour\Pictures\Green Generations\Greenhouse Eff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8288" y="1600200"/>
            <a:ext cx="6027737" cy="4846638"/>
          </a:xfrm>
          <a:noFill/>
        </p:spPr>
      </p:pic>
    </p:spTree>
    <p:extLst>
      <p:ext uri="{BB962C8B-B14F-4D97-AF65-F5344CB8AC3E}">
        <p14:creationId xmlns:p14="http://schemas.microsoft.com/office/powerpoint/2010/main" val="133088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Depletion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9" name="Picture 2" descr="C:\Users\KarenLancour\Pictures\Green Generations\Ozone Depletion Proce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08038" y="1470025"/>
            <a:ext cx="7392987" cy="5113338"/>
          </a:xfrm>
          <a:noFill/>
        </p:spPr>
      </p:pic>
    </p:spTree>
    <p:extLst>
      <p:ext uri="{BB962C8B-B14F-4D97-AF65-F5344CB8AC3E}">
        <p14:creationId xmlns:p14="http://schemas.microsoft.com/office/powerpoint/2010/main" val="3610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13" y="274638"/>
            <a:ext cx="7221537" cy="1143000"/>
          </a:xfrm>
        </p:spPr>
        <p:txBody>
          <a:bodyPr/>
          <a:lstStyle/>
          <a:p>
            <a:pPr algn="l">
              <a:defRPr/>
            </a:pP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Ozone Hole over </a:t>
            </a:r>
            <a:r>
              <a:rPr lang="en-US" b="1" dirty="0" err="1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Antartica</a:t>
            </a:r>
            <a:r>
              <a:rPr lang="en-US" b="1" dirty="0" smtClean="0">
                <a:solidFill>
                  <a:srgbClr val="A763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A763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2" descr="C:\Users\KarenLancour\Pictures\Green Generations\Ozone Ho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4963" y="1624013"/>
            <a:ext cx="3484562" cy="3956050"/>
          </a:xfrm>
          <a:noFill/>
        </p:spPr>
      </p:pic>
      <p:pic>
        <p:nvPicPr>
          <p:cNvPr id="51204" name="Content Placeholder 3" descr="http://www.ucsusa.org/assets/images/gw/ozone_hole_NASA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038" y="1624013"/>
            <a:ext cx="4191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808038" y="6040438"/>
            <a:ext cx="3341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Source: NASA</a:t>
            </a:r>
          </a:p>
        </p:txBody>
      </p:sp>
    </p:spTree>
    <p:extLst>
      <p:ext uri="{BB962C8B-B14F-4D97-AF65-F5344CB8AC3E}">
        <p14:creationId xmlns:p14="http://schemas.microsoft.com/office/powerpoint/2010/main" val="34261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Biodiversity Threats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0" y="123991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138" y="509588"/>
            <a:ext cx="4494212" cy="908050"/>
          </a:xfrm>
        </p:spPr>
        <p:txBody>
          <a:bodyPr/>
          <a:lstStyle/>
          <a:p>
            <a:pPr algn="l"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 Fragmentation</a:t>
            </a:r>
            <a:b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Destruction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7" name="Picture 2" descr="C:\Users\KarenLancour\Pictures\Green Generations\Habitat Fragmentation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0475" y="241300"/>
            <a:ext cx="3341688" cy="22352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23863" y="2546350"/>
            <a:ext cx="8258175" cy="3784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 destruction and fragmentation </a:t>
            </a:r>
            <a:r>
              <a:rPr lang="en-US" b="1" dirty="0">
                <a:solidFill>
                  <a:srgbClr val="4F81BD"/>
                </a:solidFill>
              </a:rPr>
              <a:t>is a process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that describes the emergences of discontinuities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(fragmentation) or the loss (destruction) of the</a:t>
            </a:r>
          </a:p>
          <a:p>
            <a:pPr>
              <a:defRPr/>
            </a:pPr>
            <a:r>
              <a:rPr lang="en-US" b="1" dirty="0">
                <a:solidFill>
                  <a:srgbClr val="4F81BD"/>
                </a:solidFill>
              </a:rPr>
              <a:t> environment inhabited by an organism. </a:t>
            </a:r>
          </a:p>
          <a:p>
            <a:pPr>
              <a:defRPr/>
            </a:pPr>
            <a:endParaRPr lang="en-US" b="1" dirty="0">
              <a:solidFill>
                <a:srgbClr val="4F81BD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results in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resident species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food sources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solidFill>
                  <a:srgbClr val="4F81BD"/>
                </a:solidFill>
              </a:rPr>
              <a:t>Loss of ecosystem functions provided by the habitat </a:t>
            </a:r>
          </a:p>
        </p:txBody>
      </p:sp>
    </p:spTree>
    <p:extLst>
      <p:ext uri="{BB962C8B-B14F-4D97-AF65-F5344CB8AC3E}">
        <p14:creationId xmlns:p14="http://schemas.microsoft.com/office/powerpoint/2010/main" val="213558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14313"/>
            <a:ext cx="5486399" cy="1233487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 PROBLEMS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969"/>
            <a:ext cx="8574088" cy="446643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World-wide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problem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open routes 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U.S. costs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$137 billion dollars per year</a:t>
            </a:r>
          </a:p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Approximately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42%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Threatened or Endangered species 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at risk due to non-native, invasive species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havoc in ecosystems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threaten </a:t>
            </a:r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 diversity </a:t>
            </a:r>
          </a:p>
          <a:p>
            <a:endParaRPr lang="en-US" dirty="0" smtClean="0">
              <a:solidFill>
                <a:srgbClr val="0B0BB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B0BB5"/>
              </a:solidFill>
            </a:endParaRPr>
          </a:p>
        </p:txBody>
      </p:sp>
      <p:pic>
        <p:nvPicPr>
          <p:cNvPr id="5" name="Picture 4" descr="C:\Users\Karen\Pictures\Invasive Species &amp; Biodiversit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455" y="0"/>
            <a:ext cx="3801110" cy="318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16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8229600" cy="4992649"/>
          </a:xfrm>
        </p:spPr>
        <p:txBody>
          <a:bodyPr/>
          <a:lstStyle/>
          <a:p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study of the distribution and abundance of organisms, the interactions among organisms, and the interactions between organisms and the physical environment. </a:t>
            </a:r>
          </a:p>
          <a:p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scientific study of nature and of Earth's biodiversity with the aim of protecting species, their habitats, and ecosystems from excessive rates of extinction and the erosion of biotic interactions. 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</a:t>
            </a:r>
            <a:r>
              <a:rPr lang="en-US" sz="24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biologists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investigate the impact of humans on Earth's biodiversity and develop practical approaches to prevent the extinction of species and promote the sustainable use of biological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 BIOLOGY </a:t>
            </a:r>
            <a:endParaRPr lang="en-US" dirty="0"/>
          </a:p>
        </p:txBody>
      </p:sp>
      <p:pic>
        <p:nvPicPr>
          <p:cNvPr id="4" name="Picture 3" descr="C:\Users\Karen\Pictures\Conservation Biolog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5" y="1316725"/>
            <a:ext cx="7412165" cy="526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04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214313"/>
            <a:ext cx="8366125" cy="146208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ECOLOGICAL ORGANIZATION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85763" y="2017713"/>
            <a:ext cx="8569325" cy="4114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INDIVIDUAL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individual organisms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POPULATION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organisms of same species in same area (biotic factors)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COMMUNITY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several populations in same area (biotic factors)</a:t>
            </a:r>
            <a:r>
              <a:rPr lang="en-US" b="1" smtClean="0">
                <a:solidFill>
                  <a:schemeClr val="folHlink"/>
                </a:solidFill>
              </a:rPr>
              <a:t> </a:t>
            </a:r>
            <a:endParaRPr lang="en-US" b="1" smtClean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ECOSYSTEM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community plus abiotic factors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BIOSPHERE</a:t>
            </a:r>
            <a:r>
              <a:rPr lang="en-US" b="1" smtClean="0">
                <a:solidFill>
                  <a:schemeClr val="accent1"/>
                </a:solidFill>
              </a:rPr>
              <a:t> </a:t>
            </a:r>
            <a:r>
              <a:rPr lang="en-US" b="1" smtClean="0">
                <a:solidFill>
                  <a:srgbClr val="009900"/>
                </a:solidFill>
              </a:rPr>
              <a:t>– all ecosystems on earth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for a Sustainable World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0756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technologies to reduce waste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recycling and reuse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even safer treatment and disposal options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sources of renewable energy</a:t>
            </a:r>
          </a:p>
          <a:p>
            <a:r>
              <a:rPr lang="en-US" sz="24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the benefits of our learning and innovation</a:t>
            </a:r>
          </a:p>
          <a:p>
            <a:pPr>
              <a:buFont typeface="Arial" charset="0"/>
              <a:buNone/>
            </a:pPr>
            <a:endParaRPr lang="en-US" sz="2400" dirty="0" smtClean="0"/>
          </a:p>
        </p:txBody>
      </p:sp>
      <p:pic>
        <p:nvPicPr>
          <p:cNvPr id="4" name="Picture 3" descr="C:\Users\KarenLancour\Pictures\Green Generations\Sustainabil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9975" y="1547155"/>
            <a:ext cx="4493385" cy="433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3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BIODIVERSITY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empDeciduousForestFoodWe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5" y="1662370"/>
            <a:ext cx="5837560" cy="4301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INVASIVE SPECIES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Karen\Pictures\1- INVASIVE SPECIES\Invasive Specie Diagrams\Invasion Cur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75" y="1585560"/>
            <a:ext cx="6567255" cy="4647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9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SPECIES</a:t>
            </a:r>
            <a:b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Methods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458200" cy="4227513"/>
          </a:xfrm>
        </p:spPr>
        <p:txBody>
          <a:bodyPr/>
          <a:lstStyle/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</a:t>
            </a: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Eradicating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invaders soon after invasion </a:t>
            </a:r>
          </a:p>
          <a:p>
            <a:pPr lvl="0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(manual &amp; mechanical) </a:t>
            </a: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Ecosystem Management </a:t>
            </a:r>
          </a:p>
          <a:p>
            <a:pPr lvl="0" fontAlgn="auto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Biological – </a:t>
            </a: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 enemies </a:t>
            </a:r>
          </a:p>
          <a:p>
            <a:pPr lvl="0" fontAlgn="auto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pesticides 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fontAlgn="auto" hangingPunct="1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US" sz="2800" b="1" dirty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Pest Management 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a combination </a:t>
            </a:r>
            <a:endParaRPr lang="en-US" sz="2800" b="1" dirty="0" smtClean="0">
              <a:solidFill>
                <a:srgbClr val="0B0BB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fontAlgn="auto" hangingPunct="1">
              <a:buNone/>
            </a:pPr>
            <a:r>
              <a:rPr lang="en-US" sz="2800" b="1" dirty="0" smtClean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of </a:t>
            </a:r>
            <a:r>
              <a:rPr lang="en-US" sz="2800" b="1" dirty="0">
                <a:solidFill>
                  <a:srgbClr val="0B0BB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OFTEN MOST EFFECTIVE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RECLAMATION OF DISTURBED AREAS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Reclamation Pl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623964"/>
            <a:ext cx="7450570" cy="5107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REINTRODUCTION OF SPECIES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Karen\Pictures\Bis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30" y="3659430"/>
            <a:ext cx="2995590" cy="2611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aren\Pictures\Wolf Reintroductio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85" y="1623965"/>
            <a:ext cx="2649945" cy="203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aren\Pictures\Yellowstone Wolve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745" y="4043480"/>
            <a:ext cx="1766630" cy="22274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00335" y="1508750"/>
            <a:ext cx="33412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10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AND DISADVANTAGES </a:t>
            </a:r>
            <a:endParaRPr lang="en-US" sz="2800" b="1" dirty="0">
              <a:solidFill>
                <a:srgbClr val="C10F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1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Nonrenewable vs. Renewable Energy Sources 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88670" cy="45259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Non-renewable energy sources </a:t>
            </a:r>
            <a:r>
              <a:rPr lang="en-US" sz="2400" b="1" dirty="0" smtClean="0">
                <a:solidFill>
                  <a:srgbClr val="4F81BD"/>
                </a:solidFill>
              </a:rPr>
              <a:t>– fossil fuels as coal, oil and natural gas as well as nuclear fuels – limited supply will run out and have negative environmental impacts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 sources </a:t>
            </a:r>
            <a:r>
              <a:rPr lang="en-US" sz="2400" b="1" dirty="0" smtClean="0">
                <a:solidFill>
                  <a:srgbClr val="4F81BD"/>
                </a:solidFill>
              </a:rPr>
              <a:t>– sun, wind, waves, heat, hydropower and biomass that can be used again and again and is cleanest energy sources. 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There are pros and cons for each type of energy </a:t>
            </a:r>
          </a:p>
        </p:txBody>
      </p:sp>
      <p:pic>
        <p:nvPicPr>
          <p:cNvPr id="4" name="Picture 3" descr="http://ts3.mm.bing.net/th?id=H.4908650654401098&amp;pid=15.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5135" y="1393535"/>
            <a:ext cx="1647925" cy="1876805"/>
          </a:xfrm>
          <a:prstGeom prst="rect">
            <a:avLst/>
          </a:prstGeom>
          <a:noFill/>
        </p:spPr>
      </p:pic>
      <p:pic>
        <p:nvPicPr>
          <p:cNvPr id="5" name="Picture 4" descr="http://ts4.mm.bing.net/th?id=H.4972688576217123&amp;pid=15.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5135" y="3544214"/>
            <a:ext cx="1827580" cy="1904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6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80" y="190500"/>
            <a:ext cx="7956520" cy="152717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ECOLOGY OF INDIVIDUALS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08188"/>
            <a:ext cx="8834438" cy="484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Homeostasis 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delicate balance</a:t>
            </a:r>
            <a:r>
              <a:rPr lang="en-US" b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Components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 and Water Balance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Light and Biological Cycles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Physiological Ecology and Conservation</a:t>
            </a:r>
            <a:r>
              <a:rPr lang="en-US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1114</TotalTime>
  <Words>2416</Words>
  <Application>Microsoft Office PowerPoint</Application>
  <PresentationFormat>On-screen Show (4:3)</PresentationFormat>
  <Paragraphs>437</Paragraphs>
  <Slides>86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3" baseType="lpstr">
      <vt:lpstr>Arial</vt:lpstr>
      <vt:lpstr>Calibri</vt:lpstr>
      <vt:lpstr>Courier New</vt:lpstr>
      <vt:lpstr>Tahoma</vt:lpstr>
      <vt:lpstr>Times New Roman</vt:lpstr>
      <vt:lpstr>Wingdings</vt:lpstr>
      <vt:lpstr>Office Theme</vt:lpstr>
      <vt:lpstr>2018 ECOLOGY (B&amp;C)</vt:lpstr>
      <vt:lpstr>Ecology Events </vt:lpstr>
      <vt:lpstr>Event Rules – 2018 </vt:lpstr>
      <vt:lpstr>Event Rules – 2018 </vt:lpstr>
      <vt:lpstr>TRAINING MATERIALS </vt:lpstr>
      <vt:lpstr> EVENT COMPONENTS </vt:lpstr>
      <vt:lpstr>PART I:  General Principles of Ecology </vt:lpstr>
      <vt:lpstr>ECOLOGICAL ORGANIZATION</vt:lpstr>
      <vt:lpstr>ECOLOGY OF INDIVIDUALS</vt:lpstr>
      <vt:lpstr>ECOLOGY OF POPULATIONS</vt:lpstr>
      <vt:lpstr>Growth Curves</vt:lpstr>
      <vt:lpstr>Human Population</vt:lpstr>
      <vt:lpstr>Survival Curves</vt:lpstr>
      <vt:lpstr>ECOLOGY OF COMMUNITIES </vt:lpstr>
      <vt:lpstr>INTERACTIONS AMONG SPECIES</vt:lpstr>
      <vt:lpstr>Types of Species Interactions  </vt:lpstr>
      <vt:lpstr>Predator -  Prey Relationship</vt:lpstr>
      <vt:lpstr>Food Chain </vt:lpstr>
      <vt:lpstr>Food Web</vt:lpstr>
      <vt:lpstr>ECOLOGY OF ECOSYSTEMS</vt:lpstr>
      <vt:lpstr>Energy vs Nutrient</vt:lpstr>
      <vt:lpstr>Ecologic Pyramids  </vt:lpstr>
      <vt:lpstr>Numbers Pyramid </vt:lpstr>
      <vt:lpstr>Biomass &amp; Energy Flow Pyramids</vt:lpstr>
      <vt:lpstr> Biogeochemical Cycles </vt:lpstr>
      <vt:lpstr>Hydrologic (Water) Cycle</vt:lpstr>
      <vt:lpstr>Phosphorus Cycle</vt:lpstr>
      <vt:lpstr>Nitrogen Cycle</vt:lpstr>
      <vt:lpstr>Carbon Cycle </vt:lpstr>
      <vt:lpstr>Biosphere </vt:lpstr>
      <vt:lpstr>ECOSYSTEM STABILITY </vt:lpstr>
      <vt:lpstr>BIOLOGICAL  DIVERSITY </vt:lpstr>
      <vt:lpstr>ADAPTATION </vt:lpstr>
      <vt:lpstr>TYPES OF ADAPTATIONS </vt:lpstr>
      <vt:lpstr>Extinction </vt:lpstr>
      <vt:lpstr> Part 2: ECOLOGY OF  TERRESTRIAL ECOSYSTEMS </vt:lpstr>
      <vt:lpstr>Terrestrial Ecosystems Latitude vs. Altitude </vt:lpstr>
      <vt:lpstr>Ecosystems:  Temperature and Climate for Terrestrial Biomes </vt:lpstr>
      <vt:lpstr>Adaptations of Plants &amp; Animals</vt:lpstr>
      <vt:lpstr>ANNUAL RAINFALL OF BIOMES</vt:lpstr>
      <vt:lpstr>BIOMES OF THE US  </vt:lpstr>
      <vt:lpstr>Adaptations of Plants &amp; Animals</vt:lpstr>
      <vt:lpstr>Grasslands of North America</vt:lpstr>
      <vt:lpstr>Grasslands – Abiotic factors </vt:lpstr>
      <vt:lpstr>Grasslands – Plants </vt:lpstr>
      <vt:lpstr>North American  Grassland (Prairie) types </vt:lpstr>
      <vt:lpstr>Grasslands (Prairies) of North America </vt:lpstr>
      <vt:lpstr>Grasslands (Prairie) in North America </vt:lpstr>
      <vt:lpstr>Grassland (Prairie) Plant Adaptations </vt:lpstr>
      <vt:lpstr>Grasslands – Animal</vt:lpstr>
      <vt:lpstr>Grassland  (Prairie)   Animal adaptations </vt:lpstr>
      <vt:lpstr>GRASSLAND FOOD WEB </vt:lpstr>
      <vt:lpstr>Grassland (Prairie) Environmental Concerns </vt:lpstr>
      <vt:lpstr>Deserts</vt:lpstr>
      <vt:lpstr>Deserts – Abiotic Features</vt:lpstr>
      <vt:lpstr>Deserts – Abiotic factors </vt:lpstr>
      <vt:lpstr>Deserts – Plants </vt:lpstr>
      <vt:lpstr>Desert – Plant Adaptations </vt:lpstr>
      <vt:lpstr>Deserts – Animals </vt:lpstr>
      <vt:lpstr>Deserts – Animal Adaptations </vt:lpstr>
      <vt:lpstr>Deserts - Animal Adaptations </vt:lpstr>
      <vt:lpstr>DESERT FOOD WEB </vt:lpstr>
      <vt:lpstr>Types of Deserts  </vt:lpstr>
      <vt:lpstr>Deserts of North America  </vt:lpstr>
      <vt:lpstr>Environmental Concerns – Deserts </vt:lpstr>
      <vt:lpstr>BIODIVERSITY </vt:lpstr>
      <vt:lpstr>SPECIES DIVERSITY LEVELS </vt:lpstr>
      <vt:lpstr>PART 3 – HUMAN IMPACT ON TERRESTRIAL ECOSYSTEMS </vt:lpstr>
      <vt:lpstr>MAJOR ENVIRONMENTAL ISSUES  AFFECTING TERRESTRIAL BIOME</vt:lpstr>
      <vt:lpstr>Pollution </vt:lpstr>
      <vt:lpstr>Acid Rain </vt:lpstr>
      <vt:lpstr>Greenhouse Effect </vt:lpstr>
      <vt:lpstr>Ozone Depletion </vt:lpstr>
      <vt:lpstr>Ozone Hole over Antartica </vt:lpstr>
      <vt:lpstr>Biodiversity Threats </vt:lpstr>
      <vt:lpstr>Habitat Fragmentation  &amp; Destruction</vt:lpstr>
      <vt:lpstr>INVASIVE SPECIES PROBLEMS</vt:lpstr>
      <vt:lpstr>CONSERVATION BIOLOGY </vt:lpstr>
      <vt:lpstr>CONSERVATION BIOLOGY </vt:lpstr>
      <vt:lpstr>Strategies for a Sustainable World </vt:lpstr>
      <vt:lpstr>MAINTAINING BIODIVERSITY</vt:lpstr>
      <vt:lpstr>CONTROLLING INVASIVE SPECIES</vt:lpstr>
      <vt:lpstr>INVASIVE SPECIES Control Methods </vt:lpstr>
      <vt:lpstr>RECLAMATION OF DISTURBED AREAS </vt:lpstr>
      <vt:lpstr>REINTRODUCTION OF SPECIES </vt:lpstr>
      <vt:lpstr>Nonrenewable vs. Renewable Energy 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KarenLancour</dc:creator>
  <cp:lastModifiedBy>Karen Lancour</cp:lastModifiedBy>
  <cp:revision>94</cp:revision>
  <dcterms:created xsi:type="dcterms:W3CDTF">1601-01-01T00:00:00Z</dcterms:created>
  <dcterms:modified xsi:type="dcterms:W3CDTF">2017-06-14T18:20:49Z</dcterms:modified>
</cp:coreProperties>
</file>