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44"/>
  </p:notesMasterIdLst>
  <p:handoutMasterIdLst>
    <p:handoutMasterId r:id="rId45"/>
  </p:handoutMasterIdLst>
  <p:sldIdLst>
    <p:sldId id="256" r:id="rId2"/>
    <p:sldId id="319" r:id="rId3"/>
    <p:sldId id="320" r:id="rId4"/>
    <p:sldId id="312" r:id="rId5"/>
    <p:sldId id="287" r:id="rId6"/>
    <p:sldId id="342" r:id="rId7"/>
    <p:sldId id="356" r:id="rId8"/>
    <p:sldId id="321" r:id="rId9"/>
    <p:sldId id="339" r:id="rId10"/>
    <p:sldId id="313" r:id="rId11"/>
    <p:sldId id="343" r:id="rId12"/>
    <p:sldId id="318" r:id="rId13"/>
    <p:sldId id="317" r:id="rId14"/>
    <p:sldId id="322" r:id="rId15"/>
    <p:sldId id="347" r:id="rId16"/>
    <p:sldId id="340" r:id="rId17"/>
    <p:sldId id="357" r:id="rId18"/>
    <p:sldId id="338" r:id="rId19"/>
    <p:sldId id="337" r:id="rId20"/>
    <p:sldId id="324" r:id="rId21"/>
    <p:sldId id="323" r:id="rId22"/>
    <p:sldId id="350" r:id="rId23"/>
    <p:sldId id="349" r:id="rId24"/>
    <p:sldId id="326" r:id="rId25"/>
    <p:sldId id="327" r:id="rId26"/>
    <p:sldId id="325" r:id="rId27"/>
    <p:sldId id="333" r:id="rId28"/>
    <p:sldId id="335" r:id="rId29"/>
    <p:sldId id="332" r:id="rId30"/>
    <p:sldId id="316" r:id="rId31"/>
    <p:sldId id="346" r:id="rId32"/>
    <p:sldId id="341" r:id="rId33"/>
    <p:sldId id="328" r:id="rId34"/>
    <p:sldId id="353" r:id="rId35"/>
    <p:sldId id="331" r:id="rId36"/>
    <p:sldId id="329" r:id="rId37"/>
    <p:sldId id="330" r:id="rId38"/>
    <p:sldId id="348" r:id="rId39"/>
    <p:sldId id="352" r:id="rId40"/>
    <p:sldId id="345" r:id="rId41"/>
    <p:sldId id="354" r:id="rId42"/>
    <p:sldId id="355" r:id="rId4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2D1A"/>
    <a:srgbClr val="0033CC"/>
    <a:srgbClr val="43BD6C"/>
    <a:srgbClr val="262673"/>
    <a:srgbClr val="009900"/>
    <a:srgbClr val="E99917"/>
    <a:srgbClr val="99CC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60"/>
  </p:normalViewPr>
  <p:slideViewPr>
    <p:cSldViewPr>
      <p:cViewPr varScale="1">
        <p:scale>
          <a:sx n="105" d="100"/>
          <a:sy n="105" d="100"/>
        </p:scale>
        <p:origin x="1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ffectLst/>
                <a:cs typeface="Arial" charset="0"/>
              </a:defRPr>
            </a:lvl1pPr>
          </a:lstStyle>
          <a:p>
            <a:pPr>
              <a:defRPr/>
            </a:pPr>
            <a:fld id="{48759A92-BC9A-45A8-9A87-D141686351EB}" type="datetimeFigureOut">
              <a:rPr lang="en-US"/>
              <a:pPr>
                <a:defRPr/>
              </a:pPr>
              <a:t>6/22/2017</a:t>
            </a:fld>
            <a:endParaRPr lang="en-US" dirty="0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ffectLst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effectLst/>
              </a:defRPr>
            </a:lvl1pPr>
          </a:lstStyle>
          <a:p>
            <a:pPr>
              <a:defRPr/>
            </a:pPr>
            <a:fld id="{8D5B3EC9-5438-4797-B4D5-61DA5D26B7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46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/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8AA1168-2256-470B-B1C7-E639A77DBA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8945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248829-5E1F-484B-B934-F4ACB4925414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048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BE60BA-D36A-42FF-93C4-5E2FA88C85AC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08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09232C-357E-45AD-9568-70B82C102409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93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B00C03-6656-44F1-A928-B97C2C542CAE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28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D93543-C508-4EEA-812C-4230AD4A15DB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416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A1168-2256-470B-B1C7-E639A77DBA7E}" type="slidenum">
              <a:rPr lang="en-US" altLang="en-US" smtClean="0"/>
              <a:pPr>
                <a:defRPr/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1409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A1168-2256-470B-B1C7-E639A77DBA7E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62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7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87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3EB5B77-EBBE-4B6E-83A8-6616B7F15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965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4661E-6C04-4424-922A-F2D0C54D6E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29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15AA6-C929-4CC3-B91C-993787A969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607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E001E-B0F7-4BED-A6F8-994EB46C2F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813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4AF96-41F8-4CA1-B6FA-C8FDB572CA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4928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F5A53-9FF7-46D8-A6C1-BAF532922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414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B09930-A2EF-4D66-9BCF-8E3F701E07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260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3A026-8750-461B-A8D8-73129B87F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844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36145-3EB1-434D-B499-B88CBB9F71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089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28B6-08BD-4AF1-BF72-A76889D2FD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28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D4265-C9CD-41E9-8332-C10D4C830A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772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F452F-7F00-4DCB-A7A0-E4CD27C292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417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46ACD-FCFC-4B49-92F1-FF5ADC886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855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53306-B418-4235-B531-63B719279E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408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alt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/>
              </a:defRPr>
            </a:lvl1pPr>
          </a:lstStyle>
          <a:p>
            <a:pPr>
              <a:defRPr/>
            </a:pPr>
            <a:fld id="{173417C8-6253-46B4-AC81-A791FE22A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0" r:id="rId1"/>
    <p:sldLayoutId id="2147484117" r:id="rId2"/>
    <p:sldLayoutId id="2147484118" r:id="rId3"/>
    <p:sldLayoutId id="2147484119" r:id="rId4"/>
    <p:sldLayoutId id="2147484120" r:id="rId5"/>
    <p:sldLayoutId id="2147484121" r:id="rId6"/>
    <p:sldLayoutId id="2147484122" r:id="rId7"/>
    <p:sldLayoutId id="2147484123" r:id="rId8"/>
    <p:sldLayoutId id="2147484124" r:id="rId9"/>
    <p:sldLayoutId id="2147484125" r:id="rId10"/>
    <p:sldLayoutId id="2147484126" r:id="rId11"/>
    <p:sldLayoutId id="2147484127" r:id="rId12"/>
    <p:sldLayoutId id="2147484128" r:id="rId13"/>
    <p:sldLayoutId id="2147484129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inc.org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0" y="3200400"/>
            <a:ext cx="9144000" cy="1371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40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2018 </a:t>
            </a:r>
            <a:r>
              <a:rPr lang="en-US" sz="44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MICROBE MISSION(B/C) 			</a:t>
            </a:r>
            <a:endParaRPr lang="en-US" sz="3600" b="1" dirty="0" smtClean="0">
              <a:solidFill>
                <a:srgbClr val="FFC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5400" b="1" dirty="0" smtClean="0">
              <a:solidFill>
                <a:schemeClr val="tx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4800600"/>
            <a:ext cx="4572000" cy="1752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dirty="0" smtClean="0"/>
              <a:t>	    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KAREN LANCOUR</a:t>
            </a:r>
            <a:endParaRPr 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400" dirty="0" smtClean="0">
                <a:solidFill>
                  <a:schemeClr val="tx2"/>
                </a:solidFill>
              </a:rPr>
              <a:t>	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</a:t>
            </a: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Rules Committee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eaLnBrk="1" hangingPunct="1">
              <a:lnSpc>
                <a:spcPct val="80000"/>
              </a:lnSpc>
              <a:buNone/>
              <a:defRPr/>
            </a:pP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Chairman – Life Sciences </a:t>
            </a:r>
          </a:p>
          <a:p>
            <a:pPr algn="ctr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4" name="Picture 5" descr="SO LOGO"/>
          <p:cNvPicPr>
            <a:picLocks noGrp="1" noChangeAspect="1" noChangeArrowheads="1"/>
          </p:cNvPicPr>
          <p:nvPr>
            <p:ph type="title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914400"/>
            <a:ext cx="3886200" cy="1935163"/>
          </a:xfrm>
        </p:spPr>
      </p:pic>
      <p:sp>
        <p:nvSpPr>
          <p:cNvPr id="2" name="TextBox 1"/>
          <p:cNvSpPr txBox="1"/>
          <p:nvPr/>
        </p:nvSpPr>
        <p:spPr>
          <a:xfrm>
            <a:off x="5486400" y="4800600"/>
            <a:ext cx="3124200" cy="102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GREG PALMER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Event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Supervisor </a:t>
            </a:r>
            <a:endParaRPr lang="en-US" sz="24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Prokaryotic vs. Eukaryotic</a:t>
            </a:r>
            <a:r>
              <a:rPr lang="en-US" dirty="0" smtClean="0">
                <a:solidFill>
                  <a:srgbClr val="262673"/>
                </a:solidFill>
              </a:rPr>
              <a:t> 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017713"/>
            <a:ext cx="4459288" cy="453548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Prokaryotic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single cell with nuclear material but no nuclear membrane or membrane bound organelles </a:t>
            </a:r>
          </a:p>
          <a:p>
            <a:pPr>
              <a:lnSpc>
                <a:spcPct val="90000"/>
              </a:lnSpc>
              <a:defRPr/>
            </a:pP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Eukaryotic</a:t>
            </a:r>
            <a:r>
              <a:rPr lang="en-US" sz="28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most cells – with organized nucleus and membrane bound organelles </a:t>
            </a:r>
          </a:p>
        </p:txBody>
      </p:sp>
      <p:pic>
        <p:nvPicPr>
          <p:cNvPr id="15364" name="Picture 4" descr="celltypes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21338" y="2173288"/>
            <a:ext cx="2857500" cy="380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157287"/>
          </a:xfrm>
        </p:spPr>
        <p:txBody>
          <a:bodyPr/>
          <a:lstStyle/>
          <a:p>
            <a:r>
              <a:rPr lang="en-US" altLang="en-US" b="1" smtClean="0"/>
              <a:t>Cellular vs. Acellular</a:t>
            </a:r>
            <a:r>
              <a:rPr lang="en-US" altLang="en-US" b="1" smtClean="0">
                <a:solidFill>
                  <a:srgbClr val="0033CC"/>
                </a:solidFill>
              </a:rPr>
              <a:t> </a:t>
            </a:r>
            <a:r>
              <a:rPr lang="en-US" altLang="en-US" b="1" smtClean="0"/>
              <a:t>		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228600" y="1828800"/>
            <a:ext cx="8726488" cy="50292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C00000"/>
                </a:solidFill>
              </a:rPr>
              <a:t>Acellular</a:t>
            </a:r>
            <a:r>
              <a:rPr lang="en-US" altLang="en-US" sz="2400" b="1" smtClean="0">
                <a:solidFill>
                  <a:srgbClr val="0033CC"/>
                </a:solidFill>
              </a:rPr>
              <a:t> – </a:t>
            </a:r>
            <a:r>
              <a:rPr lang="en-US" altLang="en-US" sz="2400" b="1" smtClean="0">
                <a:solidFill>
                  <a:srgbClr val="E62D1A"/>
                </a:solidFill>
              </a:rPr>
              <a:t>Viruses</a:t>
            </a:r>
            <a:r>
              <a:rPr lang="en-US" altLang="en-US" sz="2400" b="1" smtClean="0">
                <a:solidFill>
                  <a:srgbClr val="0033CC"/>
                </a:solidFill>
              </a:rPr>
              <a:t> do not have cellular components, nor do they grow or metabolize organic materials.  They generally consist of a piece of nucleic acid encased in protein which must use the cellular components of a living cell to reproduce.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0033CC"/>
                </a:solidFill>
              </a:rPr>
              <a:t>	</a:t>
            </a:r>
            <a:r>
              <a:rPr lang="en-US" altLang="en-US" sz="2400" b="1" smtClean="0">
                <a:solidFill>
                  <a:srgbClr val="E62D1A"/>
                </a:solidFill>
              </a:rPr>
              <a:t>Prions</a:t>
            </a:r>
            <a:r>
              <a:rPr lang="en-US" altLang="en-US" sz="2400" b="1" smtClean="0">
                <a:solidFill>
                  <a:srgbClr val="0033CC"/>
                </a:solidFill>
              </a:rPr>
              <a:t> (</a:t>
            </a:r>
            <a:r>
              <a:rPr lang="en-US" altLang="en-US" sz="2400" b="1" smtClean="0">
                <a:solidFill>
                  <a:srgbClr val="E62D1A"/>
                </a:solidFill>
              </a:rPr>
              <a:t>pr</a:t>
            </a:r>
            <a:r>
              <a:rPr lang="en-US" altLang="en-US" sz="2400" b="1" smtClean="0">
                <a:solidFill>
                  <a:srgbClr val="0033CC"/>
                </a:solidFill>
              </a:rPr>
              <a:t>oteinaceous </a:t>
            </a:r>
            <a:r>
              <a:rPr lang="en-US" altLang="en-US" sz="2400" b="1" smtClean="0">
                <a:solidFill>
                  <a:srgbClr val="E62D1A"/>
                </a:solidFill>
              </a:rPr>
              <a:t>i</a:t>
            </a:r>
            <a:r>
              <a:rPr lang="en-US" altLang="en-US" sz="2400" b="1" smtClean="0">
                <a:solidFill>
                  <a:srgbClr val="0033CC"/>
                </a:solidFill>
              </a:rPr>
              <a:t>nfectious particles) are infectious agents composed primarily of protein which induce the existing polypeptides in host cells to take on its form. </a:t>
            </a:r>
          </a:p>
          <a:p>
            <a:r>
              <a:rPr lang="en-US" altLang="en-US" sz="2400" b="1" smtClean="0">
                <a:solidFill>
                  <a:srgbClr val="C00000"/>
                </a:solidFill>
              </a:rPr>
              <a:t>Cellular</a:t>
            </a:r>
            <a:r>
              <a:rPr lang="en-US" altLang="en-US" sz="2400" b="1" smtClean="0">
                <a:solidFill>
                  <a:srgbClr val="0033CC"/>
                </a:solidFill>
              </a:rPr>
              <a:t> – </a:t>
            </a:r>
            <a:r>
              <a:rPr lang="en-US" altLang="en-US" sz="2400" b="1" smtClean="0">
                <a:solidFill>
                  <a:srgbClr val="FF0000"/>
                </a:solidFill>
              </a:rPr>
              <a:t>bacteria</a:t>
            </a:r>
            <a:r>
              <a:rPr lang="en-US" altLang="en-US" sz="2400" b="1" smtClean="0">
                <a:solidFill>
                  <a:srgbClr val="0033CC"/>
                </a:solidFill>
              </a:rPr>
              <a:t> and </a:t>
            </a:r>
            <a:r>
              <a:rPr lang="en-US" altLang="en-US" sz="2400" b="1" smtClean="0">
                <a:solidFill>
                  <a:srgbClr val="FF0000"/>
                </a:solidFill>
              </a:rPr>
              <a:t>Archaea</a:t>
            </a:r>
            <a:r>
              <a:rPr lang="en-US" altLang="en-US" sz="2400" b="1" smtClean="0">
                <a:solidFill>
                  <a:srgbClr val="0033CC"/>
                </a:solidFill>
              </a:rPr>
              <a:t> are </a:t>
            </a:r>
            <a:r>
              <a:rPr lang="en-US" altLang="en-US" sz="2400" b="1" smtClean="0">
                <a:solidFill>
                  <a:srgbClr val="FF0000"/>
                </a:solidFill>
              </a:rPr>
              <a:t>prokaryotic cells </a:t>
            </a:r>
            <a:r>
              <a:rPr lang="en-US" altLang="en-US" sz="2400" b="1" smtClean="0">
                <a:solidFill>
                  <a:srgbClr val="0033CC"/>
                </a:solidFill>
              </a:rPr>
              <a:t>while </a:t>
            </a:r>
            <a:r>
              <a:rPr lang="en-US" altLang="en-US" sz="2400" b="1" smtClean="0">
                <a:solidFill>
                  <a:srgbClr val="009900"/>
                </a:solidFill>
              </a:rPr>
              <a:t>algae</a:t>
            </a:r>
            <a:r>
              <a:rPr lang="en-US" altLang="en-US" sz="2400" b="1" smtClean="0">
                <a:solidFill>
                  <a:srgbClr val="0033CC"/>
                </a:solidFill>
              </a:rPr>
              <a:t>, </a:t>
            </a:r>
            <a:r>
              <a:rPr lang="en-US" altLang="en-US" sz="2400" b="1" smtClean="0">
                <a:solidFill>
                  <a:srgbClr val="009900"/>
                </a:solidFill>
              </a:rPr>
              <a:t>fungi, </a:t>
            </a:r>
            <a:r>
              <a:rPr lang="en-US" altLang="en-US" sz="2400" b="1" smtClean="0">
                <a:solidFill>
                  <a:srgbClr val="0033CC"/>
                </a:solidFill>
              </a:rPr>
              <a:t>and</a:t>
            </a:r>
            <a:r>
              <a:rPr lang="en-US" altLang="en-US" sz="2400" b="1" smtClean="0">
                <a:solidFill>
                  <a:srgbClr val="009900"/>
                </a:solidFill>
              </a:rPr>
              <a:t> protozoa </a:t>
            </a:r>
            <a:r>
              <a:rPr lang="en-US" altLang="en-US" sz="2400" b="1" smtClean="0">
                <a:solidFill>
                  <a:srgbClr val="0033CC"/>
                </a:solidFill>
              </a:rPr>
              <a:t>have </a:t>
            </a:r>
            <a:r>
              <a:rPr lang="en-US" altLang="en-US" sz="2400" b="1" smtClean="0">
                <a:solidFill>
                  <a:srgbClr val="009900"/>
                </a:solidFill>
              </a:rPr>
              <a:t>eukaryotic cells. 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Animal Cell</a:t>
            </a:r>
            <a:r>
              <a:rPr lang="en-US" sz="4000" dirty="0" smtClean="0">
                <a:solidFill>
                  <a:srgbClr val="262673"/>
                </a:solidFill>
              </a:rPr>
              <a:t> </a:t>
            </a:r>
          </a:p>
        </p:txBody>
      </p:sp>
      <p:pic>
        <p:nvPicPr>
          <p:cNvPr id="18435" name="Picture 5" descr="cell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239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 Plant Cell </a:t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Special Features</a:t>
            </a:r>
            <a:r>
              <a:rPr lang="en-US" dirty="0" smtClean="0">
                <a:solidFill>
                  <a:srgbClr val="262673"/>
                </a:solidFill>
              </a:rPr>
              <a:t> </a:t>
            </a:r>
          </a:p>
        </p:txBody>
      </p:sp>
      <p:sp>
        <p:nvSpPr>
          <p:cNvPr id="20483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4114800" cy="4227513"/>
          </a:xfrm>
        </p:spPr>
        <p:txBody>
          <a:bodyPr/>
          <a:lstStyle/>
          <a:p>
            <a:r>
              <a:rPr lang="en-US" altLang="en-US" sz="2800" b="1" smtClean="0">
                <a:solidFill>
                  <a:schemeClr val="folHlink"/>
                </a:solidFill>
              </a:rPr>
              <a:t>Cell wall</a:t>
            </a:r>
            <a:r>
              <a:rPr lang="en-US" altLang="en-US" sz="2800" b="1" smtClean="0">
                <a:solidFill>
                  <a:schemeClr val="hlink"/>
                </a:solidFill>
              </a:rPr>
              <a:t> – protection and support</a:t>
            </a:r>
          </a:p>
          <a:p>
            <a:r>
              <a:rPr lang="en-US" altLang="en-US" sz="2800" b="1" smtClean="0">
                <a:solidFill>
                  <a:schemeClr val="folHlink"/>
                </a:solidFill>
              </a:rPr>
              <a:t>Chloroplast</a:t>
            </a:r>
            <a:r>
              <a:rPr lang="en-US" altLang="en-US" sz="2800" b="1" smtClean="0">
                <a:solidFill>
                  <a:schemeClr val="hlink"/>
                </a:solidFill>
              </a:rPr>
              <a:t> - for photosynthesis</a:t>
            </a:r>
          </a:p>
          <a:p>
            <a:r>
              <a:rPr lang="en-US" altLang="en-US" sz="2800" b="1" smtClean="0">
                <a:solidFill>
                  <a:schemeClr val="folHlink"/>
                </a:solidFill>
              </a:rPr>
              <a:t>Large central vacuole-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800" b="1" smtClean="0">
                <a:solidFill>
                  <a:schemeClr val="hlink"/>
                </a:solidFill>
              </a:rPr>
              <a:t>   for storage and increase surface area  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altLang="en-US" sz="2800" smtClean="0"/>
          </a:p>
        </p:txBody>
      </p:sp>
      <p:pic>
        <p:nvPicPr>
          <p:cNvPr id="20485" name="Picture 5" descr="PlantCelldiag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988" y="2057400"/>
            <a:ext cx="3968750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     Organelles of </a:t>
            </a:r>
            <a:br>
              <a:rPr lang="en-US" altLang="en-US" b="1" smtClean="0"/>
            </a:br>
            <a:r>
              <a:rPr lang="en-US" altLang="en-US" b="1" smtClean="0"/>
              <a:t>   Microbial Origin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1828800"/>
            <a:ext cx="8955088" cy="4648200"/>
          </a:xfrm>
        </p:spPr>
        <p:txBody>
          <a:bodyPr/>
          <a:lstStyle/>
          <a:p>
            <a:pPr lvl="1">
              <a:defRPr/>
            </a:pPr>
            <a:r>
              <a:rPr lang="en-US" sz="2400" b="1" dirty="0" smtClean="0">
                <a:solidFill>
                  <a:srgbClr val="E62D1A"/>
                </a:solidFill>
              </a:rPr>
              <a:t>Mitochondria </a:t>
            </a:r>
            <a:r>
              <a:rPr lang="en-US" sz="2400" b="1" dirty="0" smtClean="0">
                <a:solidFill>
                  <a:srgbClr val="0033CC"/>
                </a:solidFill>
              </a:rPr>
              <a:t>– have DNA similar to that of a Prokaryotic cell and can reproduce independent of the rest of the Eukaryotic cell.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E62D1A"/>
                </a:solidFill>
              </a:rPr>
              <a:t>Chloroplasts </a:t>
            </a:r>
            <a:r>
              <a:rPr lang="en-US" sz="2400" b="1" dirty="0" smtClean="0">
                <a:solidFill>
                  <a:srgbClr val="0033CC"/>
                </a:solidFill>
              </a:rPr>
              <a:t>– also have DNA similar to that of a Prokaryotic cell and can reproduce independent of the rest of the Eukaryotic cell.</a:t>
            </a:r>
          </a:p>
          <a:p>
            <a:pPr lvl="1">
              <a:defRPr/>
            </a:pPr>
            <a:r>
              <a:rPr lang="en-US" sz="2400" b="1" dirty="0" smtClean="0">
                <a:solidFill>
                  <a:srgbClr val="0033CC"/>
                </a:solidFill>
              </a:rPr>
              <a:t>It is believed that both chloroplasts and mitochondria were one independent Prokaryotes </a:t>
            </a:r>
            <a:r>
              <a:rPr lang="en-US" sz="2400" b="1" dirty="0" smtClean="0">
                <a:solidFill>
                  <a:srgbClr val="0033CC"/>
                </a:solidFill>
                <a:ea typeface="+mn-ea"/>
                <a:cs typeface="+mn-cs"/>
              </a:rPr>
              <a:t>who took up residence in the Eukaryotic cell and have developed a special symbiotic relationship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/>
          <a:lstStyle/>
          <a:p>
            <a:r>
              <a:rPr lang="en-US" altLang="en-US" sz="4000" b="1" smtClean="0"/>
              <a:t>MICROBIAL GROWTH CURVE</a:t>
            </a:r>
          </a:p>
        </p:txBody>
      </p:sp>
      <p:pic>
        <p:nvPicPr>
          <p:cNvPr id="23555" name="Picture 2" descr="C:\Users\Karen Lancour\Pictures\My Pictures\SO Event Diagrams\Microbe Mission\General\growthcurv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900" y="1963738"/>
            <a:ext cx="8491538" cy="38274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BENEFICIAL VS HARMFUL MICROBES</a:t>
            </a:r>
            <a:r>
              <a:rPr lang="en-US" altLang="en-US" b="1" smtClean="0">
                <a:solidFill>
                  <a:srgbClr val="262673"/>
                </a:solidFill>
              </a:rPr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26488" cy="4800600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99%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contribute to the quality of human life 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in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environment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earth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in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ecological systems 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in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biogeochemical cycles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digestion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depends upon them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 to the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industry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 the productions of many products   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 with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wastewater  and oil spill cleanup 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Small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minority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 disease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1"/>
            <a:ext cx="8915400" cy="838200"/>
          </a:xfrm>
        </p:spPr>
        <p:txBody>
          <a:bodyPr/>
          <a:lstStyle/>
          <a:p>
            <a:r>
              <a:rPr lang="en-US" b="1" dirty="0" smtClean="0"/>
              <a:t>MAJOR GROUPS OF MICROBES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2999" y="1981200"/>
            <a:ext cx="7991475" cy="4114800"/>
          </a:xfrm>
        </p:spPr>
        <p:txBody>
          <a:bodyPr/>
          <a:lstStyle/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Prions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Viruses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Archaea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 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Algae 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Protozoa</a:t>
            </a:r>
          </a:p>
          <a:p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Fungi  </a:t>
            </a:r>
            <a:endParaRPr lang="en-US" b="1" dirty="0">
              <a:solidFill>
                <a:srgbClr val="E62D1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microbiolog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209800"/>
            <a:ext cx="3124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299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PRIONS</a:t>
            </a:r>
            <a:r>
              <a:rPr lang="en-US" altLang="en-US" smtClean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495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proteinaceous infectious particles, associated with a number of diseases 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characterized by loss of motor control, dementia, paralysis, wasting and eventually death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 Cow Disease 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cattle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Creutzfeld-Jacob disease (CJD) 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humans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VIRUSES</a:t>
            </a:r>
            <a:r>
              <a:rPr lang="en-US" altLang="en-US" smtClean="0">
                <a:solidFill>
                  <a:srgbClr val="262673"/>
                </a:solidFill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2017713"/>
            <a:ext cx="8650288" cy="4114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acellular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Consists of a piece of nucleic acid (DNA or RNA) encased in protein and in some cases a membrane-like envelope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come in many shapes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 anywhere there are cells to infest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 to reproduce – must take over a suitable host cell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Uses the cell machinery of the host cell to reproduce 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31748" name="Picture 2" descr="viru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"/>
            <a:ext cx="165893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Event Rules – </a:t>
            </a:r>
            <a:r>
              <a:rPr lang="en-US" altLang="en-US" b="1" dirty="0" smtClean="0"/>
              <a:t>2018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81200"/>
            <a:ext cx="9144000" cy="48768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b="1" smtClean="0">
                <a:solidFill>
                  <a:srgbClr val="009900"/>
                </a:solidFill>
              </a:rPr>
              <a:t>	</a:t>
            </a:r>
            <a:r>
              <a:rPr lang="en-US" altLang="en-US" sz="3600" b="1" smtClean="0">
                <a:solidFill>
                  <a:srgbClr val="0033CC"/>
                </a:solidFill>
              </a:rPr>
              <a:t>DISCLAIMER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smtClean="0"/>
              <a:t>	</a:t>
            </a:r>
            <a:r>
              <a:rPr lang="en-US" altLang="en-US" b="1" smtClean="0">
                <a:solidFill>
                  <a:srgbClr val="E62D1A"/>
                </a:solidFill>
              </a:rPr>
              <a:t>This presentation was prepared using draft rules.  There may be some changes in the final copy of the rules. </a:t>
            </a:r>
            <a:r>
              <a:rPr lang="en-US" altLang="en-US" b="1" smtClean="0"/>
              <a:t> </a:t>
            </a:r>
            <a:r>
              <a:rPr lang="en-US" altLang="en-US" b="1" smtClean="0">
                <a:solidFill>
                  <a:srgbClr val="0033CC"/>
                </a:solidFill>
              </a:rPr>
              <a:t>The rules which will be in your Coaches Manual and Student Manuals will be the official rules.</a:t>
            </a:r>
            <a:r>
              <a:rPr lang="en-US" altLang="en-US" sz="1200" smtClean="0">
                <a:solidFill>
                  <a:srgbClr val="0033CC"/>
                </a:solidFill>
              </a:rPr>
              <a:t/>
            </a:r>
            <a:br>
              <a:rPr lang="en-US" altLang="en-US" sz="1200" smtClean="0">
                <a:solidFill>
                  <a:srgbClr val="0033CC"/>
                </a:solidFill>
              </a:rPr>
            </a:br>
            <a:endParaRPr lang="en-US" altLang="en-US" sz="120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4335462" cy="1462087"/>
          </a:xfrm>
        </p:spPr>
        <p:txBody>
          <a:bodyPr/>
          <a:lstStyle/>
          <a:p>
            <a:r>
              <a:rPr lang="en-US" altLang="en-US" b="1" smtClean="0"/>
              <a:t>Archaea</a:t>
            </a:r>
          </a:p>
        </p:txBody>
      </p:sp>
      <p:pic>
        <p:nvPicPr>
          <p:cNvPr id="27651" name="Content Placeholder 3" descr="Archaea.bmp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304800"/>
            <a:ext cx="1676400" cy="1676400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8915400" cy="51816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Similar to bacteria – prokaryotic 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 walls lack </a:t>
            </a: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peptidoglycan + other differences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 very old - during formation of the earth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Extremely tolerant to heat, acid, and toxic gases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Found in extreme habitats in anaerobic environments to produce methane, high salt concentrations or hot acid environments 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Involved in carbon &amp; nitrogen cycles, assist in digestion, &amp; can be used in sewage treatment </a:t>
            </a:r>
            <a:endParaRPr lang="en-US" b="1" dirty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Bacteria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867400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  <a:defRPr/>
            </a:pPr>
            <a:endParaRPr lang="en-US" sz="1800" b="1" dirty="0" smtClean="0">
              <a:solidFill>
                <a:srgbClr val="0033CC"/>
              </a:solidFill>
            </a:endParaRP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one cell – a prokaryotic cell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in all environments – even above boiling point and below freezing point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Basically three shapes – spherical , rod , and spiral or helical (spirullum)  Exist as individuals or cluster together to form pairs, chains, squares, or other groupings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form spores 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are photoautotrophic -  make their own food as plants and give off oxygen – </a:t>
            </a:r>
            <a:r>
              <a:rPr lang="en-US" sz="1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Cyanobacteria </a:t>
            </a: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also aerobic </a:t>
            </a:r>
            <a:r>
              <a:rPr lang="en-US" sz="1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Purple and green bacteria </a:t>
            </a: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are anaerobic 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are chemoautotrophic -  synthesize their own food using energy from chemical reactions – important for recycling in nitrogen and sulfur cycles </a:t>
            </a:r>
          </a:p>
          <a:p>
            <a:pPr lvl="1"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have flagella -  rotates like a tiny outboard motor, others 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r>
              <a:rPr lang="en-US" sz="1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secrete a slime layer and move over surfaces like slugs</a:t>
            </a: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sz="1800" b="1" dirty="0" smtClean="0">
              <a:solidFill>
                <a:srgbClr val="0033CC"/>
              </a:solidFill>
            </a:endParaRPr>
          </a:p>
          <a:p>
            <a:pPr lvl="1">
              <a:buFont typeface="Wingdings" panose="05000000000000000000" pitchFamily="2" charset="2"/>
              <a:buNone/>
              <a:defRPr/>
            </a:pPr>
            <a:endParaRPr lang="en-US" sz="1800" b="1" dirty="0" smtClean="0">
              <a:solidFill>
                <a:srgbClr val="0033CC"/>
              </a:solidFill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24580" name="Picture 7" descr="Composite Bacterial Ce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350" y="26988"/>
            <a:ext cx="3797300" cy="2154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BACTERIAL SHAPES</a:t>
            </a:r>
            <a:r>
              <a:rPr lang="en-US" b="1" dirty="0" smtClean="0">
                <a:solidFill>
                  <a:srgbClr val="26267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pic>
        <p:nvPicPr>
          <p:cNvPr id="25603" name="Picture 3" descr="360px-Bacterial_morphology_diagram_sv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1843088"/>
            <a:ext cx="5208588" cy="483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4259262" cy="1462087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GRAM + VS. GRAM – BACTERIA</a:t>
            </a:r>
            <a:r>
              <a:rPr lang="en-US" sz="2800" b="1" dirty="0" smtClean="0">
                <a:solidFill>
                  <a:srgbClr val="26267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81000" y="2667000"/>
            <a:ext cx="8574088" cy="3886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Gram positive bacteria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stain purple under Gram stain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have a thick bilayer wall of the polymer peptidoglycan.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Gram negative bacteria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stain red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have a thin layer of this polymer and an additional lipopolysaccharide outer layer, LPS,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often endotoxic  - capable of initiating inflammation and cell-mediated immune responses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e.g., </a:t>
            </a:r>
            <a:r>
              <a:rPr lang="en-US" sz="2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Salmonella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</a:t>
            </a:r>
            <a:r>
              <a:rPr lang="en-US" sz="2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Shigella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, and </a:t>
            </a:r>
            <a:r>
              <a:rPr lang="en-US" sz="2000" b="1" i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Escherichia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</a:t>
            </a:r>
          </a:p>
          <a:p>
            <a:pPr>
              <a:defRPr/>
            </a:pP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6628" name="Picture 2" descr="Gram Positive and Gram Negative C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9763" y="228600"/>
            <a:ext cx="2951162" cy="312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4640262" cy="1462087"/>
          </a:xfrm>
        </p:spPr>
        <p:txBody>
          <a:bodyPr/>
          <a:lstStyle/>
          <a:p>
            <a:r>
              <a:rPr lang="en-US" altLang="en-US" b="1" smtClean="0"/>
              <a:t>Algal Protists</a:t>
            </a:r>
            <a:br>
              <a:rPr lang="en-US" altLang="en-US" b="1" smtClean="0"/>
            </a:br>
            <a:r>
              <a:rPr lang="en-US" altLang="en-US" b="1" smtClean="0"/>
              <a:t>(ALGAE)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8269288" cy="4876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Eukaryotic 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 in fresh and salt water environments 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live on rocks, trees, and in soils with enough moisture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carry on photosynthesis – produce large amount of oxygen 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Diatoms, </a:t>
            </a:r>
            <a:r>
              <a:rPr lang="en-US" b="1" i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Clamydomonas, Volvox, Spirogyra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b="1" i="1" dirty="0" smtClean="0">
              <a:solidFill>
                <a:srgbClr val="E62D1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en-US" dirty="0"/>
          </a:p>
        </p:txBody>
      </p:sp>
      <p:pic>
        <p:nvPicPr>
          <p:cNvPr id="28676" name="Picture 2" descr="Grouped_Diatom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57200"/>
            <a:ext cx="1963738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533400" y="214313"/>
            <a:ext cx="8410575" cy="1462087"/>
          </a:xfrm>
        </p:spPr>
        <p:txBody>
          <a:bodyPr/>
          <a:lstStyle/>
          <a:p>
            <a:r>
              <a:rPr lang="en-US" altLang="en-US" b="1" smtClean="0"/>
              <a:t>Animal-like Protists</a:t>
            </a:r>
            <a:br>
              <a:rPr lang="en-US" altLang="en-US" b="1" smtClean="0"/>
            </a:br>
            <a:r>
              <a:rPr lang="en-US" altLang="en-US" b="1" smtClean="0"/>
              <a:t>         (PROTOZOA)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2017713"/>
            <a:ext cx="8229600" cy="4840287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Protozoa means “little animal” – act like tiny animals – Eukaryotic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Hunt other microbes for food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Mainly feed on bacteria, also other protozoa and some algae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Digest food in digestive organelles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Ciliates, Amoebaes, Flagellates  - </a:t>
            </a:r>
            <a:r>
              <a:rPr lang="en-US" sz="2400" b="1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Paramecium, Amoeba,  Euglena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Most are not harmful – a few are harmful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Certain protozoa can cause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dysentery</a:t>
            </a: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and </a:t>
            </a:r>
            <a:r>
              <a:rPr lang="en-US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malaria</a:t>
            </a:r>
          </a:p>
          <a:p>
            <a:pPr>
              <a:defRPr/>
            </a:pPr>
            <a:endParaRPr lang="en-US" dirty="0" smtClean="0"/>
          </a:p>
        </p:txBody>
      </p:sp>
      <p:pic>
        <p:nvPicPr>
          <p:cNvPr id="29700" name="Picture 2" descr="Amoeb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304800"/>
            <a:ext cx="240982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3344862" cy="1462087"/>
          </a:xfrm>
        </p:spPr>
        <p:txBody>
          <a:bodyPr/>
          <a:lstStyle/>
          <a:p>
            <a:r>
              <a:rPr lang="en-US" altLang="en-US" b="1" smtClean="0"/>
              <a:t>Fungi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981200"/>
            <a:ext cx="8574088" cy="4724400"/>
          </a:xfrm>
        </p:spPr>
        <p:txBody>
          <a:bodyPr/>
          <a:lstStyle/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Cellular level, more like animals than plants – Eukaryotic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Can’t synthesize their own food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Single celled as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yeast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multicellular clusters as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molds &amp; mushrooms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Multicellular ones  form filament like strands – </a:t>
            </a: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hyphae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Grow best in slightly acidic environment – can grow in low moisture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 in soil, on plants &amp; animals, in fresh &amp; salt water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teaspoon of topsoil has about 120,000 fungi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Baker’s yeast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bread and brewing, some are used for antibiotics, others serve as decomposers </a:t>
            </a:r>
          </a:p>
          <a:p>
            <a:pPr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cause disease in humans, animals and plants – ruin ¼ to ½ of fruits &amp; vegetables per year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800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30724" name="Picture 2" descr="Yeast - SE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1947863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MICROBES AND ECOLOGY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97888" cy="4227513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Major producers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aquatic environments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Decomposers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bacteria and fungi – in many ecosystems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 role in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Biogeochemical cycles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recycle carbon, nitrogen, carbon, water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pest killers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gardens and on crops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Breakdown oil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oil spills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Serve as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water treatment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cause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ecological problems 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tide</a:t>
            </a:r>
            <a:r>
              <a:rPr lang="en-US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28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algal blooms 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Wastewater Microbiology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840287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Microbes play a key role in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water and waste treatment facilities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involved in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 waterways 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Involved in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maintaining septic tanks 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Coliform bacteria as E. coli </a:t>
            </a: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contaminate water </a:t>
            </a: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making it unsafe 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828800" y="214313"/>
            <a:ext cx="7115175" cy="1081087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MICROBES AND FOOD </a:t>
            </a:r>
            <a:endParaRPr lang="en-US" b="1" dirty="0" smtClean="0">
              <a:solidFill>
                <a:srgbClr val="26267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2133600"/>
            <a:ext cx="8650288" cy="44196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Milk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yogurt, buttermilk, sour cream, cheese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Aid in production 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chocolate, bread products, wine, beer, tea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Pickling process 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make pickles from cucumbers and sauerkraut from cabbage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Event Rules – </a:t>
            </a:r>
            <a:r>
              <a:rPr lang="en-US" altLang="en-US" b="1" dirty="0" smtClean="0"/>
              <a:t>2018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1148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E62D1A"/>
                </a:solidFill>
              </a:rPr>
              <a:t>BE SURE TO CHECK THE </a:t>
            </a:r>
            <a:r>
              <a:rPr lang="en-US" altLang="en-US" sz="4400" b="1" dirty="0" smtClean="0">
                <a:solidFill>
                  <a:srgbClr val="E62D1A"/>
                </a:solidFill>
              </a:rPr>
              <a:t>2018 </a:t>
            </a:r>
            <a:r>
              <a:rPr lang="en-US" altLang="en-US" sz="4400" b="1" dirty="0" smtClean="0">
                <a:solidFill>
                  <a:srgbClr val="E62D1A"/>
                </a:solidFill>
              </a:rPr>
              <a:t>EVENT RULES </a:t>
            </a:r>
            <a:r>
              <a:rPr lang="en-US" altLang="en-US" sz="4400" b="1" dirty="0" smtClean="0">
                <a:solidFill>
                  <a:srgbClr val="0033CC"/>
                </a:solidFill>
              </a:rPr>
              <a:t>FOR EVENT PARAMETERS AND TOPICS FOR EACH COMPETITION LEVEL</a:t>
            </a:r>
            <a:r>
              <a:rPr lang="en-US" altLang="en-US" sz="4400" dirty="0" smtClean="0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Fermentation Products and their Uses</a:t>
            </a:r>
            <a:r>
              <a:rPr lang="en-US" dirty="0" smtClean="0">
                <a:solidFill>
                  <a:srgbClr val="262673"/>
                </a:solidFill>
              </a:rPr>
              <a:t> 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209800"/>
            <a:ext cx="8574088" cy="4343400"/>
          </a:xfrm>
        </p:spPr>
        <p:txBody>
          <a:bodyPr/>
          <a:lstStyle/>
          <a:p>
            <a:pPr>
              <a:defRPr/>
            </a:pPr>
            <a:r>
              <a:rPr lang="en-US" sz="3600" b="1" dirty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Carbon dioxide – </a:t>
            </a:r>
            <a:r>
              <a:rPr lang="en-US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bread </a:t>
            </a: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making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using baker’s yeast  </a:t>
            </a:r>
            <a:endParaRPr lang="en-US" sz="36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3600" b="1" dirty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Alcohol – </a:t>
            </a:r>
            <a:r>
              <a:rPr lang="en-US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wine making and brewing  </a:t>
            </a: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using yeast </a:t>
            </a:r>
            <a:endParaRPr lang="en-US" sz="3600" b="1" dirty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 sz="3600" b="1" dirty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Lactic Acid – </a:t>
            </a:r>
            <a:r>
              <a:rPr lang="en-US" sz="3600" b="1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lactic acid bacteria ferment milk into products as yogurt</a:t>
            </a:r>
            <a:r>
              <a:rPr lang="en-US" sz="3600" dirty="0">
                <a:solidFill>
                  <a:srgbClr val="0033CC"/>
                </a:solidFill>
              </a:rPr>
              <a:t> </a:t>
            </a:r>
            <a:r>
              <a:rPr lang="en-US" dirty="0">
                <a:solidFill>
                  <a:srgbClr val="0033CC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Food Spoilage and Food Decomposition</a:t>
            </a:r>
            <a:r>
              <a:rPr lang="en-US" b="1" dirty="0" smtClean="0">
                <a:solidFill>
                  <a:srgbClr val="26267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Microbes play a key role – </a:t>
            </a: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bacteria and fungi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in food spoilage and decomposition</a:t>
            </a:r>
          </a:p>
          <a:p>
            <a:pPr>
              <a:defRPr/>
            </a:pP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Many types can live at </a:t>
            </a: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temperatures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mold on food in the refrigerator</a:t>
            </a:r>
          </a:p>
          <a:p>
            <a:pPr>
              <a:defRPr/>
            </a:pPr>
            <a:r>
              <a:rPr lang="en-US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Food preservation techniques </a:t>
            </a:r>
            <a:r>
              <a:rPr lang="en-US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salt and high acid affect microbes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914400" y="214313"/>
            <a:ext cx="8029575" cy="1081087"/>
          </a:xfrm>
        </p:spPr>
        <p:txBody>
          <a:bodyPr/>
          <a:lstStyle/>
          <a:p>
            <a:r>
              <a:rPr lang="en-US" altLang="en-US" b="1" dirty="0" smtClean="0"/>
              <a:t>MICROBES AND INDUSTRY</a:t>
            </a:r>
            <a:endParaRPr lang="en-US" altLang="en-US" b="1" dirty="0" smtClean="0">
              <a:solidFill>
                <a:srgbClr val="262673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Microbes (fungi and bacteria) are used to make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antibiotics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Algae are being used to make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petroleum</a:t>
            </a:r>
          </a:p>
          <a:p>
            <a:pPr>
              <a:defRPr/>
            </a:pPr>
            <a:r>
              <a:rPr lang="en-US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Yeast and bacteria are used in </a:t>
            </a:r>
            <a:r>
              <a:rPr lang="en-US" sz="36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producing medicines </a:t>
            </a:r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Microbes and Diseases 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421688" cy="41910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0033CC"/>
                </a:solidFill>
              </a:rPr>
              <a:t>There are many </a:t>
            </a:r>
            <a:r>
              <a:rPr lang="en-US" altLang="en-US" b="1" dirty="0" smtClean="0">
                <a:solidFill>
                  <a:srgbClr val="E62D1A"/>
                </a:solidFill>
              </a:rPr>
              <a:t>agents of infectious diseases </a:t>
            </a:r>
          </a:p>
          <a:p>
            <a:r>
              <a:rPr lang="en-US" altLang="en-US" b="1" dirty="0" smtClean="0">
                <a:solidFill>
                  <a:srgbClr val="0033CC"/>
                </a:solidFill>
              </a:rPr>
              <a:t>Microbes acting as agents </a:t>
            </a:r>
            <a:r>
              <a:rPr lang="en-US" altLang="en-US" b="1" dirty="0" smtClean="0">
                <a:solidFill>
                  <a:srgbClr val="E62D1A"/>
                </a:solidFill>
              </a:rPr>
              <a:t>are prions, viruses, bacteria, fungi, protozoa, parasitic worms</a:t>
            </a:r>
          </a:p>
          <a:p>
            <a:r>
              <a:rPr lang="en-US" altLang="en-US" b="1" dirty="0" smtClean="0">
                <a:solidFill>
                  <a:srgbClr val="0033CC"/>
                </a:solidFill>
              </a:rPr>
              <a:t>Examples of common diseases </a:t>
            </a:r>
            <a:r>
              <a:rPr lang="en-US" altLang="en-US" b="1" dirty="0" smtClean="0">
                <a:solidFill>
                  <a:srgbClr val="E62D1A"/>
                </a:solidFill>
              </a:rPr>
              <a:t>for each to follow </a:t>
            </a:r>
            <a:r>
              <a:rPr lang="en-US" altLang="en-US" dirty="0" smtClean="0">
                <a:solidFill>
                  <a:srgbClr val="E62D1A"/>
                </a:solidFill>
              </a:rPr>
              <a:t> </a:t>
            </a:r>
          </a:p>
          <a:p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List of Microbial Diseases 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066800" y="2017713"/>
            <a:ext cx="788828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4800" b="1" dirty="0" smtClean="0">
                <a:solidFill>
                  <a:srgbClr val="0033CC"/>
                </a:solidFill>
              </a:rPr>
              <a:t>Be sure to check the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800" b="1" dirty="0" smtClean="0">
                <a:solidFill>
                  <a:srgbClr val="FF0000"/>
                </a:solidFill>
              </a:rPr>
              <a:t>SO National website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800" b="1" dirty="0" smtClean="0">
                <a:solidFill>
                  <a:srgbClr val="0033CC"/>
                </a:solidFill>
              </a:rPr>
              <a:t>for the final </a:t>
            </a:r>
            <a:r>
              <a:rPr lang="en-US" altLang="en-US" sz="4800" b="1" dirty="0" smtClean="0">
                <a:solidFill>
                  <a:srgbClr val="FF0000"/>
                </a:solidFill>
              </a:rPr>
              <a:t>2018 </a:t>
            </a:r>
            <a:r>
              <a:rPr lang="en-US" altLang="en-US" sz="4800" b="1" dirty="0" smtClean="0">
                <a:solidFill>
                  <a:srgbClr val="FF0000"/>
                </a:solidFill>
              </a:rPr>
              <a:t>List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800" b="1" dirty="0" smtClean="0">
                <a:solidFill>
                  <a:srgbClr val="FF0000"/>
                </a:solidFill>
              </a:rPr>
              <a:t>of Diseases.</a:t>
            </a:r>
            <a:endParaRPr lang="en-US" altLang="en-US" sz="4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VIRAL DISEASES </a:t>
            </a:r>
          </a:p>
        </p:txBody>
      </p:sp>
      <p:sp>
        <p:nvSpPr>
          <p:cNvPr id="43011" name="Text Placeholder 5"/>
          <p:cNvSpPr>
            <a:spLocks noGrp="1"/>
          </p:cNvSpPr>
          <p:nvPr>
            <p:ph type="body" sz="half" idx="1"/>
          </p:nvPr>
        </p:nvSpPr>
        <p:spPr>
          <a:xfrm>
            <a:off x="5029200" y="2017713"/>
            <a:ext cx="3810000" cy="41148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E62D1A"/>
                </a:solidFill>
              </a:rPr>
              <a:t>Mononucleosis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Polio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Rabies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Rubella 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Small pox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West Nile Fever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Yellow Fever</a:t>
            </a:r>
          </a:p>
          <a:p>
            <a:endParaRPr lang="en-US" altLang="en-US" smtClean="0"/>
          </a:p>
        </p:txBody>
      </p:sp>
      <p:sp>
        <p:nvSpPr>
          <p:cNvPr id="43012" name="Content Placeholder 4"/>
          <p:cNvSpPr>
            <a:spLocks noGrp="1"/>
          </p:cNvSpPr>
          <p:nvPr>
            <p:ph sz="half" idx="2"/>
          </p:nvPr>
        </p:nvSpPr>
        <p:spPr>
          <a:xfrm>
            <a:off x="381000" y="2017713"/>
            <a:ext cx="4419600" cy="41148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E62D1A"/>
                </a:solidFill>
              </a:rPr>
              <a:t>AIDS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Chicken Pox &amp; Shingles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Common Cold  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Dengue Fever 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Ebola Hemorrhagic Fever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Hepatitis  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Influenza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Measles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Mumps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BACTERIAL DISEASES </a:t>
            </a:r>
          </a:p>
        </p:txBody>
      </p:sp>
      <p:sp>
        <p:nvSpPr>
          <p:cNvPr id="4403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905000"/>
            <a:ext cx="4040188" cy="4648200"/>
          </a:xfrm>
        </p:spPr>
        <p:txBody>
          <a:bodyPr/>
          <a:lstStyle/>
          <a:p>
            <a:r>
              <a:rPr lang="en-US" altLang="en-US" b="1" smtClean="0">
                <a:solidFill>
                  <a:srgbClr val="E62D1A"/>
                </a:solidFill>
              </a:rPr>
              <a:t>Anthrax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Botulism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Chlamydiasis 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Cholera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Dental Caries (tooth decay)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Legionnaire's Disease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Lyme Disease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MRSA</a:t>
            </a:r>
            <a:endParaRPr lang="en-US" altLang="en-US" smtClean="0"/>
          </a:p>
        </p:txBody>
      </p:sp>
      <p:sp>
        <p:nvSpPr>
          <p:cNvPr id="44036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1905000"/>
            <a:ext cx="4041775" cy="4953000"/>
          </a:xfrm>
        </p:spPr>
        <p:txBody>
          <a:bodyPr/>
          <a:lstStyle/>
          <a:p>
            <a:r>
              <a:rPr lang="en-US" altLang="en-US" b="1" smtClean="0">
                <a:solidFill>
                  <a:srgbClr val="E62D1A"/>
                </a:solidFill>
              </a:rPr>
              <a:t>Peptic Ulcer Disease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Pertussis (whooping cough)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Rocky Mountain Spotted Fever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Strep throat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Syphilis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Tetanus</a:t>
            </a:r>
          </a:p>
          <a:p>
            <a:r>
              <a:rPr lang="en-US" altLang="en-US" b="1" smtClean="0">
                <a:solidFill>
                  <a:srgbClr val="E62D1A"/>
                </a:solidFill>
              </a:rPr>
              <a:t>Tuberculosis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FUNGAL DISEASES 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8116888" cy="4648200"/>
          </a:xfrm>
        </p:spPr>
        <p:txBody>
          <a:bodyPr/>
          <a:lstStyle/>
          <a:p>
            <a:r>
              <a:rPr lang="en-US" altLang="en-US" sz="3600" b="1" smtClean="0">
                <a:solidFill>
                  <a:srgbClr val="E62D1A"/>
                </a:solidFill>
              </a:rPr>
              <a:t>Athlete’s foot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Dutch Elm Disease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Ergotism 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Histoplasmosis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Potato Blight 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Ringworm </a:t>
            </a:r>
          </a:p>
          <a:p>
            <a:r>
              <a:rPr lang="en-US" altLang="en-US" sz="3600" b="1" smtClean="0">
                <a:solidFill>
                  <a:srgbClr val="E62D1A"/>
                </a:solidFill>
              </a:rPr>
              <a:t>Thrush 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PROTOZOAN/ALGAL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DISEASES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497888" cy="4343400"/>
          </a:xfrm>
        </p:spPr>
        <p:txBody>
          <a:bodyPr/>
          <a:lstStyle/>
          <a:p>
            <a:r>
              <a:rPr lang="en-US" altLang="en-US" sz="4000" b="1" smtClean="0">
                <a:solidFill>
                  <a:srgbClr val="E62D1A"/>
                </a:solidFill>
              </a:rPr>
              <a:t>Malaria </a:t>
            </a:r>
          </a:p>
          <a:p>
            <a:r>
              <a:rPr lang="en-US" altLang="en-US" sz="4000" b="1" smtClean="0">
                <a:solidFill>
                  <a:srgbClr val="E62D1A"/>
                </a:solidFill>
              </a:rPr>
              <a:t>Paralytic Shellfish Poisoning </a:t>
            </a:r>
          </a:p>
          <a:p>
            <a:r>
              <a:rPr lang="en-US" altLang="en-US" sz="4000" b="1" smtClean="0">
                <a:solidFill>
                  <a:srgbClr val="FF0000"/>
                </a:solidFill>
              </a:rPr>
              <a:t>Estuary Associated Syndrome</a:t>
            </a:r>
          </a:p>
          <a:p>
            <a:r>
              <a:rPr lang="en-US" altLang="en-US" sz="4000" b="1" smtClean="0">
                <a:solidFill>
                  <a:srgbClr val="FF0000"/>
                </a:solidFill>
              </a:rPr>
              <a:t>Giradiasis </a:t>
            </a:r>
          </a:p>
          <a:p>
            <a:r>
              <a:rPr lang="en-US" altLang="en-US" sz="4000" b="1" smtClean="0">
                <a:solidFill>
                  <a:srgbClr val="FF0000"/>
                </a:solidFill>
              </a:rPr>
              <a:t>Cryptosporidiosis</a:t>
            </a:r>
            <a:endParaRPr lang="en-US" altLang="en-US" sz="4000" b="1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PRION DISEASE 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497888" cy="4343400"/>
          </a:xfrm>
        </p:spPr>
        <p:txBody>
          <a:bodyPr/>
          <a:lstStyle/>
          <a:p>
            <a:r>
              <a:rPr lang="en-US" altLang="en-US" sz="4800" b="1" smtClean="0">
                <a:solidFill>
                  <a:srgbClr val="E62D1A"/>
                </a:solidFill>
              </a:rPr>
              <a:t>Scrapie </a:t>
            </a:r>
          </a:p>
          <a:p>
            <a:r>
              <a:rPr lang="en-US" altLang="en-US" sz="4800" b="1" smtClean="0">
                <a:solidFill>
                  <a:srgbClr val="E62D1A"/>
                </a:solidFill>
              </a:rPr>
              <a:t>Kuru</a:t>
            </a:r>
            <a:endParaRPr lang="en-US" altLang="en-US" sz="4800" b="1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233487"/>
          </a:xfrm>
        </p:spPr>
        <p:txBody>
          <a:bodyPr/>
          <a:lstStyle/>
          <a:p>
            <a:pPr eaLnBrk="1" hangingPunct="1"/>
            <a:r>
              <a:rPr lang="en-US" altLang="en-US" b="1" smtClean="0"/>
              <a:t>TRAINING MATERIALS 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915400" cy="4876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Training Power Point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content overview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 Training Handouts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 content  area information and 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Microscope Review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Review of use light microscope and kinds of microscopes </a:t>
            </a:r>
            <a:endParaRPr lang="en-US" sz="2000" b="1" dirty="0" smtClean="0">
              <a:solidFill>
                <a:srgbClr val="E62D1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Practice Activities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sample stations with key </a:t>
            </a:r>
            <a:endParaRPr lang="en-US" sz="2000" b="1" dirty="0" smtClean="0">
              <a:solidFill>
                <a:srgbClr val="E62D1A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 Sample Tournament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sample problems with key  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Event Supervisor Guide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event prep tips, setup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needs and scoring tips 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E62D1A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Internet Resources &amp; Training Materials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 on the Science Olympiad website at  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hlinkClick r:id="rId2"/>
              </a:rPr>
              <a:t>www.soinc.org</a:t>
            </a:r>
            <a:r>
              <a:rPr lang="en-US" sz="2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under Event Information</a:t>
            </a:r>
          </a:p>
          <a:p>
            <a:pPr eaLnBrk="1" hangingPunct="1">
              <a:defRPr/>
            </a:pPr>
            <a:r>
              <a:rPr lang="en-US" sz="2000" b="1" dirty="0" smtClean="0">
                <a:solidFill>
                  <a:srgbClr val="0033CC"/>
                </a:solidFill>
              </a:rPr>
              <a:t>A</a:t>
            </a:r>
            <a:r>
              <a:rPr lang="en-US" sz="2000" b="1" dirty="0" smtClean="0">
                <a:solidFill>
                  <a:srgbClr val="E62D1A"/>
                </a:solidFill>
              </a:rPr>
              <a:t> Biology-Earth Science CD</a:t>
            </a:r>
            <a:r>
              <a:rPr lang="en-US" sz="2000" b="1" dirty="0" smtClean="0">
                <a:solidFill>
                  <a:srgbClr val="0033CC"/>
                </a:solidFill>
              </a:rPr>
              <a:t>, a </a:t>
            </a:r>
            <a:r>
              <a:rPr lang="en-US" sz="2000" b="1" dirty="0" smtClean="0">
                <a:solidFill>
                  <a:srgbClr val="FF0000"/>
                </a:solidFill>
              </a:rPr>
              <a:t>Microbe Mission CD </a:t>
            </a:r>
            <a:r>
              <a:rPr lang="en-US" sz="2000" b="1" dirty="0" smtClean="0">
                <a:solidFill>
                  <a:srgbClr val="0033CC"/>
                </a:solidFill>
              </a:rPr>
              <a:t>and the </a:t>
            </a:r>
            <a:r>
              <a:rPr lang="en-US" sz="2000" b="1" dirty="0" smtClean="0">
                <a:solidFill>
                  <a:srgbClr val="E62D1A"/>
                </a:solidFill>
              </a:rPr>
              <a:t>Division B and Division C Test Packets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b="1" dirty="0" smtClean="0">
                <a:solidFill>
                  <a:srgbClr val="0033CC"/>
                </a:solidFill>
              </a:rPr>
              <a:t>are available from SO store at</a:t>
            </a:r>
            <a:r>
              <a:rPr lang="en-US" sz="2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u="sng" dirty="0" smtClean="0"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www.soinc.org</a:t>
            </a:r>
            <a:endParaRPr lang="en-US" sz="2000" b="1" dirty="0" smtClean="0"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sz="2400" b="1" dirty="0" smtClean="0">
              <a:solidFill>
                <a:srgbClr val="0033CC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PARASITIC WORMS </a:t>
            </a:r>
          </a:p>
        </p:txBody>
      </p:sp>
      <p:sp>
        <p:nvSpPr>
          <p:cNvPr id="48131" name="Content Placeholder 3"/>
          <p:cNvSpPr>
            <a:spLocks noGrp="1"/>
          </p:cNvSpPr>
          <p:nvPr>
            <p:ph idx="1"/>
          </p:nvPr>
        </p:nvSpPr>
        <p:spPr>
          <a:xfrm>
            <a:off x="838200" y="2209800"/>
            <a:ext cx="8116888" cy="3922713"/>
          </a:xfrm>
        </p:spPr>
        <p:txBody>
          <a:bodyPr/>
          <a:lstStyle/>
          <a:p>
            <a:r>
              <a:rPr lang="en-US" altLang="en-US" sz="4000" b="1" smtClean="0">
                <a:solidFill>
                  <a:srgbClr val="E62D1A"/>
                </a:solidFill>
              </a:rPr>
              <a:t>Hookworm</a:t>
            </a:r>
          </a:p>
          <a:p>
            <a:r>
              <a:rPr lang="en-US" altLang="en-US" sz="4000" b="1" smtClean="0">
                <a:solidFill>
                  <a:srgbClr val="E62D1A"/>
                </a:solidFill>
              </a:rPr>
              <a:t>Pinworm</a:t>
            </a:r>
          </a:p>
          <a:p>
            <a:r>
              <a:rPr lang="en-US" altLang="en-US" sz="4000" b="1" smtClean="0">
                <a:solidFill>
                  <a:srgbClr val="E62D1A"/>
                </a:solidFill>
              </a:rPr>
              <a:t>Schistosomiasis</a:t>
            </a:r>
          </a:p>
          <a:p>
            <a:r>
              <a:rPr lang="en-US" altLang="en-US" sz="4000" b="1" smtClean="0">
                <a:solidFill>
                  <a:srgbClr val="E62D1A"/>
                </a:solidFill>
              </a:rPr>
              <a:t>Tapeworm</a:t>
            </a:r>
          </a:p>
          <a:p>
            <a:r>
              <a:rPr lang="en-US" altLang="en-US" sz="4000" b="1" smtClean="0">
                <a:solidFill>
                  <a:srgbClr val="E62D1A"/>
                </a:solidFill>
              </a:rPr>
              <a:t>Trichinosis 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National Tournament 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smtClean="0">
                <a:solidFill>
                  <a:srgbClr val="43BD6C"/>
                </a:solidFill>
              </a:rPr>
              <a:t>Added Diseases Topics: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smtClean="0">
                <a:solidFill>
                  <a:srgbClr val="FF0000"/>
                </a:solidFill>
              </a:rPr>
              <a:t>	Important Genera Related to Disease 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mtClean="0"/>
              <a:t>	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IMPORTANT GENERA 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345488" cy="3770313"/>
          </a:xfrm>
        </p:spPr>
        <p:txBody>
          <a:bodyPr/>
          <a:lstStyle/>
          <a:p>
            <a:r>
              <a:rPr lang="en-US" altLang="en-US" sz="6000" i="1" smtClean="0">
                <a:solidFill>
                  <a:srgbClr val="E62D1A"/>
                </a:solidFill>
              </a:rPr>
              <a:t>Wolbachia</a:t>
            </a:r>
          </a:p>
          <a:p>
            <a:r>
              <a:rPr lang="en-US" altLang="en-US" sz="6000" i="1" smtClean="0">
                <a:solidFill>
                  <a:srgbClr val="E62D1A"/>
                </a:solidFill>
              </a:rPr>
              <a:t>Batrachochytrium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533400"/>
            <a:ext cx="8001000" cy="914400"/>
          </a:xfrm>
        </p:spPr>
        <p:txBody>
          <a:bodyPr/>
          <a:lstStyle/>
          <a:p>
            <a:pPr eaLnBrk="1" hangingPunct="1"/>
            <a:r>
              <a:rPr lang="en-US" altLang="en-US" sz="4800" b="1" smtClean="0"/>
              <a:t>MICROBE MISSION(B/C)</a:t>
            </a:r>
            <a:r>
              <a:rPr lang="en-US" altLang="en-US" sz="4000" b="1" smtClean="0">
                <a:solidFill>
                  <a:srgbClr val="262673"/>
                </a:solidFill>
              </a:rPr>
              <a:t>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43434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Event Description -</a:t>
            </a:r>
            <a:r>
              <a:rPr lang="en-US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lab-oriented competition to answer questions, solve problems and analyze data pertaining to various microbes 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Event – </a:t>
            </a: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lab practical in stations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800" b="1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b="1" dirty="0" smtClean="0">
                <a:solidFill>
                  <a:srgbClr val="E62D1A"/>
                </a:solidFill>
              </a:rPr>
              <a:t>Event Parameters –</a:t>
            </a:r>
            <a:r>
              <a:rPr lang="en-US" dirty="0" smtClean="0">
                <a:solidFill>
                  <a:srgbClr val="E62D1A"/>
                </a:solidFill>
              </a:rPr>
              <a:t> </a:t>
            </a: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be sure to check the rules for resources allowed, type of goggles needed.</a:t>
            </a:r>
            <a:r>
              <a:rPr lang="en-US" sz="3600" b="1" dirty="0" smtClean="0">
                <a:solidFill>
                  <a:schemeClr val="folHlink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MICROBES</a:t>
            </a:r>
            <a:r>
              <a:rPr lang="en-US" altLang="en-US" smtClean="0"/>
              <a:t>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55088" cy="4953000"/>
          </a:xfrm>
        </p:spPr>
        <p:txBody>
          <a:bodyPr/>
          <a:lstStyle/>
          <a:p>
            <a:r>
              <a:rPr lang="en-US" altLang="en-US" sz="2400" b="1" smtClean="0">
                <a:solidFill>
                  <a:srgbClr val="0033CC"/>
                </a:solidFill>
              </a:rPr>
              <a:t>The term </a:t>
            </a:r>
            <a:r>
              <a:rPr lang="en-US" altLang="en-US" sz="2400" b="1" smtClean="0">
                <a:solidFill>
                  <a:srgbClr val="E62D1A"/>
                </a:solidFill>
              </a:rPr>
              <a:t>microbe</a:t>
            </a:r>
            <a:r>
              <a:rPr lang="en-US" altLang="en-US" sz="2400" b="1" smtClean="0">
                <a:solidFill>
                  <a:srgbClr val="0033CC"/>
                </a:solidFill>
              </a:rPr>
              <a:t> is short for </a:t>
            </a:r>
            <a:r>
              <a:rPr lang="en-US" altLang="en-US" sz="2400" b="1" smtClean="0">
                <a:solidFill>
                  <a:srgbClr val="E62D1A"/>
                </a:solidFill>
              </a:rPr>
              <a:t>microorganism</a:t>
            </a:r>
            <a:r>
              <a:rPr lang="en-US" altLang="en-US" sz="2400" b="1" smtClean="0">
                <a:solidFill>
                  <a:srgbClr val="0033CC"/>
                </a:solidFill>
              </a:rPr>
              <a:t> which means small organism – observed with a microscope </a:t>
            </a:r>
          </a:p>
          <a:p>
            <a:r>
              <a:rPr lang="en-US" altLang="en-US" sz="2400" b="1" smtClean="0">
                <a:solidFill>
                  <a:srgbClr val="E62D1A"/>
                </a:solidFill>
              </a:rPr>
              <a:t>Over 99% of microbes </a:t>
            </a:r>
            <a:r>
              <a:rPr lang="en-US" altLang="en-US" sz="2400" b="1" smtClean="0">
                <a:solidFill>
                  <a:srgbClr val="0033CC"/>
                </a:solidFill>
              </a:rPr>
              <a:t>contribute to the quality of human life</a:t>
            </a:r>
          </a:p>
          <a:p>
            <a:r>
              <a:rPr lang="en-US" altLang="en-US" sz="2400" b="1" smtClean="0">
                <a:solidFill>
                  <a:srgbClr val="0033CC"/>
                </a:solidFill>
              </a:rPr>
              <a:t>A </a:t>
            </a:r>
            <a:r>
              <a:rPr lang="en-US" altLang="en-US" sz="2400" b="1" smtClean="0">
                <a:solidFill>
                  <a:srgbClr val="E62D1A"/>
                </a:solidFill>
              </a:rPr>
              <a:t>small minority </a:t>
            </a:r>
            <a:r>
              <a:rPr lang="en-US" altLang="en-US" sz="2400" b="1" smtClean="0">
                <a:solidFill>
                  <a:srgbClr val="0033CC"/>
                </a:solidFill>
              </a:rPr>
              <a:t>cause disease – in humans by sheer numbers or producing powerful toxins </a:t>
            </a:r>
          </a:p>
          <a:p>
            <a:r>
              <a:rPr lang="en-US" altLang="en-US" sz="2400" b="1" smtClean="0">
                <a:solidFill>
                  <a:srgbClr val="0033CC"/>
                </a:solidFill>
              </a:rPr>
              <a:t>The </a:t>
            </a:r>
            <a:r>
              <a:rPr lang="en-US" altLang="en-US" sz="2400" b="1" smtClean="0">
                <a:solidFill>
                  <a:srgbClr val="E62D1A"/>
                </a:solidFill>
              </a:rPr>
              <a:t>major groups </a:t>
            </a:r>
            <a:r>
              <a:rPr lang="en-US" altLang="en-US" sz="2400" b="1" smtClean="0">
                <a:solidFill>
                  <a:srgbClr val="0033CC"/>
                </a:solidFill>
              </a:rPr>
              <a:t>of microbes are bacteria, Archaea, algae, fungi, protozoa &amp; viruses</a:t>
            </a:r>
          </a:p>
          <a:p>
            <a:r>
              <a:rPr lang="en-US" altLang="en-US" sz="2400" b="1" smtClean="0">
                <a:solidFill>
                  <a:srgbClr val="0033CC"/>
                </a:solidFill>
              </a:rPr>
              <a:t>In </a:t>
            </a:r>
            <a:r>
              <a:rPr lang="en-US" altLang="en-US" sz="2400" b="1" smtClean="0">
                <a:solidFill>
                  <a:srgbClr val="E62D1A"/>
                </a:solidFill>
              </a:rPr>
              <a:t>terms of numbers</a:t>
            </a:r>
            <a:r>
              <a:rPr lang="en-US" altLang="en-US" sz="2400" b="1" smtClean="0">
                <a:solidFill>
                  <a:srgbClr val="0033CC"/>
                </a:solidFill>
              </a:rPr>
              <a:t>, microbes represent most of the diversity of life on Earth and are found in every environment.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 Handouts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en-US" b="1" dirty="0">
                <a:solidFill>
                  <a:srgbClr val="E62D1A"/>
                </a:solidFill>
              </a:rPr>
              <a:t>General </a:t>
            </a:r>
            <a:r>
              <a:rPr lang="en-US" b="1" dirty="0">
                <a:solidFill>
                  <a:srgbClr val="0033CC"/>
                </a:solidFill>
              </a:rPr>
              <a:t>Overview</a:t>
            </a:r>
            <a:r>
              <a:rPr lang="en-US" b="1" dirty="0">
                <a:solidFill>
                  <a:srgbClr val="E62D1A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Major Groups </a:t>
            </a:r>
            <a:r>
              <a:rPr lang="en-US" b="1" dirty="0" smtClean="0">
                <a:solidFill>
                  <a:srgbClr val="E62D1A"/>
                </a:solidFill>
              </a:rPr>
              <a:t>of </a:t>
            </a:r>
            <a:r>
              <a:rPr lang="en-US" b="1" dirty="0" smtClean="0">
                <a:solidFill>
                  <a:srgbClr val="0033CC"/>
                </a:solidFill>
              </a:rPr>
              <a:t>Microbes</a:t>
            </a:r>
            <a:r>
              <a:rPr lang="en-US" b="1" dirty="0" smtClean="0">
                <a:solidFill>
                  <a:srgbClr val="E62D1A"/>
                </a:solidFill>
              </a:rPr>
              <a:t> 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Microbes</a:t>
            </a:r>
            <a:r>
              <a:rPr lang="en-US" b="1" dirty="0" smtClean="0">
                <a:solidFill>
                  <a:srgbClr val="E62D1A"/>
                </a:solidFill>
              </a:rPr>
              <a:t> and </a:t>
            </a:r>
            <a:r>
              <a:rPr lang="en-US" b="1" dirty="0" smtClean="0">
                <a:solidFill>
                  <a:srgbClr val="0033CC"/>
                </a:solidFill>
              </a:rPr>
              <a:t>Ecology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Microbes</a:t>
            </a:r>
            <a:r>
              <a:rPr lang="en-US" b="1" dirty="0" smtClean="0">
                <a:solidFill>
                  <a:srgbClr val="E62D1A"/>
                </a:solidFill>
              </a:rPr>
              <a:t> and </a:t>
            </a:r>
            <a:r>
              <a:rPr lang="en-US" b="1" dirty="0" smtClean="0">
                <a:solidFill>
                  <a:srgbClr val="0033CC"/>
                </a:solidFill>
              </a:rPr>
              <a:t>Industry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Microbes</a:t>
            </a:r>
            <a:r>
              <a:rPr lang="en-US" b="1" dirty="0" smtClean="0">
                <a:solidFill>
                  <a:srgbClr val="E62D1A"/>
                </a:solidFill>
              </a:rPr>
              <a:t> and </a:t>
            </a:r>
            <a:r>
              <a:rPr lang="en-US" b="1" dirty="0" smtClean="0">
                <a:solidFill>
                  <a:srgbClr val="0033CC"/>
                </a:solidFill>
              </a:rPr>
              <a:t>Food</a:t>
            </a:r>
          </a:p>
          <a:p>
            <a:r>
              <a:rPr lang="en-US" b="1" dirty="0" smtClean="0">
                <a:solidFill>
                  <a:srgbClr val="0033CC"/>
                </a:solidFill>
              </a:rPr>
              <a:t>Microbes</a:t>
            </a:r>
            <a:r>
              <a:rPr lang="en-US" b="1" dirty="0" smtClean="0">
                <a:solidFill>
                  <a:srgbClr val="E62D1A"/>
                </a:solidFill>
              </a:rPr>
              <a:t> and </a:t>
            </a:r>
            <a:r>
              <a:rPr lang="en-US" b="1" dirty="0" smtClean="0">
                <a:solidFill>
                  <a:srgbClr val="0033CC"/>
                </a:solidFill>
              </a:rPr>
              <a:t>Disease</a:t>
            </a:r>
            <a:r>
              <a:rPr lang="en-US" b="1" dirty="0" smtClean="0">
                <a:solidFill>
                  <a:srgbClr val="E62D1A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58909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2018 </a:t>
            </a:r>
            <a:r>
              <a:rPr lang="en-US" altLang="en-US" b="1" dirty="0" smtClean="0"/>
              <a:t>Microscope Review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611687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600" b="1" dirty="0" smtClean="0">
                <a:solidFill>
                  <a:srgbClr val="0033CC"/>
                </a:solidFill>
              </a:rPr>
              <a:t>A special training handout covering </a:t>
            </a:r>
          </a:p>
          <a:p>
            <a:r>
              <a:rPr lang="en-US" altLang="en-US" sz="3600" b="1" dirty="0" smtClean="0">
                <a:solidFill>
                  <a:srgbClr val="E62D1A"/>
                </a:solidFill>
              </a:rPr>
              <a:t>Relative Size of Microbes</a:t>
            </a:r>
          </a:p>
          <a:p>
            <a:r>
              <a:rPr lang="en-US" altLang="en-US" sz="3600" b="1" dirty="0" smtClean="0">
                <a:solidFill>
                  <a:srgbClr val="E62D1A"/>
                </a:solidFill>
              </a:rPr>
              <a:t>Types of Microscopes </a:t>
            </a:r>
            <a:r>
              <a:rPr lang="en-US" altLang="en-US" sz="3600" b="1" dirty="0" smtClean="0">
                <a:solidFill>
                  <a:srgbClr val="0033CC"/>
                </a:solidFill>
              </a:rPr>
              <a:t>– their uses, advantages and disadvantages</a:t>
            </a:r>
          </a:p>
          <a:p>
            <a:r>
              <a:rPr lang="en-US" altLang="en-US" sz="3600" b="1" dirty="0" smtClean="0">
                <a:solidFill>
                  <a:srgbClr val="E62D1A"/>
                </a:solidFill>
              </a:rPr>
              <a:t>Parts of a Light Microscope </a:t>
            </a:r>
            <a:r>
              <a:rPr lang="en-US" altLang="en-US" sz="3600" b="1" dirty="0" smtClean="0">
                <a:solidFill>
                  <a:srgbClr val="0033CC"/>
                </a:solidFill>
              </a:rPr>
              <a:t>and their function </a:t>
            </a:r>
            <a:r>
              <a:rPr lang="en-US" altLang="en-US" sz="3600" b="1" dirty="0" smtClean="0">
                <a:solidFill>
                  <a:srgbClr val="E62D1A"/>
                </a:solidFill>
              </a:rPr>
              <a:t> </a:t>
            </a:r>
            <a:r>
              <a:rPr lang="en-US" altLang="en-US" sz="3600" b="1" dirty="0" smtClean="0">
                <a:solidFill>
                  <a:srgbClr val="0033CC"/>
                </a:solidFill>
              </a:rPr>
              <a:t> </a:t>
            </a:r>
          </a:p>
          <a:p>
            <a:r>
              <a:rPr lang="en-US" altLang="en-US" sz="3600" b="1" dirty="0" smtClean="0">
                <a:solidFill>
                  <a:srgbClr val="E62D1A"/>
                </a:solidFill>
              </a:rPr>
              <a:t>Principles of Microscopy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/>
              <a:t>RELATIVE SIZE OF MICROBES</a:t>
            </a:r>
            <a:r>
              <a:rPr lang="en-US" altLang="en-US" b="1" smtClean="0">
                <a:solidFill>
                  <a:srgbClr val="262673"/>
                </a:solidFill>
              </a:rPr>
              <a:t> </a:t>
            </a:r>
          </a:p>
        </p:txBody>
      </p:sp>
      <p:pic>
        <p:nvPicPr>
          <p:cNvPr id="14339" name="Picture 5" descr="C:\Users\Karen Lancour\Pictures\My Pictures\SO Event Diagrams\Microbe Mission\Cell Types\310px-Relative_scale_svg.pn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5363" y="2017713"/>
            <a:ext cx="6543675" cy="42703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1659</TotalTime>
  <Words>1467</Words>
  <Application>Microsoft Office PowerPoint</Application>
  <PresentationFormat>On-screen Show (4:3)</PresentationFormat>
  <Paragraphs>256</Paragraphs>
  <Slides>42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Tahoma</vt:lpstr>
      <vt:lpstr>Wingdings</vt:lpstr>
      <vt:lpstr>Blends</vt:lpstr>
      <vt:lpstr>PowerPoint Presentation</vt:lpstr>
      <vt:lpstr>Event Rules – 2018 </vt:lpstr>
      <vt:lpstr>Event Rules – 2018 </vt:lpstr>
      <vt:lpstr>TRAINING MATERIALS </vt:lpstr>
      <vt:lpstr>MICROBE MISSION(B/C) </vt:lpstr>
      <vt:lpstr>MICROBES </vt:lpstr>
      <vt:lpstr>Content Handouts</vt:lpstr>
      <vt:lpstr>2018 Microscope Review </vt:lpstr>
      <vt:lpstr>RELATIVE SIZE OF MICROBES </vt:lpstr>
      <vt:lpstr>Prokaryotic vs. Eukaryotic </vt:lpstr>
      <vt:lpstr>Cellular vs. Acellular   </vt:lpstr>
      <vt:lpstr>   Animal Cell </vt:lpstr>
      <vt:lpstr>    Plant Cell  Special Features </vt:lpstr>
      <vt:lpstr>     Organelles of     Microbial Origin </vt:lpstr>
      <vt:lpstr>MICROBIAL GROWTH CURVE</vt:lpstr>
      <vt:lpstr>BENEFICIAL VS HARMFUL MICROBES  </vt:lpstr>
      <vt:lpstr>MAJOR GROUPS OF MICROBES </vt:lpstr>
      <vt:lpstr>PRIONS </vt:lpstr>
      <vt:lpstr>VIRUSES </vt:lpstr>
      <vt:lpstr>Archaea</vt:lpstr>
      <vt:lpstr>Bacteria</vt:lpstr>
      <vt:lpstr>BACTERIAL SHAPES </vt:lpstr>
      <vt:lpstr>GRAM + VS. GRAM – BACTERIA </vt:lpstr>
      <vt:lpstr>Algal Protists (ALGAE) </vt:lpstr>
      <vt:lpstr>Animal-like Protists          (PROTOZOA) </vt:lpstr>
      <vt:lpstr>Fungi</vt:lpstr>
      <vt:lpstr>MICROBES AND ECOLOGY</vt:lpstr>
      <vt:lpstr>Wastewater Microbiology </vt:lpstr>
      <vt:lpstr>MICROBES AND FOOD </vt:lpstr>
      <vt:lpstr>Fermentation Products and their Uses </vt:lpstr>
      <vt:lpstr>Food Spoilage and Food Decomposition </vt:lpstr>
      <vt:lpstr>MICROBES AND INDUSTRY</vt:lpstr>
      <vt:lpstr>Microbes and Diseases </vt:lpstr>
      <vt:lpstr>List of Microbial Diseases </vt:lpstr>
      <vt:lpstr>VIRAL DISEASES </vt:lpstr>
      <vt:lpstr>BACTERIAL DISEASES </vt:lpstr>
      <vt:lpstr>FUNGAL DISEASES </vt:lpstr>
      <vt:lpstr>PROTOZOAN/ALGAL DISEASES </vt:lpstr>
      <vt:lpstr>PRION DISEASE </vt:lpstr>
      <vt:lpstr>PARASITIC WORMS </vt:lpstr>
      <vt:lpstr>National Tournament </vt:lpstr>
      <vt:lpstr>IMPORTANT GENERA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BioProcess Lab</dc:title>
  <dc:creator>Karen Lancour</dc:creator>
  <cp:lastModifiedBy>Karen Lancour</cp:lastModifiedBy>
  <cp:revision>146</cp:revision>
  <cp:lastPrinted>2016-07-06T19:57:56Z</cp:lastPrinted>
  <dcterms:created xsi:type="dcterms:W3CDTF">2005-06-23T18:36:06Z</dcterms:created>
  <dcterms:modified xsi:type="dcterms:W3CDTF">2017-06-22T15:27:28Z</dcterms:modified>
</cp:coreProperties>
</file>