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6"/>
  </p:notesMasterIdLst>
  <p:sldIdLst>
    <p:sldId id="529" r:id="rId2"/>
    <p:sldId id="530" r:id="rId3"/>
    <p:sldId id="531" r:id="rId4"/>
    <p:sldId id="565" r:id="rId5"/>
    <p:sldId id="532" r:id="rId6"/>
    <p:sldId id="566" r:id="rId7"/>
    <p:sldId id="582" r:id="rId8"/>
    <p:sldId id="567" r:id="rId9"/>
    <p:sldId id="568" r:id="rId10"/>
    <p:sldId id="569" r:id="rId11"/>
    <p:sldId id="584" r:id="rId12"/>
    <p:sldId id="583" r:id="rId13"/>
    <p:sldId id="571" r:id="rId14"/>
    <p:sldId id="572" r:id="rId15"/>
    <p:sldId id="573" r:id="rId16"/>
    <p:sldId id="574" r:id="rId17"/>
    <p:sldId id="585" r:id="rId18"/>
    <p:sldId id="575" r:id="rId19"/>
    <p:sldId id="576" r:id="rId20"/>
    <p:sldId id="577" r:id="rId21"/>
    <p:sldId id="578" r:id="rId22"/>
    <p:sldId id="579" r:id="rId23"/>
    <p:sldId id="581"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2" r:id="rId49"/>
    <p:sldId id="535" r:id="rId50"/>
    <p:sldId id="534" r:id="rId51"/>
    <p:sldId id="524" r:id="rId52"/>
    <p:sldId id="525" r:id="rId53"/>
    <p:sldId id="526" r:id="rId54"/>
    <p:sldId id="527" r:id="rId55"/>
    <p:sldId id="528" r:id="rId56"/>
    <p:sldId id="542" r:id="rId57"/>
    <p:sldId id="543" r:id="rId58"/>
    <p:sldId id="544" r:id="rId59"/>
    <p:sldId id="545" r:id="rId60"/>
    <p:sldId id="546" r:id="rId61"/>
    <p:sldId id="547" r:id="rId62"/>
    <p:sldId id="548" r:id="rId63"/>
    <p:sldId id="549" r:id="rId64"/>
    <p:sldId id="550" r:id="rId65"/>
    <p:sldId id="551" r:id="rId66"/>
    <p:sldId id="552" r:id="rId67"/>
    <p:sldId id="553" r:id="rId68"/>
    <p:sldId id="554" r:id="rId69"/>
    <p:sldId id="555" r:id="rId70"/>
    <p:sldId id="556" r:id="rId71"/>
    <p:sldId id="557" r:id="rId72"/>
    <p:sldId id="558" r:id="rId73"/>
    <p:sldId id="559" r:id="rId74"/>
    <p:sldId id="560" r:id="rId75"/>
    <p:sldId id="561" r:id="rId76"/>
    <p:sldId id="562" r:id="rId77"/>
    <p:sldId id="563" r:id="rId78"/>
    <p:sldId id="564" r:id="rId79"/>
    <p:sldId id="536" r:id="rId80"/>
    <p:sldId id="537" r:id="rId81"/>
    <p:sldId id="538" r:id="rId82"/>
    <p:sldId id="539" r:id="rId83"/>
    <p:sldId id="540" r:id="rId84"/>
    <p:sldId id="541"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60093"/>
    <a:srgbClr val="9900CC"/>
    <a:srgbClr val="0000FF"/>
    <a:srgbClr val="009900"/>
    <a:srgbClr val="0066CC"/>
    <a:srgbClr val="FF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94654" autoAdjust="0"/>
  </p:normalViewPr>
  <p:slideViewPr>
    <p:cSldViewPr>
      <p:cViewPr varScale="1">
        <p:scale>
          <a:sx n="74" d="100"/>
          <a:sy n="74" d="100"/>
        </p:scale>
        <p:origin x="3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anose="02020603050405020304" pitchFamily="18" charset="0"/>
              </a:defRPr>
            </a:lvl1pPr>
          </a:lstStyle>
          <a:p>
            <a:pPr>
              <a:defRPr/>
            </a:pPr>
            <a:fld id="{D6D5AA7E-FBEA-422D-985D-575ACDA1F41D}" type="slidenum">
              <a:rPr lang="en-US" altLang="en-US"/>
              <a:pPr>
                <a:defRPr/>
              </a:pPr>
              <a:t>‹#›</a:t>
            </a:fld>
            <a:endParaRPr lang="en-US" altLang="en-US"/>
          </a:p>
        </p:txBody>
      </p:sp>
    </p:spTree>
    <p:extLst>
      <p:ext uri="{BB962C8B-B14F-4D97-AF65-F5344CB8AC3E}">
        <p14:creationId xmlns:p14="http://schemas.microsoft.com/office/powerpoint/2010/main" val="16936162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98954F2-C08A-43C8-9E84-BD3590D26C08}" type="slidenum">
              <a:rPr lang="en-US" altLang="en-US" smtClean="0"/>
              <a:pPr>
                <a:spcBef>
                  <a:spcPct val="0"/>
                </a:spcBef>
              </a:pPr>
              <a:t>25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391581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5BF35B2-B047-4A7E-AE5D-60712720F6DB}"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13179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56470F7-21AD-4181-91B0-53C541939D83}" type="slidenum">
              <a:rPr lang="en-US" altLang="en-US" smtClean="0"/>
              <a:pPr>
                <a:spcBef>
                  <a:spcPct val="0"/>
                </a:spcBef>
              </a:pPr>
              <a:t>52</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162227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3A2B678-5899-4E64-8553-A6F9DDDBDF67}" type="slidenum">
              <a:rPr lang="en-US" altLang="en-US" smtClean="0"/>
              <a:pPr>
                <a:spcBef>
                  <a:spcPct val="0"/>
                </a:spcBef>
              </a:pPr>
              <a:t>53</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22873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0AFA818-06A3-4281-81BB-066448FFEE6B}" type="slidenum">
              <a:rPr lang="en-US" altLang="en-US" smtClean="0"/>
              <a:pPr>
                <a:spcBef>
                  <a:spcPct val="0"/>
                </a:spcBef>
              </a:pPr>
              <a:t>54</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241120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39BBE6C-346E-47D4-8D0A-87CFBDDBB436}" type="slidenum">
              <a:rPr lang="en-US" altLang="en-US" smtClean="0"/>
              <a:pPr>
                <a:spcBef>
                  <a:spcPct val="0"/>
                </a:spcBef>
              </a:pPr>
              <a:t>55</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423739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09D03FC-1B67-4439-A9A9-AFF4087B292F}" type="slidenum">
              <a:rPr lang="en-US" altLang="en-US" smtClean="0"/>
              <a:pPr>
                <a:spcBef>
                  <a:spcPct val="0"/>
                </a:spcBef>
              </a:pPr>
              <a:t>72</a:t>
            </a:fld>
            <a:endParaRPr lang="en-US" altLang="en-US" smtClean="0"/>
          </a:p>
        </p:txBody>
      </p:sp>
    </p:spTree>
    <p:extLst>
      <p:ext uri="{BB962C8B-B14F-4D97-AF65-F5344CB8AC3E}">
        <p14:creationId xmlns:p14="http://schemas.microsoft.com/office/powerpoint/2010/main" val="33178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39EE871-2CA0-4FEE-B956-D448A73526AF}" type="slidenum">
              <a:rPr lang="en-US" altLang="en-US" smtClean="0"/>
              <a:pPr>
                <a:spcBef>
                  <a:spcPct val="0"/>
                </a:spcBef>
              </a:pPr>
              <a:t>26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264447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1FCC64E-F7D8-412D-8070-E215BC152E16}" type="slidenum">
              <a:rPr lang="en-US" altLang="en-US" smtClean="0"/>
              <a:pPr>
                <a:spcBef>
                  <a:spcPct val="0"/>
                </a:spcBef>
              </a:pPr>
              <a:t>29</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227311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56D3B4F-3A71-4C37-91E3-4766798EC010}" type="slidenum">
              <a:rPr lang="en-US" altLang="en-US" smtClean="0"/>
              <a:pPr>
                <a:spcBef>
                  <a:spcPct val="0"/>
                </a:spcBef>
              </a:pPr>
              <a:t>30</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325480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60322FD-972F-467A-8D83-08B3A1D86EBE}"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68950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A89DACF-EB10-4678-9FFD-F19A3C129F9F}"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191707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6498576-1350-46F8-8121-EF12C6A0A238}"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58337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44701EA-A410-44AB-B084-001C563E9C0B}"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4736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5C6627F-1EB0-4308-8D2A-4841D5328A44}" type="slidenum">
              <a:rPr lang="en-US" altLang="en-US" smtClean="0"/>
              <a:pPr>
                <a:spcBef>
                  <a:spcPct val="0"/>
                </a:spcBef>
              </a:pPr>
              <a:t>48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275620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endParaRPr lang="en-US" altLang="en-US" smtClean="0"/>
            </a:p>
          </p:txBody>
        </p:sp>
      </p:grpSp>
      <p:sp>
        <p:nvSpPr>
          <p:cNvPr id="645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45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0EEA5C1-2B96-4DF0-B41B-5CCD11340527}" type="slidenum">
              <a:rPr lang="en-US" altLang="en-US"/>
              <a:pPr>
                <a:defRPr/>
              </a:pPr>
              <a:t>‹#›</a:t>
            </a:fld>
            <a:endParaRPr lang="en-US" altLang="en-US"/>
          </a:p>
        </p:txBody>
      </p:sp>
    </p:spTree>
    <p:extLst>
      <p:ext uri="{BB962C8B-B14F-4D97-AF65-F5344CB8AC3E}">
        <p14:creationId xmlns:p14="http://schemas.microsoft.com/office/powerpoint/2010/main" val="228322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D3F12BE-E41E-496C-A9EE-7BA89EB2BE14}" type="slidenum">
              <a:rPr lang="en-US" altLang="en-US"/>
              <a:pPr>
                <a:defRPr/>
              </a:pPr>
              <a:t>‹#›</a:t>
            </a:fld>
            <a:endParaRPr lang="en-US" altLang="en-US"/>
          </a:p>
        </p:txBody>
      </p:sp>
    </p:spTree>
    <p:extLst>
      <p:ext uri="{BB962C8B-B14F-4D97-AF65-F5344CB8AC3E}">
        <p14:creationId xmlns:p14="http://schemas.microsoft.com/office/powerpoint/2010/main" val="35623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5F7C8E3-EFDB-4B4F-B71F-39A01D7D4FC5}" type="slidenum">
              <a:rPr lang="en-US" altLang="en-US"/>
              <a:pPr>
                <a:defRPr/>
              </a:pPr>
              <a:t>‹#›</a:t>
            </a:fld>
            <a:endParaRPr lang="en-US" altLang="en-US"/>
          </a:p>
        </p:txBody>
      </p:sp>
    </p:spTree>
    <p:extLst>
      <p:ext uri="{BB962C8B-B14F-4D97-AF65-F5344CB8AC3E}">
        <p14:creationId xmlns:p14="http://schemas.microsoft.com/office/powerpoint/2010/main" val="288311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B151FE0-0419-44D3-BE4C-4D72198FDCD7}" type="slidenum">
              <a:rPr lang="en-US" altLang="en-US"/>
              <a:pPr>
                <a:defRPr/>
              </a:pPr>
              <a:t>‹#›</a:t>
            </a:fld>
            <a:endParaRPr lang="en-US" altLang="en-US"/>
          </a:p>
        </p:txBody>
      </p:sp>
    </p:spTree>
    <p:extLst>
      <p:ext uri="{BB962C8B-B14F-4D97-AF65-F5344CB8AC3E}">
        <p14:creationId xmlns:p14="http://schemas.microsoft.com/office/powerpoint/2010/main" val="3040194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F939A1E-D70A-4A65-867A-DFFCDC93A891}" type="slidenum">
              <a:rPr lang="en-US" altLang="en-US"/>
              <a:pPr>
                <a:defRPr/>
              </a:pPr>
              <a:t>‹#›</a:t>
            </a:fld>
            <a:endParaRPr lang="en-US" altLang="en-US"/>
          </a:p>
        </p:txBody>
      </p:sp>
    </p:spTree>
    <p:extLst>
      <p:ext uri="{BB962C8B-B14F-4D97-AF65-F5344CB8AC3E}">
        <p14:creationId xmlns:p14="http://schemas.microsoft.com/office/powerpoint/2010/main" val="12820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36C29D8-149A-4B65-856B-9B1D8AE8173E}" type="slidenum">
              <a:rPr lang="en-US" altLang="en-US"/>
              <a:pPr>
                <a:defRPr/>
              </a:pPr>
              <a:t>‹#›</a:t>
            </a:fld>
            <a:endParaRPr lang="en-US" altLang="en-US"/>
          </a:p>
        </p:txBody>
      </p:sp>
    </p:spTree>
    <p:extLst>
      <p:ext uri="{BB962C8B-B14F-4D97-AF65-F5344CB8AC3E}">
        <p14:creationId xmlns:p14="http://schemas.microsoft.com/office/powerpoint/2010/main" val="316047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249F35A-3154-4F03-99FA-1949BA80262B}" type="slidenum">
              <a:rPr lang="en-US" altLang="en-US"/>
              <a:pPr>
                <a:defRPr/>
              </a:pPr>
              <a:t>‹#›</a:t>
            </a:fld>
            <a:endParaRPr lang="en-US" altLang="en-US"/>
          </a:p>
        </p:txBody>
      </p:sp>
    </p:spTree>
    <p:extLst>
      <p:ext uri="{BB962C8B-B14F-4D97-AF65-F5344CB8AC3E}">
        <p14:creationId xmlns:p14="http://schemas.microsoft.com/office/powerpoint/2010/main" val="113189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94529B1-8EAA-45A2-813A-EBF0933D1BDB}" type="slidenum">
              <a:rPr lang="en-US" altLang="en-US"/>
              <a:pPr>
                <a:defRPr/>
              </a:pPr>
              <a:t>‹#›</a:t>
            </a:fld>
            <a:endParaRPr lang="en-US" altLang="en-US"/>
          </a:p>
        </p:txBody>
      </p:sp>
    </p:spTree>
    <p:extLst>
      <p:ext uri="{BB962C8B-B14F-4D97-AF65-F5344CB8AC3E}">
        <p14:creationId xmlns:p14="http://schemas.microsoft.com/office/powerpoint/2010/main" val="395487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D85A635-C0E2-4787-8C8C-FAED68D9E903}" type="slidenum">
              <a:rPr lang="en-US" altLang="en-US"/>
              <a:pPr>
                <a:defRPr/>
              </a:pPr>
              <a:t>‹#›</a:t>
            </a:fld>
            <a:endParaRPr lang="en-US" altLang="en-US"/>
          </a:p>
        </p:txBody>
      </p:sp>
    </p:spTree>
    <p:extLst>
      <p:ext uri="{BB962C8B-B14F-4D97-AF65-F5344CB8AC3E}">
        <p14:creationId xmlns:p14="http://schemas.microsoft.com/office/powerpoint/2010/main" val="268068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0AFC9859-9451-439E-8438-F48983A224C0}" type="slidenum">
              <a:rPr lang="en-US" altLang="en-US"/>
              <a:pPr>
                <a:defRPr/>
              </a:pPr>
              <a:t>‹#›</a:t>
            </a:fld>
            <a:endParaRPr lang="en-US" altLang="en-US"/>
          </a:p>
        </p:txBody>
      </p:sp>
    </p:spTree>
    <p:extLst>
      <p:ext uri="{BB962C8B-B14F-4D97-AF65-F5344CB8AC3E}">
        <p14:creationId xmlns:p14="http://schemas.microsoft.com/office/powerpoint/2010/main" val="25175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536581C-C93D-45D6-B274-A16D6D99248B}" type="slidenum">
              <a:rPr lang="en-US" altLang="en-US"/>
              <a:pPr>
                <a:defRPr/>
              </a:pPr>
              <a:t>‹#›</a:t>
            </a:fld>
            <a:endParaRPr lang="en-US" altLang="en-US"/>
          </a:p>
        </p:txBody>
      </p:sp>
    </p:spTree>
    <p:extLst>
      <p:ext uri="{BB962C8B-B14F-4D97-AF65-F5344CB8AC3E}">
        <p14:creationId xmlns:p14="http://schemas.microsoft.com/office/powerpoint/2010/main" val="21290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FAAB935-3237-42ED-90F2-DF880E798D2D}" type="slidenum">
              <a:rPr lang="en-US" altLang="en-US"/>
              <a:pPr>
                <a:defRPr/>
              </a:pPr>
              <a:t>‹#›</a:t>
            </a:fld>
            <a:endParaRPr lang="en-US" altLang="en-US"/>
          </a:p>
        </p:txBody>
      </p:sp>
    </p:spTree>
    <p:extLst>
      <p:ext uri="{BB962C8B-B14F-4D97-AF65-F5344CB8AC3E}">
        <p14:creationId xmlns:p14="http://schemas.microsoft.com/office/powerpoint/2010/main" val="345472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8E4C61D-9790-4792-81EC-6328E07EE341}" type="slidenum">
              <a:rPr lang="en-US" altLang="en-US"/>
              <a:pPr>
                <a:defRPr/>
              </a:pPr>
              <a:t>‹#›</a:t>
            </a:fld>
            <a:endParaRPr lang="en-US" altLang="en-US"/>
          </a:p>
        </p:txBody>
      </p:sp>
    </p:spTree>
    <p:extLst>
      <p:ext uri="{BB962C8B-B14F-4D97-AF65-F5344CB8AC3E}">
        <p14:creationId xmlns:p14="http://schemas.microsoft.com/office/powerpoint/2010/main" val="335541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9A5AF01-6F2E-432E-891A-C4A8CB11887D}" type="slidenum">
              <a:rPr lang="en-US" altLang="en-US"/>
              <a:pPr>
                <a:defRPr/>
              </a:pPr>
              <a:t>‹#›</a:t>
            </a:fld>
            <a:endParaRPr lang="en-US" altLang="en-US"/>
          </a:p>
        </p:txBody>
      </p:sp>
    </p:spTree>
    <p:extLst>
      <p:ext uri="{BB962C8B-B14F-4D97-AF65-F5344CB8AC3E}">
        <p14:creationId xmlns:p14="http://schemas.microsoft.com/office/powerpoint/2010/main" val="203693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kumimoji="1" lang="en-US" alt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endParaRPr lang="en-US"/>
          </a:p>
        </p:txBody>
      </p:sp>
      <p:sp>
        <p:nvSpPr>
          <p:cNvPr id="635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635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C3DBA40-F002-4982-8D46-22611679C4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5"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 id="2147484613" r:id="rId13"/>
    <p:sldLayoutId id="2147484614"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sbc.org/education/hematology/blood/plasma.htm" TargetMode="External"/><Relationship Id="rId2" Type="http://schemas.openxmlformats.org/officeDocument/2006/relationships/hyperlink" Target="http://www.psbc.org/education/hematology/blood/blood.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4/44/Illu_lymph_capillary.jp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oinc.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arenlancour@charter.net" TargetMode="Externa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sz="half" idx="1"/>
          </p:nvPr>
        </p:nvSpPr>
        <p:spPr>
          <a:xfrm>
            <a:off x="304800" y="2819400"/>
            <a:ext cx="8839200" cy="1295400"/>
          </a:xfrm>
        </p:spPr>
        <p:txBody>
          <a:bodyPr/>
          <a:lstStyle/>
          <a:p>
            <a:pPr eaLnBrk="1" hangingPunct="1">
              <a:buFont typeface="Wingdings" panose="05000000000000000000" pitchFamily="2" charset="2"/>
              <a:buNone/>
              <a:defRPr/>
            </a:pPr>
            <a:r>
              <a:rPr lang="en-US" sz="4400" b="1" dirty="0" smtClean="0">
                <a:effectLst>
                  <a:outerShdw blurRad="38100" dist="38100" dir="2700000" algn="tl">
                    <a:srgbClr val="000000">
                      <a:alpha val="43137"/>
                    </a:srgbClr>
                  </a:outerShdw>
                </a:effectLst>
              </a:rPr>
              <a:t>2015 Anatomy &amp; Physiology 				(B &amp; C)</a:t>
            </a:r>
          </a:p>
          <a:p>
            <a:pPr eaLnBrk="1" hangingPunct="1">
              <a:buFont typeface="Wingdings" panose="05000000000000000000" pitchFamily="2" charset="2"/>
              <a:buNone/>
              <a:defRPr/>
            </a:pPr>
            <a:r>
              <a:rPr lang="en-US" sz="4800" b="1" dirty="0" smtClean="0">
                <a:effectLst>
                  <a:outerShdw blurRad="38100" dist="38100" dir="2700000" algn="tl">
                    <a:srgbClr val="C0C0C0"/>
                  </a:outerShdw>
                </a:effectLst>
              </a:rPr>
              <a:t>		</a:t>
            </a:r>
            <a:r>
              <a:rPr lang="en-US" sz="2400" b="1" dirty="0" smtClean="0">
                <a:effectLst>
                  <a:outerShdw blurRad="38100" dist="38100" dir="2700000" algn="tl">
                    <a:srgbClr val="C0C0C0"/>
                  </a:outerShdw>
                </a:effectLst>
              </a:rPr>
              <a:t>		</a:t>
            </a:r>
          </a:p>
        </p:txBody>
      </p:sp>
      <p:sp>
        <p:nvSpPr>
          <p:cNvPr id="59395" name="Rectangle 3"/>
          <p:cNvSpPr>
            <a:spLocks noGrp="1" noChangeArrowheads="1"/>
          </p:cNvSpPr>
          <p:nvPr>
            <p:ph type="body" sz="half" idx="2"/>
          </p:nvPr>
        </p:nvSpPr>
        <p:spPr>
          <a:xfrm>
            <a:off x="381000" y="4419600"/>
            <a:ext cx="8763000" cy="2209800"/>
          </a:xfrm>
        </p:spPr>
        <p:txBody>
          <a:bodyPr/>
          <a:lstStyle/>
          <a:p>
            <a:pPr eaLnBrk="1" hangingPunct="1">
              <a:lnSpc>
                <a:spcPct val="80000"/>
              </a:lnSpc>
              <a:buFont typeface="Wingdings" panose="05000000000000000000" pitchFamily="2" charset="2"/>
              <a:buNone/>
              <a:defRPr/>
            </a:pPr>
            <a:r>
              <a:rPr lang="en-US" sz="2400" b="1" dirty="0" smtClean="0">
                <a:solidFill>
                  <a:srgbClr val="0033CC"/>
                </a:solidFill>
                <a:effectLst>
                  <a:outerShdw blurRad="38100" dist="38100" dir="2700000" algn="tl">
                    <a:srgbClr val="000000">
                      <a:alpha val="43137"/>
                    </a:srgbClr>
                  </a:outerShdw>
                </a:effectLst>
              </a:rPr>
              <a:t>Karen </a:t>
            </a:r>
            <a:r>
              <a:rPr lang="en-US" sz="2400" b="1" dirty="0" err="1" smtClean="0">
                <a:solidFill>
                  <a:srgbClr val="0033CC"/>
                </a:solidFill>
                <a:effectLst>
                  <a:outerShdw blurRad="38100" dist="38100" dir="2700000" algn="tl">
                    <a:srgbClr val="000000">
                      <a:alpha val="43137"/>
                    </a:srgbClr>
                  </a:outerShdw>
                </a:effectLst>
              </a:rPr>
              <a:t>Lancour</a:t>
            </a:r>
            <a:r>
              <a:rPr lang="en-US" sz="2400" b="1" dirty="0" smtClean="0">
                <a:solidFill>
                  <a:schemeClr val="folHlink"/>
                </a:solidFill>
                <a:effectLst>
                  <a:outerShdw blurRad="38100" dist="38100" dir="2700000" algn="tl">
                    <a:srgbClr val="000000">
                      <a:alpha val="43137"/>
                    </a:srgbClr>
                  </a:outerShdw>
                </a:effectLst>
              </a:rPr>
              <a:t>                              </a:t>
            </a:r>
            <a:r>
              <a:rPr lang="en-US" sz="2400" b="1" dirty="0" smtClean="0">
                <a:solidFill>
                  <a:srgbClr val="0033CC"/>
                </a:solidFill>
                <a:effectLst>
                  <a:outerShdw blurRad="38100" dist="38100" dir="2700000" algn="tl">
                    <a:srgbClr val="000000">
                      <a:alpha val="43137"/>
                    </a:srgbClr>
                  </a:outerShdw>
                </a:effectLst>
              </a:rPr>
              <a:t>Patty </a:t>
            </a:r>
            <a:r>
              <a:rPr lang="en-US" sz="2400" b="1" dirty="0" err="1" smtClean="0">
                <a:solidFill>
                  <a:srgbClr val="0033CC"/>
                </a:solidFill>
                <a:effectLst>
                  <a:outerShdw blurRad="38100" dist="38100" dir="2700000" algn="tl">
                    <a:srgbClr val="000000">
                      <a:alpha val="43137"/>
                    </a:srgbClr>
                  </a:outerShdw>
                </a:effectLst>
              </a:rPr>
              <a:t>Palmietto</a:t>
            </a:r>
            <a:endParaRPr lang="en-US" sz="2400" b="1" dirty="0" smtClean="0">
              <a:solidFill>
                <a:srgbClr val="0033CC"/>
              </a:solidFill>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None/>
              <a:defRPr/>
            </a:pPr>
            <a:r>
              <a:rPr lang="en-US" sz="2400" b="1" dirty="0" smtClean="0">
                <a:solidFill>
                  <a:schemeClr val="folHlink"/>
                </a:solidFill>
                <a:effectLst>
                  <a:outerShdw blurRad="38100" dist="38100" dir="2700000" algn="tl">
                    <a:srgbClr val="000000">
                      <a:alpha val="43137"/>
                    </a:srgbClr>
                  </a:outerShdw>
                </a:effectLst>
              </a:rPr>
              <a:t>National Bio Rules 		   National Event	</a:t>
            </a:r>
          </a:p>
          <a:p>
            <a:pPr eaLnBrk="1" hangingPunct="1">
              <a:lnSpc>
                <a:spcPct val="80000"/>
              </a:lnSpc>
              <a:buFont typeface="Wingdings" panose="05000000000000000000" pitchFamily="2" charset="2"/>
              <a:buNone/>
              <a:defRPr/>
            </a:pPr>
            <a:r>
              <a:rPr lang="en-US" sz="2400" b="1" dirty="0" smtClean="0">
                <a:solidFill>
                  <a:schemeClr val="folHlink"/>
                </a:solidFill>
                <a:effectLst>
                  <a:outerShdw blurRad="38100" dist="38100" dir="2700000" algn="tl">
                    <a:srgbClr val="000000">
                      <a:alpha val="43137"/>
                    </a:srgbClr>
                  </a:outerShdw>
                </a:effectLst>
              </a:rPr>
              <a:t>Committee Chairman 		   Supervisor –  A&amp;P</a:t>
            </a:r>
          </a:p>
          <a:p>
            <a:pPr eaLnBrk="1" hangingPunct="1">
              <a:lnSpc>
                <a:spcPct val="80000"/>
              </a:lnSpc>
              <a:buFont typeface="Wingdings" panose="05000000000000000000" pitchFamily="2" charset="2"/>
              <a:buNone/>
              <a:defRPr/>
            </a:pPr>
            <a:r>
              <a:rPr lang="en-US" sz="2400" dirty="0" smtClean="0"/>
              <a:t>	</a:t>
            </a:r>
            <a:endParaRPr lang="en-US" sz="2400" b="1" dirty="0" smtClean="0">
              <a:solidFill>
                <a:schemeClr val="folHlink"/>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endParaRPr lang="en-US" sz="2400" dirty="0" smtClean="0">
              <a:solidFill>
                <a:srgbClr val="FF66FF"/>
              </a:solidFill>
            </a:endParaRPr>
          </a:p>
          <a:p>
            <a:pPr eaLnBrk="1" hangingPunct="1">
              <a:lnSpc>
                <a:spcPct val="80000"/>
              </a:lnSpc>
              <a:buFont typeface="Wingdings" panose="05000000000000000000" pitchFamily="2" charset="2"/>
              <a:buNone/>
              <a:defRPr/>
            </a:pPr>
            <a:r>
              <a:rPr lang="en-US" sz="2400" dirty="0" smtClean="0"/>
              <a:t> </a:t>
            </a:r>
          </a:p>
        </p:txBody>
      </p:sp>
      <p:pic>
        <p:nvPicPr>
          <p:cNvPr id="4100" name="Picture 4" descr="SO LOGO"/>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600200" y="304800"/>
            <a:ext cx="3886200" cy="19351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Grp="1" noChangeArrowheads="1"/>
          </p:cNvSpPr>
          <p:nvPr>
            <p:ph type="title"/>
          </p:nvPr>
        </p:nvSpPr>
        <p:spPr>
          <a:xfrm>
            <a:off x="762000" y="214313"/>
            <a:ext cx="7772400" cy="852487"/>
          </a:xfrm>
        </p:spPr>
        <p:txBody>
          <a:bodyPr/>
          <a:lstStyle/>
          <a:p>
            <a:pPr eaLnBrk="1" hangingPunct="1"/>
            <a:r>
              <a:rPr lang="en-US" altLang="en-US" b="1" smtClean="0"/>
              <a:t>Electrical System of Heart</a:t>
            </a:r>
            <a:r>
              <a:rPr lang="en-US" altLang="en-US" smtClean="0"/>
              <a:t> </a:t>
            </a:r>
          </a:p>
        </p:txBody>
      </p:sp>
      <p:pic>
        <p:nvPicPr>
          <p:cNvPr id="13315" name="Picture 8" descr="heartconductsyst"/>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4200" y="1143000"/>
            <a:ext cx="3092450" cy="2630488"/>
          </a:xfrm>
          <a:noFill/>
        </p:spPr>
      </p:pic>
      <p:pic>
        <p:nvPicPr>
          <p:cNvPr id="13316" name="Picture 11" descr="Circuitry of hea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3810000"/>
            <a:ext cx="3886200" cy="2749550"/>
          </a:xfrm>
          <a:noFill/>
        </p:spPr>
      </p:pic>
      <p:sp>
        <p:nvSpPr>
          <p:cNvPr id="8" name="Rectangle 7"/>
          <p:cNvSpPr/>
          <p:nvPr/>
        </p:nvSpPr>
        <p:spPr>
          <a:xfrm>
            <a:off x="152400" y="4038600"/>
            <a:ext cx="4191000" cy="2862263"/>
          </a:xfrm>
          <a:prstGeom prst="rect">
            <a:avLst/>
          </a:prstGeom>
        </p:spPr>
        <p:txBody>
          <a:bodyPr>
            <a:spAutoFit/>
          </a:bodyPr>
          <a:lstStyle/>
          <a:p>
            <a:pPr>
              <a:defRPr/>
            </a:pPr>
            <a:r>
              <a:rPr lang="en-US" dirty="0"/>
              <a:t> </a:t>
            </a:r>
            <a:endParaRPr lang="en-US" sz="1200" b="1" dirty="0"/>
          </a:p>
          <a:p>
            <a:pPr>
              <a:defRPr/>
            </a:pPr>
            <a:r>
              <a:rPr lang="en-US" sz="1200" dirty="0"/>
              <a:t>1.  </a:t>
            </a:r>
            <a:r>
              <a:rPr lang="en-US" sz="1200" b="1" dirty="0"/>
              <a:t>Sinoatrial Node (SA Node)-</a:t>
            </a:r>
            <a:r>
              <a:rPr lang="en-US" sz="1200" dirty="0"/>
              <a:t>Pacemaker of the heart</a:t>
            </a:r>
            <a:endParaRPr lang="en-US" sz="1200" b="1" dirty="0"/>
          </a:p>
          <a:p>
            <a:pPr>
              <a:defRPr/>
            </a:pPr>
            <a:r>
              <a:rPr lang="en-US" sz="1200" dirty="0"/>
              <a:t>2.  </a:t>
            </a:r>
            <a:r>
              <a:rPr lang="en-US" sz="1200" b="1" dirty="0"/>
              <a:t>Intra-atrial Pathway</a:t>
            </a:r>
            <a:r>
              <a:rPr lang="en-US" sz="1200" dirty="0"/>
              <a:t>-carries electricity through atria</a:t>
            </a:r>
            <a:endParaRPr lang="en-US" sz="1200" b="1" dirty="0"/>
          </a:p>
          <a:p>
            <a:pPr>
              <a:defRPr/>
            </a:pPr>
            <a:r>
              <a:rPr lang="en-US" sz="1200" dirty="0"/>
              <a:t>3.  </a:t>
            </a:r>
            <a:r>
              <a:rPr lang="en-US" sz="1200" b="1" dirty="0" err="1"/>
              <a:t>Internodal</a:t>
            </a:r>
            <a:r>
              <a:rPr lang="en-US" sz="1200" b="1" dirty="0"/>
              <a:t> Pathway</a:t>
            </a:r>
            <a:r>
              <a:rPr lang="en-US" sz="1200" dirty="0"/>
              <a:t>-carries electricity through atria</a:t>
            </a:r>
            <a:endParaRPr lang="en-US" sz="1200" b="1" dirty="0"/>
          </a:p>
          <a:p>
            <a:pPr>
              <a:defRPr/>
            </a:pPr>
            <a:r>
              <a:rPr lang="en-US" sz="1200" dirty="0"/>
              <a:t>4.  </a:t>
            </a:r>
            <a:r>
              <a:rPr lang="en-US" sz="1200" b="1" dirty="0" err="1"/>
              <a:t>Atriaventricular</a:t>
            </a:r>
            <a:r>
              <a:rPr lang="en-US" sz="1200" b="1" dirty="0"/>
              <a:t> Node (AV Node)-</a:t>
            </a:r>
            <a:r>
              <a:rPr lang="en-US" sz="1200" dirty="0"/>
              <a:t>Back up pacemaker.  Slows conduction</a:t>
            </a:r>
            <a:endParaRPr lang="en-US" sz="1200" b="1" dirty="0"/>
          </a:p>
          <a:p>
            <a:pPr>
              <a:defRPr/>
            </a:pPr>
            <a:r>
              <a:rPr lang="en-US" sz="1200" dirty="0"/>
              <a:t>5.  </a:t>
            </a:r>
            <a:r>
              <a:rPr lang="en-US" sz="1200" b="1" dirty="0"/>
              <a:t>Bundle of His</a:t>
            </a:r>
            <a:r>
              <a:rPr lang="en-US" sz="1200" dirty="0"/>
              <a:t>-last part of conduction in atria</a:t>
            </a:r>
            <a:endParaRPr lang="en-US" sz="1200" b="1" dirty="0"/>
          </a:p>
          <a:p>
            <a:pPr>
              <a:defRPr/>
            </a:pPr>
            <a:r>
              <a:rPr lang="en-US" sz="1200" dirty="0"/>
              <a:t>6.  </a:t>
            </a:r>
            <a:r>
              <a:rPr lang="en-US" sz="1200" b="1" dirty="0"/>
              <a:t>Right Bundle Branch</a:t>
            </a:r>
            <a:r>
              <a:rPr lang="en-US" sz="1200" dirty="0"/>
              <a:t>-carry electricity through R. Ventricle</a:t>
            </a:r>
            <a:endParaRPr lang="en-US" sz="1200" b="1" dirty="0"/>
          </a:p>
          <a:p>
            <a:pPr>
              <a:defRPr/>
            </a:pPr>
            <a:r>
              <a:rPr lang="en-US" sz="1200" dirty="0"/>
              <a:t>7.  </a:t>
            </a:r>
            <a:r>
              <a:rPr lang="en-US" sz="1200" b="1" dirty="0"/>
              <a:t>Purkinje Fibers</a:t>
            </a:r>
            <a:r>
              <a:rPr lang="en-US" sz="1200" dirty="0"/>
              <a:t>-distribute electrical energy to the myocardium</a:t>
            </a:r>
            <a:endParaRPr lang="en-US" sz="1200" b="1" dirty="0"/>
          </a:p>
          <a:p>
            <a:pPr>
              <a:defRPr/>
            </a:pPr>
            <a:r>
              <a:rPr lang="en-US" sz="1200" dirty="0"/>
              <a:t>8.  </a:t>
            </a:r>
            <a:r>
              <a:rPr lang="en-US" sz="1200" b="1" dirty="0"/>
              <a:t>Left Bundle Branch</a:t>
            </a:r>
            <a:r>
              <a:rPr lang="en-US" sz="1200" dirty="0"/>
              <a:t>-carries electricity through L. Ventricle</a:t>
            </a:r>
            <a:endParaRPr lang="en-US" sz="1200" b="1" dirty="0"/>
          </a:p>
          <a:p>
            <a:pPr eaLnBrk="1" hangingPunct="1">
              <a:defRPr/>
            </a:pPr>
            <a:endParaRPr lang="en-US"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4313"/>
            <a:ext cx="6886575" cy="1004887"/>
          </a:xfrm>
        </p:spPr>
        <p:txBody>
          <a:bodyPr/>
          <a:lstStyle/>
          <a:p>
            <a:pPr>
              <a:defRPr/>
            </a:pPr>
            <a:r>
              <a:rPr lang="en-US" b="1" dirty="0" smtClean="0">
                <a:effectLst>
                  <a:outerShdw blurRad="38100" dist="38100" dir="2700000" algn="tl">
                    <a:srgbClr val="000000">
                      <a:alpha val="43137"/>
                    </a:srgbClr>
                  </a:outerShdw>
                </a:effectLst>
              </a:rPr>
              <a:t>Electrocardiogram</a:t>
            </a:r>
            <a:r>
              <a:rPr lang="en-US" dirty="0" smtClean="0"/>
              <a:t> </a:t>
            </a:r>
            <a:endParaRPr lang="en-US" dirty="0"/>
          </a:p>
        </p:txBody>
      </p:sp>
      <p:pic>
        <p:nvPicPr>
          <p:cNvPr id="14339" name="Picture 9" descr="ecg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2133600"/>
            <a:ext cx="3541713" cy="3276600"/>
          </a:xfrm>
          <a:noFill/>
        </p:spPr>
      </p:pic>
      <p:sp>
        <p:nvSpPr>
          <p:cNvPr id="6" name="Rectangle 12"/>
          <p:cNvSpPr>
            <a:spLocks noGrp="1" noChangeArrowheads="1"/>
          </p:cNvSpPr>
          <p:nvPr>
            <p:ph type="body" sz="half" idx="1"/>
          </p:nvPr>
        </p:nvSpPr>
        <p:spPr>
          <a:xfrm>
            <a:off x="228600" y="2371725"/>
            <a:ext cx="4764088" cy="3784600"/>
          </a:xfrm>
        </p:spPr>
        <p:txBody>
          <a:bodyPr anchor="ctr">
            <a:spAutoFit/>
          </a:bodyPr>
          <a:lstStyle/>
          <a:p>
            <a:pPr algn="ctr">
              <a:buFont typeface="Wingdings" panose="05000000000000000000" pitchFamily="2" charset="2"/>
              <a:buNone/>
              <a:defRPr/>
            </a:pPr>
            <a:r>
              <a:rPr lang="en-US" sz="1600" b="1" i="1" dirty="0">
                <a:solidFill>
                  <a:srgbClr val="9900CC"/>
                </a:solidFill>
                <a:effectLst>
                  <a:outerShdw blurRad="38100" dist="38100" dir="2700000" algn="tl">
                    <a:srgbClr val="000000">
                      <a:alpha val="43137"/>
                    </a:srgbClr>
                  </a:outerShdw>
                </a:effectLst>
              </a:rPr>
              <a:t>Electrocardiogram (ECG or EKG) </a:t>
            </a:r>
            <a:r>
              <a:rPr lang="en-US" sz="1600" b="1" dirty="0"/>
              <a:t>= record of spread of electrical activity through the heart </a:t>
            </a:r>
          </a:p>
          <a:p>
            <a:pPr>
              <a:defRPr/>
            </a:pPr>
            <a:r>
              <a:rPr lang="en-US" sz="1600" b="1" dirty="0" smtClean="0">
                <a:solidFill>
                  <a:srgbClr val="0000FF"/>
                </a:solidFill>
              </a:rPr>
              <a:t> </a:t>
            </a:r>
            <a:r>
              <a:rPr lang="en-US" sz="1600" b="1" dirty="0">
                <a:solidFill>
                  <a:srgbClr val="0000FF"/>
                </a:solidFill>
              </a:rPr>
              <a:t>P wave</a:t>
            </a:r>
            <a:r>
              <a:rPr lang="en-US" sz="1600" b="1" dirty="0"/>
              <a:t> = caused by </a:t>
            </a:r>
            <a:r>
              <a:rPr lang="en-US" sz="1600" b="1" dirty="0" err="1"/>
              <a:t>atrial</a:t>
            </a:r>
            <a:r>
              <a:rPr lang="en-US" sz="1600" b="1" dirty="0"/>
              <a:t> depolarization (contraction)</a:t>
            </a:r>
          </a:p>
          <a:p>
            <a:pPr>
              <a:defRPr/>
            </a:pPr>
            <a:r>
              <a:rPr lang="en-US" sz="1600" b="1" dirty="0">
                <a:solidFill>
                  <a:srgbClr val="0000FF"/>
                </a:solidFill>
              </a:rPr>
              <a:t> </a:t>
            </a:r>
            <a:r>
              <a:rPr lang="en-US" sz="1600" b="1" dirty="0" smtClean="0">
                <a:solidFill>
                  <a:srgbClr val="0000FF"/>
                </a:solidFill>
              </a:rPr>
              <a:t>QRS </a:t>
            </a:r>
            <a:r>
              <a:rPr lang="en-US" sz="1600" b="1" dirty="0">
                <a:solidFill>
                  <a:srgbClr val="0000FF"/>
                </a:solidFill>
              </a:rPr>
              <a:t>complex</a:t>
            </a:r>
            <a:r>
              <a:rPr lang="en-US" sz="1600" b="1" dirty="0"/>
              <a:t> = caused by ventricular depolarization (contraction) and </a:t>
            </a:r>
            <a:r>
              <a:rPr lang="en-US" sz="1600" b="1" dirty="0" err="1"/>
              <a:t>atrial</a:t>
            </a:r>
            <a:r>
              <a:rPr lang="en-US" sz="1600" b="1" dirty="0"/>
              <a:t> relaxation</a:t>
            </a:r>
          </a:p>
          <a:p>
            <a:pPr>
              <a:defRPr/>
            </a:pPr>
            <a:r>
              <a:rPr lang="en-US" sz="1600" b="1" dirty="0">
                <a:solidFill>
                  <a:srgbClr val="0000FF"/>
                </a:solidFill>
              </a:rPr>
              <a:t> </a:t>
            </a:r>
            <a:r>
              <a:rPr lang="en-US" sz="1600" b="1" dirty="0" smtClean="0">
                <a:solidFill>
                  <a:srgbClr val="0000FF"/>
                </a:solidFill>
              </a:rPr>
              <a:t>T </a:t>
            </a:r>
            <a:r>
              <a:rPr lang="en-US" sz="1600" b="1" dirty="0">
                <a:solidFill>
                  <a:srgbClr val="0000FF"/>
                </a:solidFill>
              </a:rPr>
              <a:t>wave</a:t>
            </a:r>
            <a:r>
              <a:rPr lang="en-US" sz="1600" b="1" dirty="0"/>
              <a:t> = caused by ventricular repolarization (relaxation</a:t>
            </a:r>
            <a:r>
              <a:rPr lang="en-US" sz="1600" b="1" dirty="0" smtClean="0"/>
              <a:t>)</a:t>
            </a:r>
          </a:p>
          <a:p>
            <a:pPr>
              <a:buFont typeface="Wingdings" panose="05000000000000000000" pitchFamily="2" charset="2"/>
              <a:buNone/>
              <a:defRPr/>
            </a:pPr>
            <a:endParaRPr lang="en-US" sz="1600" b="1" dirty="0"/>
          </a:p>
          <a:p>
            <a:pPr>
              <a:buFont typeface="Wingdings" panose="05000000000000000000" pitchFamily="2" charset="2"/>
              <a:buNone/>
              <a:defRPr/>
            </a:pPr>
            <a:r>
              <a:rPr lang="en-US" sz="1600" b="1" i="1" dirty="0">
                <a:solidFill>
                  <a:srgbClr val="9900CC"/>
                </a:solidFill>
                <a:effectLst>
                  <a:outerShdw blurRad="38100" dist="38100" dir="2700000" algn="tl">
                    <a:srgbClr val="000000">
                      <a:alpha val="43137"/>
                    </a:srgbClr>
                  </a:outerShdw>
                </a:effectLst>
              </a:rPr>
              <a:t>ECG</a:t>
            </a:r>
            <a:r>
              <a:rPr lang="en-US" sz="1600" b="1" dirty="0"/>
              <a:t> = useful in diagnosing abnormal heart rates, arrhythmias, &amp; damage of </a:t>
            </a:r>
            <a:r>
              <a:rPr lang="en-US" sz="1600" b="1" dirty="0" smtClean="0"/>
              <a:t>heart muscle</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Users\Karen\Pictures\Pictures\2015 A&amp;P-Cardio\Cardiac Cyc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305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2209800" y="214313"/>
            <a:ext cx="4191000" cy="547687"/>
          </a:xfrm>
        </p:spPr>
        <p:txBody>
          <a:bodyPr/>
          <a:lstStyle/>
          <a:p>
            <a:pPr eaLnBrk="1" hangingPunct="1"/>
            <a:r>
              <a:rPr lang="en-US" altLang="en-US" sz="4000" b="1" smtClean="0"/>
              <a:t>Cardiac Cycle</a:t>
            </a:r>
            <a:r>
              <a:rPr lang="en-US" altLang="en-US" sz="4000" smtClean="0"/>
              <a:t> </a:t>
            </a:r>
          </a:p>
        </p:txBody>
      </p:sp>
      <p:pic>
        <p:nvPicPr>
          <p:cNvPr id="16387"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5688" y="1066800"/>
            <a:ext cx="5173662" cy="5791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0" y="214313"/>
            <a:ext cx="6096000" cy="1385887"/>
          </a:xfrm>
        </p:spPr>
        <p:txBody>
          <a:bodyPr/>
          <a:lstStyle/>
          <a:p>
            <a:pPr eaLnBrk="1" hangingPunct="1"/>
            <a:r>
              <a:rPr lang="en-US" altLang="en-US" sz="4000" b="1" smtClean="0"/>
              <a:t>Circulatory System</a:t>
            </a:r>
            <a:br>
              <a:rPr lang="en-US" altLang="en-US" sz="4000" b="1" smtClean="0"/>
            </a:br>
            <a:r>
              <a:rPr lang="en-US" altLang="en-US" sz="4000" b="1" smtClean="0"/>
              <a:t>Relevant formulas</a:t>
            </a:r>
            <a:r>
              <a:rPr lang="en-US" altLang="en-US" sz="4000" smtClean="0"/>
              <a:t> </a:t>
            </a:r>
          </a:p>
        </p:txBody>
      </p:sp>
      <p:sp>
        <p:nvSpPr>
          <p:cNvPr id="135171" name="Rectangle 3"/>
          <p:cNvSpPr>
            <a:spLocks noGrp="1" noChangeArrowheads="1"/>
          </p:cNvSpPr>
          <p:nvPr>
            <p:ph type="body" idx="1"/>
          </p:nvPr>
        </p:nvSpPr>
        <p:spPr>
          <a:xfrm>
            <a:off x="381000" y="2017713"/>
            <a:ext cx="8574088" cy="4840287"/>
          </a:xfrm>
        </p:spPr>
        <p:txBody>
          <a:bodyPr/>
          <a:lstStyle/>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Stroke volume (SV)</a:t>
            </a:r>
            <a:r>
              <a:rPr lang="en-US" sz="2000" b="1" smtClean="0">
                <a:effectLst>
                  <a:outerShdw blurRad="38100" dist="38100" dir="2700000" algn="tl">
                    <a:srgbClr val="C0C0C0"/>
                  </a:outerShdw>
                </a:effectLst>
              </a:rPr>
              <a:t>  =   </a:t>
            </a:r>
            <a:r>
              <a:rPr lang="en-US" sz="2000" b="1" smtClean="0">
                <a:solidFill>
                  <a:srgbClr val="0033CC"/>
                </a:solidFill>
                <a:effectLst>
                  <a:outerShdw blurRad="38100" dist="38100" dir="2700000" algn="tl">
                    <a:srgbClr val="C0C0C0"/>
                  </a:outerShdw>
                </a:effectLst>
              </a:rPr>
              <a:t>milliliters of blood pumped per beat</a:t>
            </a:r>
          </a:p>
          <a:p>
            <a:pPr eaLnBrk="1" hangingPunct="1">
              <a:lnSpc>
                <a:spcPct val="80000"/>
              </a:lnSpc>
              <a:buFont typeface="Wingdings" panose="05000000000000000000" pitchFamily="2" charset="2"/>
              <a:buNone/>
              <a:defRPr/>
            </a:pPr>
            <a:r>
              <a:rPr lang="en-US" sz="2000" b="1" smtClean="0">
                <a:effectLst>
                  <a:outerShdw blurRad="38100" dist="38100" dir="2700000" algn="tl">
                    <a:srgbClr val="C0C0C0"/>
                  </a:outerShdw>
                </a:effectLst>
              </a:rPr>
              <a:t>                     </a:t>
            </a:r>
            <a:r>
              <a:rPr lang="en-US" sz="2000" b="1" i="1" smtClean="0">
                <a:effectLst>
                  <a:outerShdw blurRad="38100" dist="38100" dir="2700000" algn="tl">
                    <a:srgbClr val="C0C0C0"/>
                  </a:outerShdw>
                </a:effectLst>
              </a:rPr>
              <a:t> </a:t>
            </a: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Heart rate (HR) </a:t>
            </a:r>
            <a:r>
              <a:rPr lang="en-US" sz="2000" b="1" smtClean="0">
                <a:effectLst>
                  <a:outerShdw blurRad="38100" dist="38100" dir="2700000" algn="tl">
                    <a:srgbClr val="C0C0C0"/>
                  </a:outerShdw>
                </a:effectLst>
              </a:rPr>
              <a:t>= </a:t>
            </a:r>
            <a:r>
              <a:rPr lang="en-US" sz="2000" b="1" smtClean="0">
                <a:solidFill>
                  <a:srgbClr val="0033CC"/>
                </a:solidFill>
                <a:effectLst>
                  <a:outerShdw blurRad="38100" dist="38100" dir="2700000" algn="tl">
                    <a:srgbClr val="C0C0C0"/>
                  </a:outerShdw>
                </a:effectLst>
              </a:rPr>
              <a:t>number of beats per minute</a:t>
            </a:r>
          </a:p>
          <a:p>
            <a:pPr eaLnBrk="1" hangingPunct="1">
              <a:lnSpc>
                <a:spcPct val="80000"/>
              </a:lnSpc>
              <a:buFont typeface="Wingdings" panose="05000000000000000000" pitchFamily="2" charset="2"/>
              <a:buNone/>
              <a:defRPr/>
            </a:pPr>
            <a:endParaRPr lang="en-US" sz="2000" b="1" smtClean="0">
              <a:solidFill>
                <a:srgbClr val="0033CC"/>
              </a:solidFill>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Cardiac output (CO) </a:t>
            </a:r>
            <a:r>
              <a:rPr lang="en-US" sz="2000" b="1" smtClean="0">
                <a:effectLst>
                  <a:outerShdw blurRad="38100" dist="38100" dir="2700000" algn="tl">
                    <a:srgbClr val="C0C0C0"/>
                  </a:outerShdw>
                </a:effectLst>
              </a:rPr>
              <a:t>= </a:t>
            </a:r>
            <a:r>
              <a:rPr lang="en-US" sz="2000" b="1" smtClean="0">
                <a:solidFill>
                  <a:srgbClr val="0033CC"/>
                </a:solidFill>
                <a:effectLst>
                  <a:outerShdw blurRad="38100" dist="38100" dir="2700000" algn="tl">
                    <a:srgbClr val="C0C0C0"/>
                  </a:outerShdw>
                </a:effectLst>
              </a:rPr>
              <a:t>heart rate times stroke volume</a:t>
            </a:r>
            <a:r>
              <a:rPr lang="en-US" sz="2000" b="1" i="1" smtClean="0">
                <a:effectLst>
                  <a:outerShdw blurRad="38100" dist="38100" dir="2700000" algn="tl">
                    <a:srgbClr val="C0C0C0"/>
                  </a:outerShdw>
                </a:effectLst>
              </a:rPr>
              <a:t> </a:t>
            </a: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			CO = </a:t>
            </a:r>
            <a:r>
              <a:rPr lang="en-US" sz="2000" b="1" i="1" smtClean="0">
                <a:solidFill>
                  <a:srgbClr val="0033CC"/>
                </a:solidFill>
                <a:effectLst>
                  <a:outerShdw blurRad="38100" dist="38100" dir="2700000" algn="tl">
                    <a:srgbClr val="C0C0C0"/>
                  </a:outerShdw>
                </a:effectLst>
              </a:rPr>
              <a:t>HR x SV</a:t>
            </a:r>
            <a:r>
              <a:rPr lang="en-US" sz="2000" b="1" i="1" smtClean="0">
                <a:effectLst>
                  <a:outerShdw blurRad="38100" dist="38100" dir="2700000" algn="tl">
                    <a:srgbClr val="C0C0C0"/>
                  </a:outerShdw>
                </a:effectLst>
              </a:rPr>
              <a:t> </a:t>
            </a:r>
          </a:p>
          <a:p>
            <a:pPr eaLnBrk="1" hangingPunct="1">
              <a:lnSpc>
                <a:spcPct val="80000"/>
              </a:lnSpc>
              <a:buFont typeface="Wingdings" panose="05000000000000000000" pitchFamily="2" charset="2"/>
              <a:buNone/>
              <a:defRPr/>
            </a:pP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 Pulse pressure (PP) </a:t>
            </a:r>
            <a:r>
              <a:rPr lang="en-US" sz="2000" b="1" smtClean="0">
                <a:effectLst>
                  <a:outerShdw blurRad="38100" dist="38100" dir="2700000" algn="tl">
                    <a:srgbClr val="C0C0C0"/>
                  </a:outerShdw>
                </a:effectLst>
              </a:rPr>
              <a:t>= </a:t>
            </a:r>
            <a:r>
              <a:rPr lang="en-US" sz="2000" b="1" smtClean="0">
                <a:solidFill>
                  <a:srgbClr val="0033CC"/>
                </a:solidFill>
                <a:effectLst>
                  <a:outerShdw blurRad="38100" dist="38100" dir="2700000" algn="tl">
                    <a:srgbClr val="C0C0C0"/>
                  </a:outerShdw>
                </a:effectLst>
              </a:rPr>
              <a:t>the difference between systolic pressure (SP) and diastolic pressure (DP)</a:t>
            </a:r>
            <a:r>
              <a:rPr lang="en-US" sz="2000" b="1" smtClean="0">
                <a:effectLst>
                  <a:outerShdw blurRad="38100" dist="38100" dir="2700000" algn="tl">
                    <a:srgbClr val="C0C0C0"/>
                  </a:outerShdw>
                </a:effectLst>
              </a:rPr>
              <a:t>  </a:t>
            </a:r>
            <a:r>
              <a:rPr lang="en-US" sz="2000" b="1" i="1" smtClean="0">
                <a:effectLst>
                  <a:outerShdw blurRad="38100" dist="38100" dir="2700000" algn="tl">
                    <a:srgbClr val="C0C0C0"/>
                  </a:outerShdw>
                </a:effectLst>
              </a:rPr>
              <a:t>  </a:t>
            </a: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			PP = </a:t>
            </a:r>
            <a:r>
              <a:rPr lang="en-US" sz="2000" b="1" i="1" smtClean="0">
                <a:solidFill>
                  <a:srgbClr val="0033CC"/>
                </a:solidFill>
                <a:effectLst>
                  <a:outerShdw blurRad="38100" dist="38100" dir="2700000" algn="tl">
                    <a:srgbClr val="C0C0C0"/>
                  </a:outerShdw>
                </a:effectLst>
              </a:rPr>
              <a:t>SP – DP</a:t>
            </a:r>
            <a:r>
              <a:rPr lang="en-US" sz="2000" b="1" i="1" smtClean="0">
                <a:effectLst>
                  <a:outerShdw blurRad="38100" dist="38100" dir="2700000" algn="tl">
                    <a:srgbClr val="C0C0C0"/>
                  </a:outerShdw>
                </a:effectLst>
              </a:rPr>
              <a:t> </a:t>
            </a:r>
          </a:p>
          <a:p>
            <a:pPr eaLnBrk="1" hangingPunct="1">
              <a:lnSpc>
                <a:spcPct val="80000"/>
              </a:lnSpc>
              <a:buFont typeface="Wingdings" panose="05000000000000000000" pitchFamily="2" charset="2"/>
              <a:buNone/>
              <a:defRPr/>
            </a:pP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i="1" smtClean="0">
                <a:effectLst>
                  <a:outerShdw blurRad="38100" dist="38100" dir="2700000" algn="tl">
                    <a:srgbClr val="C0C0C0"/>
                  </a:outerShdw>
                </a:effectLst>
              </a:rPr>
              <a:t>Mean Arterial Pressure (MAP) (2 equations): </a:t>
            </a:r>
            <a:endParaRPr lang="en-US" sz="2000" b="1" smtClean="0">
              <a:effectLst>
                <a:outerShdw blurRad="38100" dist="38100" dir="2700000" algn="tl">
                  <a:srgbClr val="C0C0C0"/>
                </a:outerShdw>
              </a:effectLst>
            </a:endParaRPr>
          </a:p>
          <a:p>
            <a:pPr eaLnBrk="1" hangingPunct="1">
              <a:lnSpc>
                <a:spcPct val="80000"/>
              </a:lnSpc>
              <a:buFont typeface="Wingdings" panose="05000000000000000000" pitchFamily="2" charset="2"/>
              <a:buNone/>
              <a:defRPr/>
            </a:pPr>
            <a:r>
              <a:rPr lang="en-US" sz="2000" b="1" smtClean="0">
                <a:effectLst>
                  <a:outerShdw blurRad="38100" dist="38100" dir="2700000" algn="tl">
                    <a:srgbClr val="C0C0C0"/>
                  </a:outerShdw>
                </a:effectLst>
              </a:rPr>
              <a:t>	Formula 1:    MAP = </a:t>
            </a:r>
            <a:r>
              <a:rPr lang="en-US" sz="2000" b="1" smtClean="0">
                <a:solidFill>
                  <a:srgbClr val="0033CC"/>
                </a:solidFill>
                <a:effectLst>
                  <a:outerShdw blurRad="38100" dist="38100" dir="2700000" algn="tl">
                    <a:srgbClr val="C0C0C0"/>
                  </a:outerShdw>
                </a:effectLst>
              </a:rPr>
              <a:t>diastolic pressure + 1/3 pulse pressure</a:t>
            </a:r>
            <a:r>
              <a:rPr lang="en-US" sz="2000" b="1" smtClean="0">
                <a:effectLst>
                  <a:outerShdw blurRad="38100" dist="38100" dir="2700000" algn="tl">
                    <a:srgbClr val="C0C0C0"/>
                  </a:outerShdw>
                </a:effectLst>
              </a:rPr>
              <a:t> </a:t>
            </a:r>
          </a:p>
          <a:p>
            <a:pPr eaLnBrk="1" hangingPunct="1">
              <a:lnSpc>
                <a:spcPct val="80000"/>
              </a:lnSpc>
              <a:buFont typeface="Wingdings" panose="05000000000000000000" pitchFamily="2" charset="2"/>
              <a:buNone/>
              <a:defRPr/>
            </a:pPr>
            <a:r>
              <a:rPr lang="en-US" sz="2000" b="1" smtClean="0">
                <a:effectLst>
                  <a:outerShdw blurRad="38100" dist="38100" dir="2700000" algn="tl">
                    <a:srgbClr val="C0C0C0"/>
                  </a:outerShdw>
                </a:effectLst>
              </a:rPr>
              <a:t>	Formula 2:    MAP = </a:t>
            </a:r>
            <a:r>
              <a:rPr lang="en-US" sz="2000" b="1" smtClean="0">
                <a:solidFill>
                  <a:srgbClr val="0033CC"/>
                </a:solidFill>
                <a:effectLst>
                  <a:outerShdw blurRad="38100" dist="38100" dir="2700000" algn="tl">
                    <a:srgbClr val="C0C0C0"/>
                  </a:outerShdw>
                </a:effectLst>
              </a:rPr>
              <a:t>2/3 diastolic pressure + 1/3 systolic pressure</a:t>
            </a:r>
          </a:p>
          <a:p>
            <a:pPr eaLnBrk="1" hangingPunct="1">
              <a:lnSpc>
                <a:spcPct val="80000"/>
              </a:lnSpc>
              <a:defRPr/>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0" y="214313"/>
            <a:ext cx="5334000" cy="1462087"/>
          </a:xfrm>
        </p:spPr>
        <p:txBody>
          <a:bodyPr/>
          <a:lstStyle/>
          <a:p>
            <a:pPr eaLnBrk="1" hangingPunct="1"/>
            <a:r>
              <a:rPr lang="en-US" altLang="en-US" b="1" smtClean="0"/>
              <a:t>   Flow of Blood </a:t>
            </a:r>
            <a:br>
              <a:rPr lang="en-US" altLang="en-US" b="1" smtClean="0"/>
            </a:br>
            <a:r>
              <a:rPr lang="en-US" altLang="en-US" b="1" smtClean="0"/>
              <a:t>Through the Body</a:t>
            </a:r>
            <a:r>
              <a:rPr lang="en-US" altLang="en-US" smtClean="0"/>
              <a:t> </a:t>
            </a:r>
          </a:p>
        </p:txBody>
      </p:sp>
      <p:sp>
        <p:nvSpPr>
          <p:cNvPr id="18435" name="Rectangle 3"/>
          <p:cNvSpPr>
            <a:spLocks noGrp="1" noChangeArrowheads="1"/>
          </p:cNvSpPr>
          <p:nvPr>
            <p:ph type="body" idx="1"/>
          </p:nvPr>
        </p:nvSpPr>
        <p:spPr>
          <a:xfrm>
            <a:off x="0" y="2017713"/>
            <a:ext cx="8955088" cy="4306887"/>
          </a:xfrm>
        </p:spPr>
        <p:txBody>
          <a:bodyPr/>
          <a:lstStyle/>
          <a:p>
            <a:pPr eaLnBrk="1" hangingPunct="1">
              <a:buFont typeface="Wingdings" panose="05000000000000000000" pitchFamily="2" charset="2"/>
              <a:buNone/>
            </a:pPr>
            <a:r>
              <a:rPr lang="en-US" altLang="en-US" b="1" smtClean="0"/>
              <a:t>	vena cava </a:t>
            </a:r>
            <a:r>
              <a:rPr lang="en-US" altLang="en-US" b="1" smtClean="0">
                <a:solidFill>
                  <a:srgbClr val="0033CC"/>
                </a:solidFill>
                <a:sym typeface="Wingdings" panose="05000000000000000000" pitchFamily="2" charset="2"/>
              </a:rPr>
              <a:t></a:t>
            </a:r>
            <a:r>
              <a:rPr lang="en-US" altLang="en-US" b="1" smtClean="0"/>
              <a:t> right atrium </a:t>
            </a:r>
            <a:r>
              <a:rPr lang="en-US" altLang="en-US" b="1" smtClean="0">
                <a:solidFill>
                  <a:srgbClr val="0033CC"/>
                </a:solidFill>
                <a:sym typeface="Wingdings" panose="05000000000000000000" pitchFamily="2" charset="2"/>
              </a:rPr>
              <a:t></a:t>
            </a:r>
            <a:r>
              <a:rPr lang="en-US" altLang="en-US" b="1" smtClean="0"/>
              <a:t> tricuspid valve </a:t>
            </a:r>
            <a:r>
              <a:rPr lang="en-US" altLang="en-US" b="1" smtClean="0">
                <a:solidFill>
                  <a:srgbClr val="0033CC"/>
                </a:solidFill>
                <a:sym typeface="Wingdings" panose="05000000000000000000" pitchFamily="2" charset="2"/>
              </a:rPr>
              <a:t></a:t>
            </a:r>
            <a:r>
              <a:rPr lang="en-US" altLang="en-US" b="1" smtClean="0"/>
              <a:t> right ventricle </a:t>
            </a:r>
            <a:r>
              <a:rPr lang="en-US" altLang="en-US" b="1" smtClean="0">
                <a:solidFill>
                  <a:srgbClr val="0033CC"/>
                </a:solidFill>
                <a:sym typeface="Wingdings" panose="05000000000000000000" pitchFamily="2" charset="2"/>
              </a:rPr>
              <a:t></a:t>
            </a:r>
            <a:r>
              <a:rPr lang="en-US" altLang="en-US" b="1" smtClean="0"/>
              <a:t> pulmonary valve </a:t>
            </a:r>
            <a:r>
              <a:rPr lang="en-US" altLang="en-US" b="1" smtClean="0">
                <a:solidFill>
                  <a:srgbClr val="0033CC"/>
                </a:solidFill>
                <a:sym typeface="Wingdings" panose="05000000000000000000" pitchFamily="2" charset="2"/>
              </a:rPr>
              <a:t></a:t>
            </a:r>
            <a:r>
              <a:rPr lang="en-US" altLang="en-US" b="1" smtClean="0"/>
              <a:t> pulmonary artery </a:t>
            </a:r>
            <a:r>
              <a:rPr lang="en-US" altLang="en-US" b="1" smtClean="0">
                <a:solidFill>
                  <a:srgbClr val="0033CC"/>
                </a:solidFill>
                <a:sym typeface="Wingdings" panose="05000000000000000000" pitchFamily="2" charset="2"/>
              </a:rPr>
              <a:t></a:t>
            </a:r>
            <a:r>
              <a:rPr lang="en-US" altLang="en-US" b="1" smtClean="0"/>
              <a:t> pulmonary capillary bed</a:t>
            </a:r>
            <a:r>
              <a:rPr lang="en-US" altLang="en-US" b="1" smtClean="0">
                <a:solidFill>
                  <a:srgbClr val="0033CC"/>
                </a:solidFill>
                <a:sym typeface="Wingdings" panose="05000000000000000000" pitchFamily="2" charset="2"/>
              </a:rPr>
              <a:t></a:t>
            </a:r>
            <a:r>
              <a:rPr lang="en-US" altLang="en-US" b="1" smtClean="0"/>
              <a:t> pulmonary veins </a:t>
            </a:r>
            <a:r>
              <a:rPr lang="en-US" altLang="en-US" b="1" smtClean="0">
                <a:solidFill>
                  <a:srgbClr val="0033CC"/>
                </a:solidFill>
                <a:sym typeface="Wingdings" panose="05000000000000000000" pitchFamily="2" charset="2"/>
              </a:rPr>
              <a:t></a:t>
            </a:r>
            <a:r>
              <a:rPr lang="en-US" altLang="en-US" b="1" smtClean="0"/>
              <a:t>left  atrium </a:t>
            </a:r>
            <a:r>
              <a:rPr lang="en-US" altLang="en-US" b="1" smtClean="0">
                <a:solidFill>
                  <a:srgbClr val="0033CC"/>
                </a:solidFill>
                <a:sym typeface="Wingdings" panose="05000000000000000000" pitchFamily="2" charset="2"/>
              </a:rPr>
              <a:t></a:t>
            </a:r>
            <a:r>
              <a:rPr lang="en-US" altLang="en-US" b="1" smtClean="0"/>
              <a:t> bicuspid (mitral valve) </a:t>
            </a:r>
            <a:r>
              <a:rPr lang="en-US" altLang="en-US" b="1" smtClean="0">
                <a:solidFill>
                  <a:srgbClr val="0033CC"/>
                </a:solidFill>
                <a:sym typeface="Wingdings" panose="05000000000000000000" pitchFamily="2" charset="2"/>
              </a:rPr>
              <a:t></a:t>
            </a:r>
            <a:endParaRPr lang="en-US" altLang="en-US" b="1" smtClean="0">
              <a:solidFill>
                <a:srgbClr val="0033CC"/>
              </a:solidFill>
            </a:endParaRPr>
          </a:p>
          <a:p>
            <a:pPr eaLnBrk="1" hangingPunct="1">
              <a:buFont typeface="Wingdings" panose="05000000000000000000" pitchFamily="2" charset="2"/>
              <a:buNone/>
            </a:pPr>
            <a:r>
              <a:rPr lang="en-US" altLang="en-US" b="1" smtClean="0"/>
              <a:t>	left ventricle </a:t>
            </a:r>
            <a:r>
              <a:rPr lang="en-US" altLang="en-US" b="1" smtClean="0">
                <a:solidFill>
                  <a:srgbClr val="0033CC"/>
                </a:solidFill>
                <a:sym typeface="Wingdings" panose="05000000000000000000" pitchFamily="2" charset="2"/>
              </a:rPr>
              <a:t></a:t>
            </a:r>
            <a:r>
              <a:rPr lang="en-US" altLang="en-US" b="1" smtClean="0"/>
              <a:t> aortic valve</a:t>
            </a:r>
            <a:r>
              <a:rPr lang="en-US" altLang="en-US" b="1" smtClean="0">
                <a:solidFill>
                  <a:srgbClr val="0033CC"/>
                </a:solidFill>
                <a:sym typeface="Wingdings" panose="05000000000000000000" pitchFamily="2" charset="2"/>
              </a:rPr>
              <a:t></a:t>
            </a:r>
            <a:r>
              <a:rPr lang="en-US" altLang="en-US" b="1" smtClean="0"/>
              <a:t> aorta</a:t>
            </a:r>
            <a:r>
              <a:rPr lang="en-US" altLang="en-US" b="1" smtClean="0">
                <a:solidFill>
                  <a:srgbClr val="0033CC"/>
                </a:solidFill>
                <a:sym typeface="Wingdings" panose="05000000000000000000" pitchFamily="2" charset="2"/>
              </a:rPr>
              <a:t></a:t>
            </a:r>
            <a:r>
              <a:rPr lang="en-US" altLang="en-US" b="1" smtClean="0"/>
              <a:t> arteries</a:t>
            </a:r>
            <a:r>
              <a:rPr lang="en-US" altLang="en-US" b="1" smtClean="0">
                <a:solidFill>
                  <a:srgbClr val="0033CC"/>
                </a:solidFill>
                <a:sym typeface="Wingdings" panose="05000000000000000000" pitchFamily="2" charset="2"/>
              </a:rPr>
              <a:t></a:t>
            </a:r>
            <a:r>
              <a:rPr lang="en-US" altLang="en-US" b="1" smtClean="0">
                <a:sym typeface="Wingdings" panose="05000000000000000000" pitchFamily="2" charset="2"/>
              </a:rPr>
              <a:t> </a:t>
            </a:r>
            <a:r>
              <a:rPr lang="en-US" altLang="en-US" b="1" smtClean="0"/>
              <a:t>arterioles </a:t>
            </a:r>
            <a:r>
              <a:rPr lang="en-US" altLang="en-US" b="1" smtClean="0">
                <a:solidFill>
                  <a:srgbClr val="0033CC"/>
                </a:solidFill>
                <a:sym typeface="Wingdings" panose="05000000000000000000" pitchFamily="2" charset="2"/>
              </a:rPr>
              <a:t></a:t>
            </a:r>
            <a:r>
              <a:rPr lang="en-US" altLang="en-US" b="1" smtClean="0"/>
              <a:t> tissue capillaries </a:t>
            </a:r>
            <a:r>
              <a:rPr lang="en-US" altLang="en-US" b="1" smtClean="0">
                <a:solidFill>
                  <a:srgbClr val="0033CC"/>
                </a:solidFill>
                <a:sym typeface="Wingdings" panose="05000000000000000000" pitchFamily="2" charset="2"/>
              </a:rPr>
              <a:t></a:t>
            </a:r>
            <a:r>
              <a:rPr lang="en-US" altLang="en-US" b="1" smtClean="0"/>
              <a:t> venules </a:t>
            </a:r>
            <a:r>
              <a:rPr lang="en-US" altLang="en-US" b="1" smtClean="0">
                <a:solidFill>
                  <a:srgbClr val="0033CC"/>
                </a:solidFill>
                <a:sym typeface="Wingdings" panose="05000000000000000000" pitchFamily="2" charset="2"/>
              </a:rPr>
              <a:t></a:t>
            </a:r>
            <a:r>
              <a:rPr lang="en-US" altLang="en-US" b="1" smtClean="0"/>
              <a:t> veins </a:t>
            </a:r>
            <a:r>
              <a:rPr lang="en-US" altLang="en-US" b="1" smtClean="0">
                <a:solidFill>
                  <a:srgbClr val="0033CC"/>
                </a:solidFill>
                <a:sym typeface="Wingdings" panose="05000000000000000000" pitchFamily="2" charset="2"/>
              </a:rPr>
              <a:t></a:t>
            </a:r>
            <a:r>
              <a:rPr lang="en-US" altLang="en-US" b="1" smtClean="0"/>
              <a:t> vena cava</a:t>
            </a:r>
            <a:r>
              <a:rPr lang="en-US" altLang="en-US"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smtClean="0"/>
              <a:t>Blood Vessels</a:t>
            </a:r>
            <a:r>
              <a:rPr lang="en-US" altLang="en-US" smtClean="0"/>
              <a:t> </a:t>
            </a:r>
          </a:p>
        </p:txBody>
      </p:sp>
      <p:sp>
        <p:nvSpPr>
          <p:cNvPr id="120835" name="Rectangle 3"/>
          <p:cNvSpPr>
            <a:spLocks noGrp="1" noChangeArrowheads="1"/>
          </p:cNvSpPr>
          <p:nvPr>
            <p:ph type="body" sz="half" idx="4294967295"/>
          </p:nvPr>
        </p:nvSpPr>
        <p:spPr>
          <a:xfrm>
            <a:off x="609600" y="2590800"/>
            <a:ext cx="2819400" cy="3541713"/>
          </a:xfrm>
        </p:spPr>
        <p:txBody>
          <a:bodyPr/>
          <a:lstStyle/>
          <a:p>
            <a:pPr eaLnBrk="1" hangingPunct="1">
              <a:defRPr/>
            </a:pPr>
            <a:r>
              <a:rPr lang="en-US" sz="2800" b="1" dirty="0" smtClean="0">
                <a:effectLst>
                  <a:outerShdw blurRad="38100" dist="38100" dir="2700000" algn="tl">
                    <a:srgbClr val="C0C0C0"/>
                  </a:outerShdw>
                </a:effectLst>
              </a:rPr>
              <a:t>Arteries</a:t>
            </a:r>
          </a:p>
          <a:p>
            <a:pPr eaLnBrk="1" hangingPunct="1">
              <a:defRPr/>
            </a:pPr>
            <a:r>
              <a:rPr lang="en-US" sz="2800" b="1" dirty="0" smtClean="0">
                <a:effectLst>
                  <a:outerShdw blurRad="38100" dist="38100" dir="2700000" algn="tl">
                    <a:srgbClr val="C0C0C0"/>
                  </a:outerShdw>
                </a:effectLst>
              </a:rPr>
              <a:t>Arterioles</a:t>
            </a:r>
          </a:p>
          <a:p>
            <a:pPr eaLnBrk="1" hangingPunct="1">
              <a:defRPr/>
            </a:pPr>
            <a:r>
              <a:rPr lang="en-US" sz="2800" b="1" dirty="0" smtClean="0">
                <a:effectLst>
                  <a:outerShdw blurRad="38100" dist="38100" dir="2700000" algn="tl">
                    <a:srgbClr val="C0C0C0"/>
                  </a:outerShdw>
                </a:effectLst>
              </a:rPr>
              <a:t>Veins</a:t>
            </a:r>
          </a:p>
          <a:p>
            <a:pPr eaLnBrk="1" hangingPunct="1">
              <a:defRPr/>
            </a:pPr>
            <a:r>
              <a:rPr lang="en-US" sz="2800" b="1" dirty="0" err="1" smtClean="0">
                <a:effectLst>
                  <a:outerShdw blurRad="38100" dist="38100" dir="2700000" algn="tl">
                    <a:srgbClr val="C0C0C0"/>
                  </a:outerShdw>
                </a:effectLst>
              </a:rPr>
              <a:t>Venules</a:t>
            </a:r>
            <a:r>
              <a:rPr lang="en-US" sz="2800" b="1" dirty="0" smtClean="0">
                <a:effectLst>
                  <a:outerShdw blurRad="38100" dist="38100" dir="2700000" algn="tl">
                    <a:srgbClr val="C0C0C0"/>
                  </a:outerShdw>
                </a:effectLst>
              </a:rPr>
              <a:t> </a:t>
            </a:r>
          </a:p>
          <a:p>
            <a:pPr eaLnBrk="1" hangingPunct="1">
              <a:defRPr/>
            </a:pPr>
            <a:r>
              <a:rPr lang="en-US" sz="2800" b="1" dirty="0" smtClean="0">
                <a:effectLst>
                  <a:outerShdw blurRad="38100" dist="38100" dir="2700000" algn="tl">
                    <a:srgbClr val="C0C0C0"/>
                  </a:outerShdw>
                </a:effectLst>
              </a:rPr>
              <a:t>Capillaries</a:t>
            </a:r>
            <a:r>
              <a:rPr lang="en-US" sz="2800" dirty="0" smtClean="0"/>
              <a:t> </a:t>
            </a:r>
          </a:p>
        </p:txBody>
      </p:sp>
      <p:pic>
        <p:nvPicPr>
          <p:cNvPr id="19460" name="Picture 5" descr="C:\Users\Karen Lancour\Pictures\My Pictures\2015 A&amp;P-Cardio\blood vessel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38400"/>
            <a:ext cx="51736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endParaRPr lang="en-US" altLang="en-US" smtClean="0"/>
          </a:p>
        </p:txBody>
      </p:sp>
      <p:pic>
        <p:nvPicPr>
          <p:cNvPr id="20483" name="Picture 5" descr="C:\Users\KarenLancour\Pictures\My Pictures\SO Event Diagrams\Anatomy &amp; Physiology\Cardiovascular  System\Blood Vess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705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00200" y="214313"/>
            <a:ext cx="7343775" cy="1157287"/>
          </a:xfrm>
        </p:spPr>
        <p:txBody>
          <a:bodyPr/>
          <a:lstStyle/>
          <a:p>
            <a:pPr eaLnBrk="1" hangingPunct="1"/>
            <a:r>
              <a:rPr lang="en-US" altLang="en-US" b="1" smtClean="0"/>
              <a:t>Functions of Blood</a:t>
            </a:r>
            <a:r>
              <a:rPr lang="en-US" altLang="en-US" smtClean="0"/>
              <a:t> </a:t>
            </a:r>
          </a:p>
        </p:txBody>
      </p:sp>
      <p:sp>
        <p:nvSpPr>
          <p:cNvPr id="121859" name="Rectangle 3"/>
          <p:cNvSpPr>
            <a:spLocks noGrp="1" noChangeArrowheads="1"/>
          </p:cNvSpPr>
          <p:nvPr>
            <p:ph type="body" idx="1"/>
          </p:nvPr>
        </p:nvSpPr>
        <p:spPr>
          <a:xfrm>
            <a:off x="304800" y="2017713"/>
            <a:ext cx="8650288" cy="4114800"/>
          </a:xfrm>
        </p:spPr>
        <p:txBody>
          <a:bodyPr/>
          <a:lstStyle/>
          <a:p>
            <a:pPr eaLnBrk="1" hangingPunct="1">
              <a:lnSpc>
                <a:spcPct val="80000"/>
              </a:lnSpc>
              <a:defRPr/>
            </a:pPr>
            <a:r>
              <a:rPr lang="en-US" sz="2800" b="1" smtClean="0">
                <a:solidFill>
                  <a:srgbClr val="0000FF"/>
                </a:solidFill>
                <a:effectLst>
                  <a:outerShdw blurRad="38100" dist="38100" dir="2700000" algn="tl">
                    <a:srgbClr val="C0C0C0"/>
                  </a:outerShdw>
                </a:effectLst>
              </a:rPr>
              <a:t>Transportation</a:t>
            </a:r>
            <a:r>
              <a:rPr lang="en-US" sz="2800" b="1" smtClean="0">
                <a:effectLst>
                  <a:outerShdw blurRad="38100" dist="38100" dir="2700000" algn="tl">
                    <a:srgbClr val="C0C0C0"/>
                  </a:outerShdw>
                </a:effectLst>
              </a:rPr>
              <a:t>: </a:t>
            </a:r>
          </a:p>
          <a:p>
            <a:pPr lvl="1" eaLnBrk="1" hangingPunct="1">
              <a:lnSpc>
                <a:spcPct val="80000"/>
              </a:lnSpc>
              <a:defRPr/>
            </a:pPr>
            <a:r>
              <a:rPr lang="en-US" sz="2400" b="1" smtClean="0">
                <a:effectLst>
                  <a:outerShdw blurRad="38100" dist="38100" dir="2700000" algn="tl">
                    <a:srgbClr val="C0C0C0"/>
                  </a:outerShdw>
                </a:effectLst>
              </a:rPr>
              <a:t>oxygen &amp; carbon dioxide </a:t>
            </a:r>
          </a:p>
          <a:p>
            <a:pPr lvl="1" eaLnBrk="1" hangingPunct="1">
              <a:lnSpc>
                <a:spcPct val="80000"/>
              </a:lnSpc>
              <a:defRPr/>
            </a:pPr>
            <a:r>
              <a:rPr lang="en-US" sz="2400" b="1" smtClean="0">
                <a:effectLst>
                  <a:outerShdw blurRad="38100" dist="38100" dir="2700000" algn="tl">
                    <a:srgbClr val="C0C0C0"/>
                  </a:outerShdw>
                </a:effectLst>
              </a:rPr>
              <a:t>nutrients </a:t>
            </a:r>
          </a:p>
          <a:p>
            <a:pPr lvl="1" eaLnBrk="1" hangingPunct="1">
              <a:lnSpc>
                <a:spcPct val="80000"/>
              </a:lnSpc>
              <a:defRPr/>
            </a:pPr>
            <a:r>
              <a:rPr lang="en-US" sz="2400" b="1" smtClean="0">
                <a:effectLst>
                  <a:outerShdw blurRad="38100" dist="38100" dir="2700000" algn="tl">
                    <a:srgbClr val="C0C0C0"/>
                  </a:outerShdw>
                </a:effectLst>
              </a:rPr>
              <a:t>waste products (metabolic wastes, excessive water, &amp; ions) </a:t>
            </a:r>
          </a:p>
          <a:p>
            <a:pPr eaLnBrk="1" hangingPunct="1">
              <a:lnSpc>
                <a:spcPct val="80000"/>
              </a:lnSpc>
              <a:defRPr/>
            </a:pPr>
            <a:r>
              <a:rPr lang="en-US" sz="2800" b="1" smtClean="0">
                <a:solidFill>
                  <a:srgbClr val="0000FF"/>
                </a:solidFill>
                <a:effectLst>
                  <a:outerShdw blurRad="38100" dist="38100" dir="2700000" algn="tl">
                    <a:srgbClr val="C0C0C0"/>
                  </a:outerShdw>
                </a:effectLst>
              </a:rPr>
              <a:t>Regulation</a:t>
            </a:r>
            <a:r>
              <a:rPr lang="en-US" sz="2800" b="1" smtClean="0">
                <a:effectLst>
                  <a:outerShdw blurRad="38100" dist="38100" dir="2700000" algn="tl">
                    <a:srgbClr val="C0C0C0"/>
                  </a:outerShdw>
                </a:effectLst>
              </a:rPr>
              <a:t> - hormones &amp; heat (to regulate body temperature)</a:t>
            </a:r>
          </a:p>
          <a:p>
            <a:pPr eaLnBrk="1" hangingPunct="1">
              <a:lnSpc>
                <a:spcPct val="80000"/>
              </a:lnSpc>
              <a:defRPr/>
            </a:pPr>
            <a:r>
              <a:rPr lang="en-US" sz="2800" b="1" smtClean="0">
                <a:solidFill>
                  <a:srgbClr val="0000FF"/>
                </a:solidFill>
                <a:effectLst>
                  <a:outerShdw blurRad="38100" dist="38100" dir="2700000" algn="tl">
                    <a:srgbClr val="C0C0C0"/>
                  </a:outerShdw>
                </a:effectLst>
              </a:rPr>
              <a:t>Protection</a:t>
            </a:r>
            <a:r>
              <a:rPr lang="en-US" sz="2800" b="1" smtClean="0">
                <a:effectLst>
                  <a:outerShdw blurRad="38100" dist="38100" dir="2700000" algn="tl">
                    <a:srgbClr val="C0C0C0"/>
                  </a:outerShdw>
                </a:effectLst>
              </a:rPr>
              <a:t> - clotting mechanism protects against blood loss &amp; leucocytes provide immunity against many disease-causing agents</a:t>
            </a:r>
          </a:p>
          <a:p>
            <a:pPr eaLnBrk="1" hangingPunct="1">
              <a:lnSpc>
                <a:spcPct val="80000"/>
              </a:lnSpc>
              <a:defRPr/>
            </a:pPr>
            <a:endParaRPr lang="en-US" sz="2800" b="1" smtClean="0">
              <a:effectLst>
                <a:outerShdw blurRad="38100" dist="38100" dir="2700000" algn="tl">
                  <a:srgbClr val="C0C0C0"/>
                </a:outerShdw>
              </a:effectLst>
            </a:endParaRPr>
          </a:p>
          <a:p>
            <a:pPr eaLnBrk="1" hangingPunct="1">
              <a:lnSpc>
                <a:spcPct val="80000"/>
              </a:lnSpc>
              <a:defRPr/>
            </a:pPr>
            <a:endParaRPr lang="en-US" sz="2800" b="1"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1981200" y="214313"/>
            <a:ext cx="6962775" cy="1157287"/>
          </a:xfrm>
        </p:spPr>
        <p:txBody>
          <a:bodyPr/>
          <a:lstStyle/>
          <a:p>
            <a:pPr eaLnBrk="1" hangingPunct="1"/>
            <a:r>
              <a:rPr lang="en-US" altLang="en-US" b="1" smtClean="0"/>
              <a:t>Blood Components</a:t>
            </a:r>
            <a:r>
              <a:rPr lang="en-US" altLang="en-US" smtClean="0"/>
              <a:t> </a:t>
            </a:r>
          </a:p>
        </p:txBody>
      </p:sp>
      <p:sp>
        <p:nvSpPr>
          <p:cNvPr id="129033" name="Rectangle 9"/>
          <p:cNvSpPr>
            <a:spLocks noChangeArrowheads="1"/>
          </p:cNvSpPr>
          <p:nvPr/>
        </p:nvSpPr>
        <p:spPr bwMode="auto">
          <a:xfrm>
            <a:off x="457200" y="1812925"/>
            <a:ext cx="7467600" cy="2647950"/>
          </a:xfrm>
          <a:prstGeom prst="rect">
            <a:avLst/>
          </a:prstGeom>
          <a:noFill/>
          <a:ln w="9525">
            <a:noFill/>
            <a:miter lim="800000"/>
            <a:headEnd/>
            <a:tailEnd/>
          </a:ln>
          <a:effectLst/>
        </p:spPr>
        <p:txBody>
          <a:bodyPr anchor="ctr">
            <a:spAutoFit/>
          </a:bodyPr>
          <a:lstStyle/>
          <a:p>
            <a:pPr eaLnBrk="1" hangingPunct="1">
              <a:defRPr/>
            </a:pPr>
            <a:r>
              <a:rPr lang="en-US" sz="2400" b="1" dirty="0">
                <a:effectLst>
                  <a:outerShdw blurRad="38100" dist="38100" dir="2700000" algn="tl">
                    <a:srgbClr val="C0C0C0"/>
                  </a:outerShdw>
                </a:effectLst>
                <a:hlinkClick r:id="rId2"/>
              </a:rPr>
              <a:t>Formed elements</a:t>
            </a:r>
            <a:r>
              <a:rPr lang="en-US" sz="2400" b="1" dirty="0">
                <a:effectLst>
                  <a:outerShdw blurRad="38100" dist="38100" dir="2700000" algn="tl">
                    <a:srgbClr val="C0C0C0"/>
                  </a:outerShdw>
                </a:effectLst>
              </a:rPr>
              <a:t>: </a:t>
            </a:r>
          </a:p>
          <a:p>
            <a:pPr lvl="1" eaLnBrk="1" hangingPunct="1">
              <a:defRPr/>
            </a:pPr>
            <a:r>
              <a:rPr lang="en-US" sz="2400" b="1" dirty="0">
                <a:effectLst>
                  <a:outerShdw blurRad="38100" dist="38100" dir="2700000" algn="tl">
                    <a:srgbClr val="C0C0C0"/>
                  </a:outerShdw>
                </a:effectLst>
              </a:rPr>
              <a:t>	Red blood cells (or erythrocytes) </a:t>
            </a:r>
          </a:p>
          <a:p>
            <a:pPr lvl="1" eaLnBrk="1" hangingPunct="1">
              <a:defRPr/>
            </a:pPr>
            <a:r>
              <a:rPr lang="en-US" sz="2400" b="1" dirty="0">
                <a:effectLst>
                  <a:outerShdw blurRad="38100" dist="38100" dir="2700000" algn="tl">
                    <a:srgbClr val="C0C0C0"/>
                  </a:outerShdw>
                </a:effectLst>
              </a:rPr>
              <a:t>	White blood cells (or leucocytes) </a:t>
            </a:r>
          </a:p>
          <a:p>
            <a:pPr lvl="1" eaLnBrk="1" hangingPunct="1">
              <a:defRPr/>
            </a:pPr>
            <a:r>
              <a:rPr lang="en-US" sz="2400" b="1" dirty="0">
                <a:effectLst>
                  <a:outerShdw blurRad="38100" dist="38100" dir="2700000" algn="tl">
                    <a:srgbClr val="C0C0C0"/>
                  </a:outerShdw>
                </a:effectLst>
              </a:rPr>
              <a:t>	Platelets (or </a:t>
            </a:r>
            <a:r>
              <a:rPr lang="en-US" sz="2400" b="1" dirty="0" err="1">
                <a:effectLst>
                  <a:outerShdw blurRad="38100" dist="38100" dir="2700000" algn="tl">
                    <a:srgbClr val="C0C0C0"/>
                  </a:outerShdw>
                </a:effectLst>
              </a:rPr>
              <a:t>thrombocytes</a:t>
            </a:r>
            <a:r>
              <a:rPr lang="en-US" sz="2400" b="1" dirty="0">
                <a:effectLst>
                  <a:outerShdw blurRad="38100" dist="38100" dir="2700000" algn="tl">
                    <a:srgbClr val="C0C0C0"/>
                  </a:outerShdw>
                </a:effectLst>
              </a:rPr>
              <a:t>) </a:t>
            </a:r>
          </a:p>
          <a:p>
            <a:pPr eaLnBrk="1" hangingPunct="1">
              <a:defRPr/>
            </a:pPr>
            <a:r>
              <a:rPr lang="en-US" sz="2400" b="1" dirty="0">
                <a:effectLst>
                  <a:outerShdw blurRad="38100" dist="38100" dir="2700000" algn="tl">
                    <a:srgbClr val="C0C0C0"/>
                  </a:outerShdw>
                </a:effectLst>
                <a:hlinkClick r:id="rId3"/>
              </a:rPr>
              <a:t>Plasma</a:t>
            </a:r>
            <a:r>
              <a:rPr lang="en-US" sz="2400" b="1" dirty="0">
                <a:effectLst>
                  <a:outerShdw blurRad="38100" dist="38100" dir="2700000" algn="tl">
                    <a:srgbClr val="C0C0C0"/>
                  </a:outerShdw>
                </a:effectLst>
              </a:rPr>
              <a:t> = water plus </a:t>
            </a:r>
          </a:p>
          <a:p>
            <a:pPr eaLnBrk="1" hangingPunct="1">
              <a:defRPr/>
            </a:pPr>
            <a:r>
              <a:rPr lang="en-US" sz="2400" b="1" dirty="0">
                <a:effectLst>
                  <a:outerShdw blurRad="38100" dist="38100" dir="2700000" algn="tl">
                    <a:srgbClr val="C0C0C0"/>
                  </a:outerShdw>
                </a:effectLst>
              </a:rPr>
              <a:t>	dissolved </a:t>
            </a:r>
          </a:p>
          <a:p>
            <a:pPr eaLnBrk="1" hangingPunct="1">
              <a:defRPr/>
            </a:pPr>
            <a:r>
              <a:rPr lang="en-US" sz="2400" b="1" dirty="0">
                <a:effectLst>
                  <a:outerShdw blurRad="38100" dist="38100" dir="2700000" algn="tl">
                    <a:srgbClr val="C0C0C0"/>
                  </a:outerShdw>
                </a:effectLst>
              </a:rPr>
              <a:t>	solutes</a:t>
            </a:r>
          </a:p>
        </p:txBody>
      </p:sp>
      <p:pic>
        <p:nvPicPr>
          <p:cNvPr id="22532" name="Picture 5" descr="C:\Users\Karen Lancour\Pictures\My Pictures\2015 A&amp;P-Cardio\Blood compon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57600"/>
            <a:ext cx="42195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Event Rules – 2015</a:t>
            </a:r>
            <a:r>
              <a:rPr lang="en-US" dirty="0" smtClean="0">
                <a:effectLst>
                  <a:outerShdw blurRad="38100" dist="38100" dir="2700000" algn="tl">
                    <a:srgbClr val="000000">
                      <a:alpha val="43137"/>
                    </a:srgbClr>
                  </a:outerShdw>
                </a:effectLst>
              </a:rPr>
              <a:t> </a:t>
            </a:r>
          </a:p>
        </p:txBody>
      </p:sp>
      <p:sp>
        <p:nvSpPr>
          <p:cNvPr id="4099" name="Rectangle 3"/>
          <p:cNvSpPr>
            <a:spLocks noGrp="1" noChangeArrowheads="1"/>
          </p:cNvSpPr>
          <p:nvPr>
            <p:ph type="body" idx="1"/>
          </p:nvPr>
        </p:nvSpPr>
        <p:spPr>
          <a:xfrm>
            <a:off x="0" y="2286000"/>
            <a:ext cx="9144000" cy="4724400"/>
          </a:xfrm>
          <a:ln>
            <a:solidFill>
              <a:schemeClr val="accent1"/>
            </a:solidFill>
          </a:ln>
        </p:spPr>
        <p:txBody>
          <a:bodyPr/>
          <a:lstStyle/>
          <a:p>
            <a:pPr eaLnBrk="1" hangingPunct="1">
              <a:buFont typeface="Wingdings" panose="05000000000000000000" pitchFamily="2" charset="2"/>
              <a:buNone/>
              <a:defRPr/>
            </a:pPr>
            <a:r>
              <a:rPr lang="en-US" sz="3600" b="1" dirty="0" smtClean="0">
                <a:solidFill>
                  <a:srgbClr val="009900"/>
                </a:solidFill>
              </a:rPr>
              <a:t>	</a:t>
            </a:r>
            <a:r>
              <a:rPr lang="en-US" sz="3600" b="1" dirty="0" smtClean="0">
                <a:solidFill>
                  <a:srgbClr val="0000FF"/>
                </a:solidFill>
                <a:effectLst>
                  <a:outerShdw blurRad="38100" dist="38100" dir="2700000" algn="tl">
                    <a:srgbClr val="000000">
                      <a:alpha val="43137"/>
                    </a:srgbClr>
                  </a:outerShdw>
                </a:effectLst>
              </a:rPr>
              <a:t>DISCLAIMER</a:t>
            </a:r>
          </a:p>
          <a:p>
            <a:pPr eaLnBrk="1" hangingPunct="1">
              <a:buFont typeface="Wingdings" panose="05000000000000000000" pitchFamily="2" charset="2"/>
              <a:buNone/>
              <a:defRPr/>
            </a:pPr>
            <a:r>
              <a:rPr lang="en-US" b="1" dirty="0" smtClean="0">
                <a:effectLst>
                  <a:outerShdw blurRad="38100" dist="38100" dir="2700000" algn="tl">
                    <a:srgbClr val="000000">
                      <a:alpha val="43137"/>
                    </a:srgbClr>
                  </a:outerShdw>
                </a:effectLst>
              </a:rPr>
              <a:t>	This presentation was prepared using draft rules.  There may be some changes in the final copy of the rules.  </a:t>
            </a:r>
            <a:r>
              <a:rPr lang="en-US" b="1" dirty="0" smtClean="0">
                <a:solidFill>
                  <a:srgbClr val="0000FF"/>
                </a:solidFill>
                <a:effectLst>
                  <a:outerShdw blurRad="38100" dist="38100" dir="2700000" algn="tl">
                    <a:srgbClr val="000000">
                      <a:alpha val="43137"/>
                    </a:srgbClr>
                  </a:outerShdw>
                </a:effectLst>
              </a:rPr>
              <a:t>The rules which will be in your Coaches Manual and Student Manuals will be the official rules.</a:t>
            </a:r>
            <a:r>
              <a:rPr lang="en-US" sz="1200" dirty="0" smtClean="0"/>
              <a:t/>
            </a:r>
            <a:br>
              <a:rPr lang="en-US" sz="1200" dirty="0" smtClean="0"/>
            </a:br>
            <a:endParaRPr lang="en-US"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t>Lymph Vessels</a:t>
            </a:r>
            <a:r>
              <a:rPr lang="en-US" altLang="en-US" smtClean="0"/>
              <a:t> </a:t>
            </a:r>
          </a:p>
        </p:txBody>
      </p:sp>
      <p:sp>
        <p:nvSpPr>
          <p:cNvPr id="226307" name="Rectangle 3"/>
          <p:cNvSpPr>
            <a:spLocks noGrp="1" noChangeArrowheads="1"/>
          </p:cNvSpPr>
          <p:nvPr>
            <p:ph type="body" idx="1"/>
          </p:nvPr>
        </p:nvSpPr>
        <p:spPr>
          <a:xfrm>
            <a:off x="533400" y="2017713"/>
            <a:ext cx="8421688" cy="4459287"/>
          </a:xfrm>
        </p:spPr>
        <p:txBody>
          <a:bodyPr/>
          <a:lstStyle/>
          <a:p>
            <a:pPr eaLnBrk="1" hangingPunct="1">
              <a:lnSpc>
                <a:spcPct val="90000"/>
              </a:lnSpc>
              <a:defRPr/>
            </a:pPr>
            <a:r>
              <a:rPr lang="en-US" sz="2800" b="1" smtClean="0">
                <a:effectLst>
                  <a:outerShdw blurRad="38100" dist="38100" dir="2700000" algn="tl">
                    <a:srgbClr val="C0C0C0"/>
                  </a:outerShdw>
                </a:effectLst>
              </a:rPr>
              <a:t>Lymph vessels are thin walled, valved structures that carry lymph  </a:t>
            </a:r>
          </a:p>
          <a:p>
            <a:pPr eaLnBrk="1" hangingPunct="1">
              <a:lnSpc>
                <a:spcPct val="90000"/>
              </a:lnSpc>
              <a:defRPr/>
            </a:pPr>
            <a:r>
              <a:rPr lang="en-US" sz="2800" b="1" smtClean="0">
                <a:effectLst>
                  <a:outerShdw blurRad="38100" dist="38100" dir="2700000" algn="tl">
                    <a:srgbClr val="C0C0C0"/>
                  </a:outerShdw>
                </a:effectLst>
              </a:rPr>
              <a:t>Lymph is not under pressure and is propelled in a passive fashion</a:t>
            </a:r>
          </a:p>
          <a:p>
            <a:pPr eaLnBrk="1" hangingPunct="1">
              <a:lnSpc>
                <a:spcPct val="90000"/>
              </a:lnSpc>
              <a:defRPr/>
            </a:pPr>
            <a:r>
              <a:rPr lang="en-US" sz="2800" b="1" smtClean="0">
                <a:effectLst>
                  <a:outerShdw blurRad="38100" dist="38100" dir="2700000" algn="tl">
                    <a:srgbClr val="C0C0C0"/>
                  </a:outerShdw>
                </a:effectLst>
              </a:rPr>
              <a:t>Fluid that leaks from the vascular system is returned to general circulation via lymphatic vessels. </a:t>
            </a:r>
          </a:p>
          <a:p>
            <a:pPr eaLnBrk="1" hangingPunct="1">
              <a:lnSpc>
                <a:spcPct val="90000"/>
              </a:lnSpc>
              <a:defRPr/>
            </a:pPr>
            <a:r>
              <a:rPr lang="en-US" sz="2800" b="1" smtClean="0">
                <a:effectLst>
                  <a:outerShdw blurRad="38100" dist="38100" dir="2700000" algn="tl">
                    <a:srgbClr val="C0C0C0"/>
                  </a:outerShdw>
                </a:effectLst>
              </a:rPr>
              <a:t>Lymph vessels act as a reservoir for plasma and other substances including cells that leaked from the vascular system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50938" y="214313"/>
            <a:ext cx="7793037" cy="1081087"/>
          </a:xfrm>
        </p:spPr>
        <p:txBody>
          <a:bodyPr/>
          <a:lstStyle/>
          <a:p>
            <a:pPr eaLnBrk="1" hangingPunct="1"/>
            <a:r>
              <a:rPr lang="en-US" altLang="en-US" b="1" smtClean="0"/>
              <a:t>Lymph Circulation</a:t>
            </a:r>
            <a:r>
              <a:rPr lang="en-US" altLang="en-US" smtClean="0"/>
              <a:t> </a:t>
            </a:r>
          </a:p>
        </p:txBody>
      </p:sp>
      <p:sp>
        <p:nvSpPr>
          <p:cNvPr id="24579" name="Rectangle 10"/>
          <p:cNvSpPr>
            <a:spLocks noGrp="1" noChangeArrowheads="1"/>
          </p:cNvSpPr>
          <p:nvPr>
            <p:ph sz="half" idx="1"/>
          </p:nvPr>
        </p:nvSpPr>
        <p:spPr/>
        <p:txBody>
          <a:bodyPr/>
          <a:lstStyle/>
          <a:p>
            <a:pPr eaLnBrk="1" hangingPunct="1"/>
            <a:endParaRPr lang="en-US" altLang="en-US" sz="2800" smtClean="0"/>
          </a:p>
        </p:txBody>
      </p:sp>
      <p:sp>
        <p:nvSpPr>
          <p:cNvPr id="21508" name="Rectangle 11"/>
          <p:cNvSpPr>
            <a:spLocks noGrp="1" noChangeArrowheads="1"/>
          </p:cNvSpPr>
          <p:nvPr>
            <p:ph type="body" sz="half" idx="2"/>
          </p:nvPr>
        </p:nvSpPr>
        <p:spPr>
          <a:xfrm>
            <a:off x="0" y="5257800"/>
            <a:ext cx="8955088" cy="1371600"/>
          </a:xfrm>
        </p:spPr>
        <p:txBody>
          <a:bodyPr/>
          <a:lstStyle/>
          <a:p>
            <a:pPr eaLnBrk="1" hangingPunct="1">
              <a:lnSpc>
                <a:spcPct val="80000"/>
              </a:lnSpc>
              <a:buFont typeface="Wingdings" panose="05000000000000000000" pitchFamily="2" charset="2"/>
              <a:buNone/>
              <a:defRPr/>
            </a:pPr>
            <a:r>
              <a:rPr lang="en-US" sz="2000" b="1" dirty="0" smtClean="0"/>
              <a:t/>
            </a:r>
            <a:br>
              <a:rPr lang="en-US" sz="2000" b="1" dirty="0" smtClean="0"/>
            </a:br>
            <a:r>
              <a:rPr lang="en-US" sz="2000" b="1" dirty="0" smtClean="0">
                <a:solidFill>
                  <a:srgbClr val="D60093"/>
                </a:solidFill>
                <a:effectLst>
                  <a:outerShdw blurRad="38100" dist="38100" dir="2700000" algn="tl">
                    <a:srgbClr val="000000">
                      <a:alpha val="43137"/>
                    </a:srgbClr>
                  </a:outerShdw>
                </a:effectLst>
              </a:rPr>
              <a:t>Interstitial fluid → Lymph → Lymph capillary → Afferent lymph vessel → Lymph node → Efferent lymph vessel → Lymph trunk → Lymph duct {Right lymphatic duct and Thoracic duct (left side)} → </a:t>
            </a:r>
            <a:r>
              <a:rPr lang="en-US" sz="2000" b="1" dirty="0" err="1" smtClean="0">
                <a:solidFill>
                  <a:srgbClr val="D60093"/>
                </a:solidFill>
                <a:effectLst>
                  <a:outerShdw blurRad="38100" dist="38100" dir="2700000" algn="tl">
                    <a:srgbClr val="000000">
                      <a:alpha val="43137"/>
                    </a:srgbClr>
                  </a:outerShdw>
                </a:effectLst>
              </a:rPr>
              <a:t>Subclavian</a:t>
            </a:r>
            <a:r>
              <a:rPr lang="en-US" sz="2000" b="1" dirty="0" smtClean="0">
                <a:solidFill>
                  <a:srgbClr val="D60093"/>
                </a:solidFill>
                <a:effectLst>
                  <a:outerShdw blurRad="38100" dist="38100" dir="2700000" algn="tl">
                    <a:srgbClr val="000000">
                      <a:alpha val="43137"/>
                    </a:srgbClr>
                  </a:outerShdw>
                </a:effectLst>
              </a:rPr>
              <a:t> vein (right and left) → Blood → Interstitial fluid...</a:t>
            </a:r>
          </a:p>
        </p:txBody>
      </p:sp>
      <p:pic>
        <p:nvPicPr>
          <p:cNvPr id="24581" name="Picture 7" descr="Image:Illu lymph capillar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739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t>Effects of Exercise</a:t>
            </a:r>
            <a:r>
              <a:rPr lang="en-US" altLang="en-US" smtClean="0"/>
              <a:t> </a:t>
            </a:r>
          </a:p>
        </p:txBody>
      </p:sp>
      <p:sp>
        <p:nvSpPr>
          <p:cNvPr id="25603" name="Rectangle 3"/>
          <p:cNvSpPr>
            <a:spLocks noGrp="1" noChangeArrowheads="1"/>
          </p:cNvSpPr>
          <p:nvPr>
            <p:ph type="body" idx="1"/>
          </p:nvPr>
        </p:nvSpPr>
        <p:spPr>
          <a:xfrm>
            <a:off x="838200" y="2017713"/>
            <a:ext cx="8001000" cy="4114800"/>
          </a:xfrm>
        </p:spPr>
        <p:txBody>
          <a:bodyPr/>
          <a:lstStyle/>
          <a:p>
            <a:pPr eaLnBrk="1" hangingPunct="1">
              <a:buFont typeface="Wingdings" panose="05000000000000000000" pitchFamily="2" charset="2"/>
              <a:buNone/>
            </a:pPr>
            <a:r>
              <a:rPr lang="en-US" altLang="en-US" sz="4000" b="1" smtClean="0"/>
              <a:t>Decreases the risk of atherosclerosis</a:t>
            </a:r>
          </a:p>
          <a:p>
            <a:pPr eaLnBrk="1" hangingPunct="1">
              <a:buFont typeface="Wingdings" panose="05000000000000000000" pitchFamily="2" charset="2"/>
              <a:buNone/>
            </a:pPr>
            <a:r>
              <a:rPr lang="en-US" altLang="en-US" sz="4000" b="1" smtClean="0"/>
              <a:t>Decreases BP or causes a slower rise in BP</a:t>
            </a:r>
          </a:p>
          <a:p>
            <a:pPr eaLnBrk="1" hangingPunct="1">
              <a:buFont typeface="Wingdings" panose="05000000000000000000" pitchFamily="2" charset="2"/>
              <a:buNone/>
            </a:pPr>
            <a:r>
              <a:rPr lang="en-US" altLang="en-US" sz="4000" b="1" smtClean="0"/>
              <a:t>Decreases LDLs, decreases cholesterol, and increases HDLs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smtClean="0"/>
              <a:t>Major diseases of the Cardiovascular System</a:t>
            </a:r>
            <a:r>
              <a:rPr lang="en-US" altLang="en-US" smtClean="0"/>
              <a:t> </a:t>
            </a:r>
          </a:p>
        </p:txBody>
      </p:sp>
      <p:sp>
        <p:nvSpPr>
          <p:cNvPr id="153603" name="Rectangle 3"/>
          <p:cNvSpPr>
            <a:spLocks noGrp="1" noChangeArrowheads="1"/>
          </p:cNvSpPr>
          <p:nvPr>
            <p:ph type="body" idx="1"/>
          </p:nvPr>
        </p:nvSpPr>
        <p:spPr>
          <a:xfrm>
            <a:off x="457200" y="1676400"/>
            <a:ext cx="8497888" cy="3810000"/>
          </a:xfrm>
        </p:spPr>
        <p:txBody>
          <a:bodyPr/>
          <a:lstStyle/>
          <a:p>
            <a:pPr eaLnBrk="1" hangingPunct="1">
              <a:buFont typeface="Wingdings" panose="05000000000000000000" pitchFamily="2" charset="2"/>
              <a:buNone/>
              <a:defRPr/>
            </a:pPr>
            <a:endParaRPr lang="en-US" b="1" dirty="0" smtClean="0">
              <a:effectLst>
                <a:outerShdw blurRad="38100" dist="38100" dir="2700000" algn="tl">
                  <a:srgbClr val="C0C0C0"/>
                </a:outerShdw>
              </a:effectLst>
            </a:endParaRPr>
          </a:p>
          <a:p>
            <a:pPr eaLnBrk="1" hangingPunct="1">
              <a:defRPr/>
            </a:pPr>
            <a:r>
              <a:rPr lang="en-US" b="1" dirty="0" smtClean="0">
                <a:effectLst>
                  <a:outerShdw blurRad="38100" dist="38100" dir="2700000" algn="tl">
                    <a:srgbClr val="C0C0C0"/>
                  </a:outerShdw>
                </a:effectLst>
              </a:rPr>
              <a:t>Arteriosclerosis, atherosclerosis, high blood pressure, high cholesterol, stroke, and myocardial infarction, congestive heart failure, </a:t>
            </a:r>
            <a:r>
              <a:rPr lang="en-US" b="1" dirty="0" err="1" smtClean="0">
                <a:effectLst>
                  <a:outerShdw blurRad="38100" dist="38100" dir="2700000" algn="tl">
                    <a:srgbClr val="C0C0C0"/>
                  </a:outerShdw>
                </a:effectLst>
              </a:rPr>
              <a:t>atrial</a:t>
            </a:r>
            <a:r>
              <a:rPr lang="en-US" b="1" dirty="0" smtClean="0">
                <a:effectLst>
                  <a:outerShdw blurRad="38100" dist="38100" dir="2700000" algn="tl">
                    <a:srgbClr val="C0C0C0"/>
                  </a:outerShdw>
                </a:effectLst>
              </a:rPr>
              <a:t> fibrillation, </a:t>
            </a:r>
            <a:r>
              <a:rPr lang="en-US" b="1" dirty="0" err="1" smtClean="0">
                <a:effectLst>
                  <a:outerShdw blurRad="38100" dist="38100" dir="2700000" algn="tl">
                    <a:srgbClr val="C0C0C0"/>
                  </a:outerShdw>
                </a:effectLst>
              </a:rPr>
              <a:t>bradycardia</a:t>
            </a:r>
            <a:r>
              <a:rPr lang="en-US" b="1" dirty="0" smtClean="0">
                <a:effectLst>
                  <a:outerShdw blurRad="38100" dist="38100" dir="2700000" algn="tl">
                    <a:srgbClr val="C0C0C0"/>
                  </a:outerShdw>
                </a:effectLst>
              </a:rPr>
              <a:t>, tachycardia </a:t>
            </a:r>
          </a:p>
          <a:p>
            <a:pPr eaLnBrk="1" hangingPunct="1">
              <a:defRPr/>
            </a:pPr>
            <a:r>
              <a:rPr lang="en-US" b="1" dirty="0" smtClean="0">
                <a:effectLst>
                  <a:outerShdw blurRad="38100" dist="38100" dir="2700000" algn="tl">
                    <a:srgbClr val="C0C0C0"/>
                  </a:outerShdw>
                </a:effectLst>
              </a:rPr>
              <a:t>Symptoms of disorders</a:t>
            </a:r>
          </a:p>
          <a:p>
            <a:pPr eaLnBrk="1" hangingPunct="1">
              <a:defRPr/>
            </a:pPr>
            <a:r>
              <a:rPr lang="en-US" b="1" dirty="0" smtClean="0">
                <a:effectLst>
                  <a:outerShdw blurRad="38100" dist="38100" dir="2700000" algn="tl">
                    <a:srgbClr val="C0C0C0"/>
                  </a:outerShdw>
                </a:effectLst>
              </a:rPr>
              <a:t>Treatments and prevention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Integumentary System</a:t>
            </a:r>
            <a:endParaRPr lang="en-US" dirty="0" smtClean="0">
              <a:effectLst>
                <a:outerShdw blurRad="38100" dist="38100" dir="2700000" algn="tl">
                  <a:srgbClr val="000000">
                    <a:alpha val="43137"/>
                  </a:srgbClr>
                </a:outerShdw>
              </a:effectLst>
            </a:endParaRPr>
          </a:p>
        </p:txBody>
      </p:sp>
      <p:sp>
        <p:nvSpPr>
          <p:cNvPr id="30723" name="Content Placeholder 2"/>
          <p:cNvSpPr>
            <a:spLocks noGrp="1"/>
          </p:cNvSpPr>
          <p:nvPr>
            <p:ph idx="1"/>
          </p:nvPr>
        </p:nvSpPr>
        <p:spPr>
          <a:xfrm>
            <a:off x="457200" y="4800600"/>
            <a:ext cx="7696200" cy="2057400"/>
          </a:xfrm>
        </p:spPr>
        <p:txBody>
          <a:bodyPr/>
          <a:lstStyle/>
          <a:p>
            <a:pPr>
              <a:buFont typeface="Wingdings" panose="05000000000000000000" pitchFamily="2" charset="2"/>
              <a:buNone/>
              <a:defRPr/>
            </a:pPr>
            <a:r>
              <a:rPr lang="en-US" sz="2800" b="1" dirty="0" smtClean="0">
                <a:effectLst>
                  <a:outerShdw blurRad="38100" dist="38100" dir="2700000" algn="tl">
                    <a:srgbClr val="000000">
                      <a:alpha val="43137"/>
                    </a:srgbClr>
                  </a:outerShdw>
                </a:effectLst>
              </a:rPr>
              <a:t>The </a:t>
            </a:r>
            <a:r>
              <a:rPr lang="en-US" sz="2800" b="1" dirty="0" smtClean="0">
                <a:solidFill>
                  <a:srgbClr val="0033CC"/>
                </a:solidFill>
                <a:effectLst>
                  <a:outerShdw blurRad="38100" dist="38100" dir="2700000" algn="tl">
                    <a:srgbClr val="000000">
                      <a:alpha val="43137"/>
                    </a:srgbClr>
                  </a:outerShdw>
                </a:effectLst>
              </a:rPr>
              <a:t>integumentary system </a:t>
            </a:r>
            <a:r>
              <a:rPr lang="en-US" sz="2800" b="1" dirty="0" smtClean="0">
                <a:effectLst>
                  <a:outerShdw blurRad="38100" dist="38100" dir="2700000" algn="tl">
                    <a:srgbClr val="000000">
                      <a:alpha val="43137"/>
                    </a:srgbClr>
                  </a:outerShdw>
                </a:effectLst>
              </a:rPr>
              <a:t>consists of the </a:t>
            </a:r>
            <a:r>
              <a:rPr lang="en-US" sz="2800" b="1" dirty="0" smtClean="0">
                <a:solidFill>
                  <a:srgbClr val="0033CC"/>
                </a:solidFill>
                <a:effectLst>
                  <a:outerShdw blurRad="38100" dist="38100" dir="2700000" algn="tl">
                    <a:srgbClr val="000000">
                      <a:alpha val="43137"/>
                    </a:srgbClr>
                  </a:outerShdw>
                </a:effectLst>
              </a:rPr>
              <a:t>skin</a:t>
            </a:r>
            <a:r>
              <a:rPr lang="en-US" sz="2800" b="1" dirty="0" smtClean="0">
                <a:effectLst>
                  <a:outerShdw blurRad="38100" dist="38100" dir="2700000" algn="tl">
                    <a:srgbClr val="000000">
                      <a:alpha val="43137"/>
                    </a:srgbClr>
                  </a:outerShdw>
                </a:effectLst>
              </a:rPr>
              <a:t>, </a:t>
            </a:r>
            <a:r>
              <a:rPr lang="en-US" sz="2800" b="1" dirty="0" smtClean="0">
                <a:solidFill>
                  <a:srgbClr val="0033CC"/>
                </a:solidFill>
                <a:effectLst>
                  <a:outerShdw blurRad="38100" dist="38100" dir="2700000" algn="tl">
                    <a:srgbClr val="000000">
                      <a:alpha val="43137"/>
                    </a:srgbClr>
                  </a:outerShdw>
                </a:effectLst>
              </a:rPr>
              <a:t>hair</a:t>
            </a:r>
            <a:r>
              <a:rPr lang="en-US" sz="2800" b="1" dirty="0" smtClean="0">
                <a:effectLst>
                  <a:outerShdw blurRad="38100" dist="38100" dir="2700000" algn="tl">
                    <a:srgbClr val="000000">
                      <a:alpha val="43137"/>
                    </a:srgbClr>
                  </a:outerShdw>
                </a:effectLst>
              </a:rPr>
              <a:t>, </a:t>
            </a:r>
            <a:r>
              <a:rPr lang="en-US" sz="2800" b="1" dirty="0" smtClean="0">
                <a:solidFill>
                  <a:srgbClr val="0033CC"/>
                </a:solidFill>
                <a:effectLst>
                  <a:outerShdw blurRad="38100" dist="38100" dir="2700000" algn="tl">
                    <a:srgbClr val="000000">
                      <a:alpha val="43137"/>
                    </a:srgbClr>
                  </a:outerShdw>
                </a:effectLst>
              </a:rPr>
              <a:t>nails</a:t>
            </a:r>
            <a:r>
              <a:rPr lang="en-US" sz="2800" b="1" dirty="0" smtClean="0">
                <a:effectLst>
                  <a:outerShdw blurRad="38100" dist="38100" dir="2700000" algn="tl">
                    <a:srgbClr val="000000">
                      <a:alpha val="43137"/>
                    </a:srgbClr>
                  </a:outerShdw>
                </a:effectLst>
              </a:rPr>
              <a:t>, the </a:t>
            </a:r>
            <a:r>
              <a:rPr lang="en-US" sz="2800" b="1" dirty="0" smtClean="0">
                <a:solidFill>
                  <a:srgbClr val="0033CC"/>
                </a:solidFill>
                <a:effectLst>
                  <a:outerShdw blurRad="38100" dist="38100" dir="2700000" algn="tl">
                    <a:srgbClr val="000000">
                      <a:alpha val="43137"/>
                    </a:srgbClr>
                  </a:outerShdw>
                </a:effectLst>
              </a:rPr>
              <a:t>subcutaneous tissue</a:t>
            </a:r>
            <a:r>
              <a:rPr lang="en-US" sz="2800" b="1" dirty="0" smtClean="0">
                <a:effectLst>
                  <a:outerShdw blurRad="38100" dist="38100" dir="2700000" algn="tl">
                    <a:srgbClr val="000000">
                      <a:alpha val="43137"/>
                    </a:srgbClr>
                  </a:outerShdw>
                </a:effectLst>
              </a:rPr>
              <a:t> </a:t>
            </a:r>
            <a:r>
              <a:rPr lang="en-US" sz="2800" b="1" dirty="0" smtClean="0">
                <a:solidFill>
                  <a:srgbClr val="0033CC"/>
                </a:solidFill>
                <a:effectLst>
                  <a:outerShdw blurRad="38100" dist="38100" dir="2700000" algn="tl">
                    <a:srgbClr val="000000">
                      <a:alpha val="43137"/>
                    </a:srgbClr>
                  </a:outerShdw>
                </a:effectLst>
              </a:rPr>
              <a:t>below the skin</a:t>
            </a:r>
            <a:r>
              <a:rPr lang="en-US" sz="2800" b="1" dirty="0" smtClean="0">
                <a:effectLst>
                  <a:outerShdw blurRad="38100" dist="38100" dir="2700000" algn="tl">
                    <a:srgbClr val="000000">
                      <a:alpha val="43137"/>
                    </a:srgbClr>
                  </a:outerShdw>
                </a:effectLst>
              </a:rPr>
              <a:t>, and </a:t>
            </a:r>
            <a:r>
              <a:rPr lang="en-US" sz="2800" b="1" dirty="0" smtClean="0">
                <a:solidFill>
                  <a:srgbClr val="0033CC"/>
                </a:solidFill>
                <a:effectLst>
                  <a:outerShdw blurRad="38100" dist="38100" dir="2700000" algn="tl">
                    <a:srgbClr val="000000">
                      <a:alpha val="43137"/>
                    </a:srgbClr>
                  </a:outerShdw>
                </a:effectLst>
              </a:rPr>
              <a:t>assorted glands</a:t>
            </a:r>
            <a:r>
              <a:rPr lang="en-US" sz="2800" b="1" dirty="0" smtClean="0">
                <a:effectLst>
                  <a:outerShdw blurRad="38100" dist="38100" dir="2700000" algn="tl">
                    <a:srgbClr val="000000">
                      <a:alpha val="43137"/>
                    </a:srgbClr>
                  </a:outerShdw>
                </a:effectLst>
              </a:rPr>
              <a:t> </a:t>
            </a:r>
          </a:p>
          <a:p>
            <a:pPr>
              <a:defRPr/>
            </a:pPr>
            <a:endParaRPr lang="en-US" dirty="0" smtClean="0"/>
          </a:p>
        </p:txBody>
      </p:sp>
      <p:pic>
        <p:nvPicPr>
          <p:cNvPr id="27652" name="Picture 5" descr="C:\Users\KarenLancour\Pictures\Immune System Powerpoint\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1871663"/>
            <a:ext cx="4657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228600"/>
            <a:ext cx="7793038" cy="1462088"/>
          </a:xfrm>
        </p:spPr>
        <p:txBody>
          <a:bodyPr/>
          <a:lstStyle/>
          <a:p>
            <a:pPr>
              <a:defRPr/>
            </a:pPr>
            <a:r>
              <a:rPr lang="en-US" sz="4800" b="1" dirty="0" smtClean="0">
                <a:effectLst>
                  <a:outerShdw blurRad="38100" dist="38100" dir="2700000" algn="tl">
                    <a:srgbClr val="000000">
                      <a:alpha val="43137"/>
                    </a:srgbClr>
                  </a:outerShdw>
                </a:effectLst>
              </a:rPr>
              <a:t>Skin</a:t>
            </a:r>
            <a:r>
              <a:rPr lang="en-US" b="1" dirty="0" smtClean="0">
                <a:effectLst>
                  <a:outerShdw blurRad="38100" dist="38100" dir="2700000" algn="tl">
                    <a:srgbClr val="000000">
                      <a:alpha val="43137"/>
                    </a:srgbClr>
                  </a:outerShdw>
                </a:effectLst>
              </a:rPr>
              <a:t> </a:t>
            </a:r>
            <a:r>
              <a:rPr lang="en-US" sz="4800" b="1" dirty="0" smtClean="0">
                <a:effectLst>
                  <a:outerShdw blurRad="38100" dist="38100" dir="2700000" algn="tl">
                    <a:srgbClr val="000000">
                      <a:alpha val="43137"/>
                    </a:srgbClr>
                  </a:outerShdw>
                </a:effectLst>
              </a:rPr>
              <a:t>Functions</a:t>
            </a:r>
            <a:endParaRPr lang="en-US" b="1" dirty="0" smtClean="0">
              <a:effectLst>
                <a:outerShdw blurRad="38100" dist="38100" dir="2700000" algn="tl">
                  <a:srgbClr val="000000">
                    <a:alpha val="43137"/>
                  </a:srgbClr>
                </a:outerShdw>
              </a:effectLst>
            </a:endParaRPr>
          </a:p>
        </p:txBody>
      </p:sp>
      <p:sp>
        <p:nvSpPr>
          <p:cNvPr id="31747" name="Rectangle 3"/>
          <p:cNvSpPr>
            <a:spLocks noGrp="1" noChangeArrowheads="1"/>
          </p:cNvSpPr>
          <p:nvPr>
            <p:ph type="body" idx="1"/>
          </p:nvPr>
        </p:nvSpPr>
        <p:spPr>
          <a:xfrm>
            <a:off x="457200" y="2057400"/>
            <a:ext cx="8686800" cy="4343400"/>
          </a:xfrm>
        </p:spPr>
        <p:txBody>
          <a:bodyPr/>
          <a:lstStyle/>
          <a:p>
            <a:pPr>
              <a:lnSpc>
                <a:spcPct val="90000"/>
              </a:lnSpc>
              <a:defRPr/>
            </a:pPr>
            <a:r>
              <a:rPr lang="en-US" sz="4000" b="1" dirty="0" smtClean="0">
                <a:effectLst>
                  <a:outerShdw blurRad="38100" dist="38100" dir="2700000" algn="tl">
                    <a:srgbClr val="000000">
                      <a:alpha val="43137"/>
                    </a:srgbClr>
                  </a:outerShdw>
                </a:effectLst>
              </a:rPr>
              <a:t>Protection from injury </a:t>
            </a:r>
          </a:p>
          <a:p>
            <a:pPr>
              <a:lnSpc>
                <a:spcPct val="90000"/>
              </a:lnSpc>
              <a:defRPr/>
            </a:pPr>
            <a:r>
              <a:rPr lang="en-US" sz="4000" b="1" dirty="0" smtClean="0">
                <a:effectLst>
                  <a:outerShdw blurRad="38100" dist="38100" dir="2700000" algn="tl">
                    <a:srgbClr val="000000">
                      <a:alpha val="43137"/>
                    </a:srgbClr>
                  </a:outerShdw>
                </a:effectLst>
              </a:rPr>
              <a:t>Protection against infection</a:t>
            </a:r>
          </a:p>
          <a:p>
            <a:pPr>
              <a:lnSpc>
                <a:spcPct val="90000"/>
              </a:lnSpc>
              <a:defRPr/>
            </a:pPr>
            <a:r>
              <a:rPr lang="en-US" sz="4000" b="1" dirty="0" smtClean="0">
                <a:effectLst>
                  <a:outerShdw blurRad="38100" dist="38100" dir="2700000" algn="tl">
                    <a:srgbClr val="000000">
                      <a:alpha val="43137"/>
                    </a:srgbClr>
                  </a:outerShdw>
                </a:effectLst>
              </a:rPr>
              <a:t>Regulates body temperature</a:t>
            </a:r>
          </a:p>
          <a:p>
            <a:pPr>
              <a:lnSpc>
                <a:spcPct val="90000"/>
              </a:lnSpc>
              <a:defRPr/>
            </a:pPr>
            <a:r>
              <a:rPr lang="en-US" sz="4000" b="1" dirty="0" smtClean="0">
                <a:effectLst>
                  <a:outerShdw blurRad="38100" dist="38100" dir="2700000" algn="tl">
                    <a:srgbClr val="000000">
                      <a:alpha val="43137"/>
                    </a:srgbClr>
                  </a:outerShdw>
                </a:effectLst>
              </a:rPr>
              <a:t>Regulates water loss</a:t>
            </a:r>
          </a:p>
          <a:p>
            <a:pPr>
              <a:lnSpc>
                <a:spcPct val="90000"/>
              </a:lnSpc>
              <a:defRPr/>
            </a:pPr>
            <a:r>
              <a:rPr lang="en-US" sz="4000" b="1" dirty="0" smtClean="0">
                <a:effectLst>
                  <a:outerShdw blurRad="38100" dist="38100" dir="2700000" algn="tl">
                    <a:srgbClr val="000000">
                      <a:alpha val="43137"/>
                    </a:srgbClr>
                  </a:outerShdw>
                </a:effectLst>
              </a:rPr>
              <a:t>Chemical synthesis</a:t>
            </a:r>
          </a:p>
          <a:p>
            <a:pPr>
              <a:lnSpc>
                <a:spcPct val="90000"/>
              </a:lnSpc>
              <a:defRPr/>
            </a:pPr>
            <a:r>
              <a:rPr lang="en-US" sz="4000" b="1" dirty="0" smtClean="0">
                <a:effectLst>
                  <a:outerShdw blurRad="38100" dist="38100" dir="2700000" algn="tl">
                    <a:srgbClr val="000000">
                      <a:alpha val="43137"/>
                    </a:srgbClr>
                  </a:outerShdw>
                </a:effectLst>
              </a:rPr>
              <a:t>Sensory perception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4800" b="1" dirty="0" smtClean="0">
                <a:effectLst>
                  <a:outerShdw blurRad="38100" dist="38100" dir="2700000" algn="tl">
                    <a:srgbClr val="000000">
                      <a:alpha val="43137"/>
                    </a:srgbClr>
                  </a:outerShdw>
                </a:effectLst>
              </a:rPr>
              <a:t>Types of Membranes</a:t>
            </a:r>
            <a:endParaRPr lang="en-US" b="1"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381000" y="2057400"/>
            <a:ext cx="5486400" cy="4419600"/>
          </a:xfrm>
        </p:spPr>
        <p:txBody>
          <a:bodyPr/>
          <a:lstStyle/>
          <a:p>
            <a:pPr>
              <a:lnSpc>
                <a:spcPts val="1800"/>
              </a:lnSpc>
              <a:defRPr/>
            </a:pPr>
            <a:r>
              <a:rPr lang="en-US" sz="2400" b="1" dirty="0" smtClean="0">
                <a:solidFill>
                  <a:srgbClr val="0033CC"/>
                </a:solidFill>
                <a:effectLst>
                  <a:outerShdw blurRad="38100" dist="38100" dir="2700000" algn="tl">
                    <a:srgbClr val="000000">
                      <a:alpha val="43137"/>
                    </a:srgbClr>
                  </a:outerShdw>
                </a:effectLst>
              </a:rPr>
              <a:t>Serous Membranes</a:t>
            </a:r>
          </a:p>
          <a:p>
            <a:pPr lvl="1">
              <a:lnSpc>
                <a:spcPts val="1800"/>
              </a:lnSpc>
              <a:defRPr/>
            </a:pPr>
            <a:r>
              <a:rPr lang="en-US" sz="2000" b="1" dirty="0" smtClean="0"/>
              <a:t>Line body cavities that have no opening to the outside</a:t>
            </a:r>
          </a:p>
          <a:p>
            <a:pPr lvl="1">
              <a:lnSpc>
                <a:spcPts val="1800"/>
              </a:lnSpc>
              <a:defRPr/>
            </a:pPr>
            <a:r>
              <a:rPr lang="en-US" sz="2000" b="1" dirty="0" smtClean="0"/>
              <a:t>Secrete a watery fluid called serous fluid that lubricates surfaces</a:t>
            </a:r>
          </a:p>
          <a:p>
            <a:pPr>
              <a:lnSpc>
                <a:spcPts val="1800"/>
              </a:lnSpc>
              <a:defRPr/>
            </a:pPr>
            <a:r>
              <a:rPr lang="en-US" sz="2400" b="1" dirty="0" smtClean="0">
                <a:solidFill>
                  <a:srgbClr val="0033CC"/>
                </a:solidFill>
                <a:effectLst>
                  <a:outerShdw blurRad="38100" dist="38100" dir="2700000" algn="tl">
                    <a:srgbClr val="000000">
                      <a:alpha val="43137"/>
                    </a:srgbClr>
                  </a:outerShdw>
                </a:effectLst>
              </a:rPr>
              <a:t>Mucous Membranes</a:t>
            </a:r>
          </a:p>
          <a:p>
            <a:pPr lvl="1">
              <a:lnSpc>
                <a:spcPts val="1800"/>
              </a:lnSpc>
              <a:defRPr/>
            </a:pPr>
            <a:r>
              <a:rPr lang="en-US" sz="2000" b="1" dirty="0" smtClean="0"/>
              <a:t>Line cavities and tubes that open to the outside</a:t>
            </a:r>
          </a:p>
          <a:p>
            <a:pPr>
              <a:lnSpc>
                <a:spcPts val="1800"/>
              </a:lnSpc>
              <a:defRPr/>
            </a:pPr>
            <a:r>
              <a:rPr lang="en-US" sz="2400" b="1" dirty="0" smtClean="0">
                <a:solidFill>
                  <a:srgbClr val="0033CC"/>
                </a:solidFill>
                <a:effectLst>
                  <a:outerShdw blurRad="38100" dist="38100" dir="2700000" algn="tl">
                    <a:srgbClr val="000000">
                      <a:alpha val="43137"/>
                    </a:srgbClr>
                  </a:outerShdw>
                </a:effectLst>
              </a:rPr>
              <a:t>Synovial Membranes </a:t>
            </a:r>
          </a:p>
          <a:p>
            <a:pPr lvl="1">
              <a:lnSpc>
                <a:spcPts val="1800"/>
              </a:lnSpc>
              <a:defRPr/>
            </a:pPr>
            <a:r>
              <a:rPr lang="en-US" sz="2000" b="1" dirty="0" smtClean="0"/>
              <a:t>Form the inner lining of joint cavities</a:t>
            </a:r>
          </a:p>
          <a:p>
            <a:pPr lvl="1">
              <a:lnSpc>
                <a:spcPts val="1800"/>
              </a:lnSpc>
              <a:defRPr/>
            </a:pPr>
            <a:r>
              <a:rPr lang="en-US" sz="2000" b="1" dirty="0" smtClean="0"/>
              <a:t>Secrete a thick fluid called synovial fluid</a:t>
            </a:r>
            <a:endParaRPr lang="en-US" sz="2000" b="1" dirty="0" smtClean="0">
              <a:solidFill>
                <a:srgbClr val="0033CC"/>
              </a:solidFill>
            </a:endParaRPr>
          </a:p>
          <a:p>
            <a:pPr>
              <a:lnSpc>
                <a:spcPts val="1800"/>
              </a:lnSpc>
              <a:tabLst>
                <a:tab pos="746125" algn="l"/>
              </a:tabLst>
              <a:defRPr/>
            </a:pPr>
            <a:r>
              <a:rPr lang="en-US" sz="2400" b="1" dirty="0" err="1" smtClean="0">
                <a:solidFill>
                  <a:srgbClr val="0033CC"/>
                </a:solidFill>
                <a:effectLst>
                  <a:outerShdw blurRad="38100" dist="38100" dir="2700000" algn="tl">
                    <a:srgbClr val="000000">
                      <a:alpha val="43137"/>
                    </a:srgbClr>
                  </a:outerShdw>
                </a:effectLst>
              </a:rPr>
              <a:t>Cutaneous</a:t>
            </a:r>
            <a:r>
              <a:rPr lang="en-US" sz="2400" b="1" dirty="0" smtClean="0">
                <a:solidFill>
                  <a:srgbClr val="0033CC"/>
                </a:solidFill>
                <a:effectLst>
                  <a:outerShdw blurRad="38100" dist="38100" dir="2700000" algn="tl">
                    <a:srgbClr val="000000">
                      <a:alpha val="43137"/>
                    </a:srgbClr>
                  </a:outerShdw>
                </a:effectLst>
              </a:rPr>
              <a:t> Membrane </a:t>
            </a:r>
            <a:r>
              <a:rPr lang="en-US" sz="2000" b="1" dirty="0" smtClean="0">
                <a:effectLst>
                  <a:outerShdw blurRad="38100" dist="38100" dir="2700000" algn="tl">
                    <a:srgbClr val="000000">
                      <a:alpha val="43137"/>
                    </a:srgbClr>
                  </a:outerShdw>
                </a:effectLst>
              </a:rPr>
              <a:t>– </a:t>
            </a:r>
            <a:r>
              <a:rPr lang="en-US" sz="2000" b="1" dirty="0" smtClean="0"/>
              <a:t>also</a:t>
            </a:r>
          </a:p>
          <a:p>
            <a:pPr indent="403225">
              <a:lnSpc>
                <a:spcPts val="1800"/>
              </a:lnSpc>
              <a:buFont typeface="Wingdings" panose="05000000000000000000" pitchFamily="2" charset="2"/>
              <a:buNone/>
              <a:tabLst>
                <a:tab pos="746125" algn="l"/>
              </a:tabLst>
              <a:defRPr/>
            </a:pPr>
            <a:r>
              <a:rPr lang="en-US" sz="2000" b="1" dirty="0" smtClean="0"/>
              <a:t>known as skin </a:t>
            </a:r>
          </a:p>
          <a:p>
            <a:pPr>
              <a:buFont typeface="Wingdings" panose="05000000000000000000" pitchFamily="2" charset="2"/>
              <a:buNone/>
              <a:defRPr/>
            </a:pPr>
            <a:endParaRPr lang="en-US" sz="1400" b="1" dirty="0" smtClean="0">
              <a:solidFill>
                <a:srgbClr val="0033CC"/>
              </a:solidFill>
            </a:endParaRPr>
          </a:p>
          <a:p>
            <a:pPr lvl="1">
              <a:buFont typeface="Wingdings" panose="05000000000000000000" pitchFamily="2" charset="2"/>
              <a:buNone/>
              <a:defRPr/>
            </a:pPr>
            <a:endParaRPr lang="en-US" sz="1400" dirty="0" smtClean="0"/>
          </a:p>
          <a:p>
            <a:pPr lvl="1">
              <a:buFont typeface="Wingdings" panose="05000000000000000000" pitchFamily="2" charset="2"/>
              <a:buNone/>
              <a:defRPr/>
            </a:pPr>
            <a:endParaRPr lang="en-US" sz="1400" dirty="0" smtClean="0"/>
          </a:p>
        </p:txBody>
      </p:sp>
      <p:pic>
        <p:nvPicPr>
          <p:cNvPr id="30724" name="Picture 5" descr="C:\Users\KarenLancour\Pictures\Immune System Powerpoint\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9575"/>
            <a:ext cx="3148013"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Skin Layers and Attachment Layer  </a:t>
            </a:r>
          </a:p>
        </p:txBody>
      </p:sp>
      <p:sp>
        <p:nvSpPr>
          <p:cNvPr id="36867" name="Content Placeholder 2"/>
          <p:cNvSpPr>
            <a:spLocks noGrp="1"/>
          </p:cNvSpPr>
          <p:nvPr>
            <p:ph idx="1"/>
          </p:nvPr>
        </p:nvSpPr>
        <p:spPr>
          <a:xfrm>
            <a:off x="304800" y="2017713"/>
            <a:ext cx="3429000" cy="4611687"/>
          </a:xfrm>
        </p:spPr>
        <p:txBody>
          <a:bodyPr/>
          <a:lstStyle/>
          <a:p>
            <a:pPr>
              <a:lnSpc>
                <a:spcPts val="2000"/>
              </a:lnSpc>
              <a:defRPr/>
            </a:pPr>
            <a:r>
              <a:rPr lang="en-US" sz="2400" b="1" dirty="0" smtClean="0">
                <a:effectLst>
                  <a:outerShdw blurRad="38100" dist="38100" dir="2700000" algn="tl">
                    <a:srgbClr val="000000">
                      <a:alpha val="43137"/>
                    </a:srgbClr>
                  </a:outerShdw>
                </a:effectLst>
              </a:rPr>
              <a:t>Epidermis</a:t>
            </a:r>
          </a:p>
          <a:p>
            <a:pPr>
              <a:lnSpc>
                <a:spcPts val="2000"/>
              </a:lnSpc>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smtClean="0">
                <a:solidFill>
                  <a:srgbClr val="0066CC"/>
                </a:solidFill>
                <a:effectLst>
                  <a:outerShdw blurRad="38100" dist="38100" dir="2700000" algn="tl">
                    <a:srgbClr val="000000">
                      <a:alpha val="43137"/>
                    </a:srgbClr>
                  </a:outerShdw>
                </a:effectLst>
              </a:rPr>
              <a:t>Covers internal + external surfaces of body </a:t>
            </a:r>
          </a:p>
          <a:p>
            <a:pPr>
              <a:lnSpc>
                <a:spcPts val="2000"/>
              </a:lnSpc>
              <a:defRPr/>
            </a:pPr>
            <a:r>
              <a:rPr lang="en-US" sz="2400" b="1" dirty="0" smtClean="0">
                <a:effectLst>
                  <a:outerShdw blurRad="38100" dist="38100" dir="2700000" algn="tl">
                    <a:srgbClr val="000000">
                      <a:alpha val="43137"/>
                    </a:srgbClr>
                  </a:outerShdw>
                </a:effectLst>
              </a:rPr>
              <a:t>Dermis </a:t>
            </a:r>
          </a:p>
          <a:p>
            <a:pPr>
              <a:lnSpc>
                <a:spcPts val="2000"/>
              </a:lnSpc>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smtClean="0">
                <a:solidFill>
                  <a:srgbClr val="0066CC"/>
                </a:solidFill>
                <a:effectLst>
                  <a:outerShdw blurRad="38100" dist="38100" dir="2700000" algn="tl">
                    <a:srgbClr val="000000">
                      <a:alpha val="43137"/>
                    </a:srgbClr>
                  </a:outerShdw>
                </a:effectLst>
              </a:rPr>
              <a:t>Inner layer – Contains </a:t>
            </a:r>
          </a:p>
          <a:p>
            <a:pPr indent="0">
              <a:lnSpc>
                <a:spcPts val="2000"/>
              </a:lnSpc>
              <a:buFont typeface="Wingdings" panose="05000000000000000000" pitchFamily="2" charset="2"/>
              <a:buNone/>
              <a:defRPr/>
            </a:pPr>
            <a:r>
              <a:rPr lang="en-US" sz="2400" b="1" dirty="0" smtClean="0">
                <a:solidFill>
                  <a:srgbClr val="0066CC"/>
                </a:solidFill>
                <a:effectLst>
                  <a:outerShdw blurRad="38100" dist="38100" dir="2700000" algn="tl">
                    <a:srgbClr val="000000">
                      <a:alpha val="43137"/>
                    </a:srgbClr>
                  </a:outerShdw>
                </a:effectLst>
              </a:rPr>
              <a:t>accessory skin structures   </a:t>
            </a:r>
          </a:p>
          <a:p>
            <a:pPr>
              <a:lnSpc>
                <a:spcPts val="2000"/>
              </a:lnSpc>
              <a:defRPr/>
            </a:pPr>
            <a:r>
              <a:rPr lang="en-US" sz="2400" b="1" dirty="0" smtClean="0">
                <a:effectLst>
                  <a:outerShdw blurRad="38100" dist="38100" dir="2700000" algn="tl">
                    <a:srgbClr val="000000">
                      <a:alpha val="43137"/>
                    </a:srgbClr>
                  </a:outerShdw>
                </a:effectLst>
              </a:rPr>
              <a:t>Hypodermis or subcutaneous layer </a:t>
            </a:r>
          </a:p>
          <a:p>
            <a:pPr>
              <a:lnSpc>
                <a:spcPts val="2000"/>
              </a:lnSpc>
              <a:buFont typeface="Wingdings" panose="05000000000000000000" pitchFamily="2" charset="2"/>
              <a:buNone/>
              <a:defRPr/>
            </a:pPr>
            <a:r>
              <a:rPr lang="en-US" sz="2400" b="1" dirty="0" smtClean="0">
                <a:solidFill>
                  <a:srgbClr val="0066CC"/>
                </a:solidFill>
                <a:effectLst>
                  <a:outerShdw blurRad="38100" dist="38100" dir="2700000" algn="tl">
                    <a:srgbClr val="000000">
                      <a:alpha val="43137"/>
                    </a:srgbClr>
                  </a:outerShdw>
                </a:effectLst>
              </a:rPr>
              <a:t>	Attaches the skin to underlying organs &amp; tissues</a:t>
            </a:r>
          </a:p>
          <a:p>
            <a:pPr>
              <a:buFont typeface="Wingdings" panose="05000000000000000000" pitchFamily="2" charset="2"/>
              <a:buNone/>
              <a:defRPr/>
            </a:pPr>
            <a:r>
              <a:rPr lang="en-US" b="1" dirty="0" smtClean="0"/>
              <a:t> </a:t>
            </a:r>
          </a:p>
        </p:txBody>
      </p:sp>
      <p:pic>
        <p:nvPicPr>
          <p:cNvPr id="32772" name="Picture 5" descr="C:\Users\KarenLancour\Pictures\Immune System Powerpoin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1981200"/>
            <a:ext cx="551338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081087"/>
          </a:xfrm>
        </p:spPr>
        <p:txBody>
          <a:bodyPr/>
          <a:lstStyle/>
          <a:p>
            <a:pPr>
              <a:defRPr/>
            </a:pPr>
            <a:r>
              <a:rPr lang="en-US" b="1" dirty="0" smtClean="0">
                <a:effectLst>
                  <a:outerShdw blurRad="38100" dist="38100" dir="2700000" algn="tl">
                    <a:srgbClr val="000000">
                      <a:alpha val="43137"/>
                    </a:srgbClr>
                  </a:outerShdw>
                </a:effectLst>
              </a:rPr>
              <a:t>Thin skin vs. Thick skin </a:t>
            </a:r>
            <a:endParaRPr lang="en-US" b="1" dirty="0">
              <a:effectLst>
                <a:outerShdw blurRad="38100" dist="38100" dir="2700000" algn="tl">
                  <a:srgbClr val="000000">
                    <a:alpha val="43137"/>
                  </a:srgbClr>
                </a:outerShdw>
              </a:effectLst>
            </a:endParaRPr>
          </a:p>
        </p:txBody>
      </p:sp>
      <p:sp>
        <p:nvSpPr>
          <p:cNvPr id="34819" name="Content Placeholder 2"/>
          <p:cNvSpPr>
            <a:spLocks noGrp="1"/>
          </p:cNvSpPr>
          <p:nvPr>
            <p:ph idx="1"/>
          </p:nvPr>
        </p:nvSpPr>
        <p:spPr>
          <a:xfrm>
            <a:off x="152400" y="4191000"/>
            <a:ext cx="8763000" cy="2667000"/>
          </a:xfrm>
        </p:spPr>
        <p:txBody>
          <a:bodyPr/>
          <a:lstStyle/>
          <a:p>
            <a:pPr>
              <a:defRPr/>
            </a:pPr>
            <a:r>
              <a:rPr lang="en-US" sz="2400" b="1" dirty="0" smtClean="0">
                <a:solidFill>
                  <a:srgbClr val="0033CC"/>
                </a:solidFill>
                <a:effectLst>
                  <a:outerShdw blurRad="38100" dist="38100" dir="2700000" algn="tl">
                    <a:srgbClr val="000000">
                      <a:alpha val="43137"/>
                    </a:srgbClr>
                  </a:outerShdw>
                </a:effectLst>
              </a:rPr>
              <a:t>Thin</a:t>
            </a:r>
            <a:r>
              <a:rPr lang="en-US" sz="2400" dirty="0" smtClean="0">
                <a:solidFill>
                  <a:srgbClr val="0033CC"/>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1-2 mm on </a:t>
            </a:r>
            <a:r>
              <a:rPr lang="en-US" sz="2400" b="1" dirty="0" smtClean="0">
                <a:solidFill>
                  <a:srgbClr val="00B050"/>
                </a:solidFill>
                <a:effectLst>
                  <a:outerShdw blurRad="38100" dist="38100" dir="2700000" algn="tl">
                    <a:srgbClr val="000000">
                      <a:alpha val="43137"/>
                    </a:srgbClr>
                  </a:outerShdw>
                </a:effectLst>
              </a:rPr>
              <a:t>most of the body </a:t>
            </a:r>
            <a:r>
              <a:rPr lang="en-US" sz="2400" b="1" dirty="0" smtClean="0">
                <a:effectLst>
                  <a:outerShdw blurRad="38100" dist="38100" dir="2700000" algn="tl">
                    <a:srgbClr val="000000">
                      <a:alpha val="43137"/>
                    </a:srgbClr>
                  </a:outerShdw>
                </a:effectLst>
              </a:rPr>
              <a:t>and 0.5 mm in eyelids – Hairy; Covers all parts of the body except palms, soles</a:t>
            </a:r>
          </a:p>
          <a:p>
            <a:pPr>
              <a:defRPr/>
            </a:pPr>
            <a:r>
              <a:rPr lang="en-US" sz="2400" b="1" dirty="0" smtClean="0">
                <a:solidFill>
                  <a:srgbClr val="0033CC"/>
                </a:solidFill>
                <a:effectLst>
                  <a:outerShdw blurRad="38100" dist="38100" dir="2700000" algn="tl">
                    <a:srgbClr val="000000">
                      <a:alpha val="43137"/>
                    </a:srgbClr>
                  </a:outerShdw>
                </a:effectLst>
              </a:rPr>
              <a:t>Thick</a:t>
            </a:r>
            <a:r>
              <a:rPr lang="en-US" sz="2400" dirty="0" smtClean="0">
                <a:solidFill>
                  <a:srgbClr val="0033CC"/>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up to 6 mm thick on </a:t>
            </a:r>
            <a:r>
              <a:rPr lang="en-US" sz="2400" b="1" dirty="0" smtClean="0">
                <a:solidFill>
                  <a:srgbClr val="00B050"/>
                </a:solidFill>
                <a:effectLst>
                  <a:outerShdw blurRad="38100" dist="38100" dir="2700000" algn="tl">
                    <a:srgbClr val="000000">
                      <a:alpha val="43137"/>
                    </a:srgbClr>
                  </a:outerShdw>
                </a:effectLst>
              </a:rPr>
              <a:t>palms of hands and soles of feet</a:t>
            </a:r>
            <a:r>
              <a:rPr lang="en-US" sz="2400" b="1" dirty="0" smtClean="0">
                <a:effectLst>
                  <a:outerShdw blurRad="38100" dist="38100" dir="2700000" algn="tl">
                    <a:srgbClr val="000000">
                      <a:alpha val="43137"/>
                    </a:srgbClr>
                  </a:outerShdw>
                </a:effectLst>
              </a:rPr>
              <a:t>; Hairless; Covers palms, and soles </a:t>
            </a:r>
          </a:p>
          <a:p>
            <a:pPr>
              <a:lnSpc>
                <a:spcPts val="1700"/>
              </a:lnSpc>
              <a:defRPr/>
            </a:pPr>
            <a:endParaRPr lang="en-US" sz="2000" b="1" dirty="0" smtClean="0"/>
          </a:p>
        </p:txBody>
      </p:sp>
      <p:pic>
        <p:nvPicPr>
          <p:cNvPr id="33796" name="Picture 5" descr="C:\Users\KarenLancour\Pictures\Immune System Powerpoint\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869238"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4800" b="1" dirty="0" smtClean="0">
                <a:effectLst>
                  <a:outerShdw blurRad="38100" dist="38100" dir="2700000" algn="tl">
                    <a:srgbClr val="000000">
                      <a:alpha val="43137"/>
                    </a:srgbClr>
                  </a:outerShdw>
                </a:effectLst>
              </a:rPr>
              <a:t>Epidermal Cell Types </a:t>
            </a:r>
            <a:endParaRPr lang="en-US" b="1"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type="body" idx="1"/>
          </p:nvPr>
        </p:nvSpPr>
        <p:spPr>
          <a:xfrm>
            <a:off x="381000" y="2057400"/>
            <a:ext cx="4572000" cy="4343400"/>
          </a:xfrm>
        </p:spPr>
        <p:txBody>
          <a:bodyPr/>
          <a:lstStyle/>
          <a:p>
            <a:pPr>
              <a:lnSpc>
                <a:spcPts val="1800"/>
              </a:lnSpc>
              <a:defRPr/>
            </a:pPr>
            <a:r>
              <a:rPr lang="en-US" sz="2000" b="1" i="1" dirty="0" err="1" smtClean="0">
                <a:solidFill>
                  <a:srgbClr val="0033CC"/>
                </a:solidFill>
                <a:effectLst>
                  <a:outerShdw blurRad="38100" dist="38100" dir="2700000" algn="tl">
                    <a:srgbClr val="000000">
                      <a:alpha val="43137"/>
                    </a:srgbClr>
                  </a:outerShdw>
                </a:effectLst>
              </a:rPr>
              <a:t>Keratinocyte</a:t>
            </a:r>
            <a:r>
              <a:rPr lang="en-US" sz="2000" b="1" dirty="0" err="1" smtClean="0">
                <a:solidFill>
                  <a:srgbClr val="0033CC"/>
                </a:solidFill>
                <a:effectLst>
                  <a:outerShdw blurRad="38100" dist="38100" dir="2700000" algn="tl">
                    <a:srgbClr val="000000">
                      <a:alpha val="43137"/>
                    </a:srgbClr>
                  </a:outerShdw>
                </a:effectLst>
              </a:rPr>
              <a:t>s</a:t>
            </a:r>
            <a:r>
              <a:rPr lang="en-US" sz="2000" b="1" dirty="0" smtClean="0">
                <a:solidFill>
                  <a:srgbClr val="0033CC"/>
                </a:solidFill>
                <a:effectLst>
                  <a:outerShdw blurRad="38100" dist="38100" dir="2700000" algn="tl">
                    <a:srgbClr val="000000">
                      <a:alpha val="43137"/>
                    </a:srgbClr>
                  </a:outerShdw>
                </a:effectLst>
              </a:rPr>
              <a:t> </a:t>
            </a:r>
            <a:r>
              <a:rPr lang="en-US" sz="2000" b="1" dirty="0" smtClean="0"/>
              <a:t>- </a:t>
            </a:r>
            <a:r>
              <a:rPr lang="en-US" sz="1600" b="1" dirty="0" smtClean="0"/>
              <a:t>90 % of epidermal cells are </a:t>
            </a:r>
            <a:r>
              <a:rPr lang="en-US" sz="1600" b="1" dirty="0" smtClean="0">
                <a:solidFill>
                  <a:srgbClr val="009900"/>
                </a:solidFill>
              </a:rPr>
              <a:t>keratinized </a:t>
            </a:r>
            <a:r>
              <a:rPr lang="en-US" sz="1600" b="1" dirty="0" smtClean="0">
                <a:solidFill>
                  <a:srgbClr val="D60093"/>
                </a:solidFill>
              </a:rPr>
              <a:t>contains keratin (fibrous protein)</a:t>
            </a:r>
            <a:r>
              <a:rPr lang="en-US" sz="1600" b="1" dirty="0" smtClean="0"/>
              <a:t> </a:t>
            </a:r>
            <a:r>
              <a:rPr lang="en-US" sz="1600" b="1" dirty="0" smtClean="0">
                <a:solidFill>
                  <a:srgbClr val="009900"/>
                </a:solidFill>
              </a:rPr>
              <a:t>protects </a:t>
            </a:r>
            <a:r>
              <a:rPr lang="en-US" sz="1600" b="1" dirty="0" smtClean="0"/>
              <a:t>and </a:t>
            </a:r>
            <a:r>
              <a:rPr lang="en-US" sz="1600" b="1" dirty="0" smtClean="0">
                <a:solidFill>
                  <a:srgbClr val="009900"/>
                </a:solidFill>
              </a:rPr>
              <a:t>waterproofs</a:t>
            </a:r>
            <a:r>
              <a:rPr lang="en-US" sz="1600" b="1" dirty="0" smtClean="0"/>
              <a:t> the skin</a:t>
            </a:r>
          </a:p>
          <a:p>
            <a:pPr>
              <a:lnSpc>
                <a:spcPts val="1800"/>
              </a:lnSpc>
              <a:defRPr/>
            </a:pPr>
            <a:r>
              <a:rPr lang="en-US" sz="2000" b="1" i="1" dirty="0" err="1" smtClean="0">
                <a:solidFill>
                  <a:srgbClr val="0033CC"/>
                </a:solidFill>
                <a:effectLst>
                  <a:outerShdw blurRad="38100" dist="38100" dir="2700000" algn="tl">
                    <a:srgbClr val="000000">
                      <a:alpha val="43137"/>
                    </a:srgbClr>
                  </a:outerShdw>
                </a:effectLst>
              </a:rPr>
              <a:t>Melanocytes</a:t>
            </a:r>
            <a:r>
              <a:rPr lang="en-US" sz="2000" b="1" dirty="0" smtClean="0">
                <a:solidFill>
                  <a:srgbClr val="0033CC"/>
                </a:solidFill>
              </a:rPr>
              <a:t> </a:t>
            </a:r>
            <a:r>
              <a:rPr lang="en-US" sz="1600" b="1" dirty="0" smtClean="0">
                <a:solidFill>
                  <a:srgbClr val="0033CC"/>
                </a:solidFill>
              </a:rPr>
              <a:t>- </a:t>
            </a:r>
            <a:r>
              <a:rPr lang="en-US" sz="1600" b="1" dirty="0" smtClean="0"/>
              <a:t>8% of the epidermal cells </a:t>
            </a:r>
            <a:r>
              <a:rPr lang="en-US" sz="1600" b="1" dirty="0" smtClean="0">
                <a:solidFill>
                  <a:srgbClr val="009900"/>
                </a:solidFill>
              </a:rPr>
              <a:t>produces melanin </a:t>
            </a:r>
            <a:r>
              <a:rPr lang="en-US" sz="1600" b="1" dirty="0" smtClean="0"/>
              <a:t>contributes to skin color and absorbs UV light</a:t>
            </a:r>
          </a:p>
          <a:p>
            <a:pPr>
              <a:lnSpc>
                <a:spcPts val="1800"/>
              </a:lnSpc>
              <a:defRPr/>
            </a:pPr>
            <a:r>
              <a:rPr lang="en-US" sz="2000" b="1" i="1" dirty="0" err="1" smtClean="0">
                <a:solidFill>
                  <a:srgbClr val="0033CC"/>
                </a:solidFill>
                <a:effectLst>
                  <a:outerShdw blurRad="38100" dist="38100" dir="2700000" algn="tl">
                    <a:srgbClr val="000000">
                      <a:alpha val="43137"/>
                    </a:srgbClr>
                  </a:outerShdw>
                </a:effectLst>
              </a:rPr>
              <a:t>Langerhans</a:t>
            </a:r>
            <a:r>
              <a:rPr lang="en-US" sz="2000" b="1" i="1" dirty="0" smtClean="0">
                <a:solidFill>
                  <a:srgbClr val="0033CC"/>
                </a:solidFill>
                <a:effectLst>
                  <a:outerShdw blurRad="38100" dist="38100" dir="2700000" algn="tl">
                    <a:srgbClr val="000000">
                      <a:alpha val="43137"/>
                    </a:srgbClr>
                  </a:outerShdw>
                </a:effectLst>
              </a:rPr>
              <a:t> cells</a:t>
            </a:r>
            <a:r>
              <a:rPr lang="en-US" sz="2000" b="1" dirty="0" smtClean="0">
                <a:solidFill>
                  <a:srgbClr val="0033CC"/>
                </a:solidFill>
                <a:effectLst>
                  <a:outerShdw blurRad="38100" dist="38100" dir="2700000" algn="tl">
                    <a:srgbClr val="000000">
                      <a:alpha val="43137"/>
                    </a:srgbClr>
                  </a:outerShdw>
                </a:effectLst>
              </a:rPr>
              <a:t> </a:t>
            </a:r>
            <a:r>
              <a:rPr lang="en-US" sz="2000" b="1" dirty="0" smtClean="0">
                <a:solidFill>
                  <a:srgbClr val="0033CC"/>
                </a:solidFill>
              </a:rPr>
              <a:t>- </a:t>
            </a:r>
            <a:r>
              <a:rPr lang="en-US" sz="1600" b="1" dirty="0" smtClean="0"/>
              <a:t>Arise from red bone marrow and migrate to the epidermis -Constitute small portion of epidermal cells -</a:t>
            </a:r>
            <a:r>
              <a:rPr lang="en-US" sz="1600" b="1" dirty="0" smtClean="0">
                <a:solidFill>
                  <a:srgbClr val="009900"/>
                </a:solidFill>
              </a:rPr>
              <a:t>Participate in immune responses </a:t>
            </a:r>
            <a:r>
              <a:rPr lang="en-US" sz="1600" b="1" dirty="0" smtClean="0"/>
              <a:t>Easily damaged by UV light</a:t>
            </a:r>
          </a:p>
          <a:p>
            <a:pPr>
              <a:lnSpc>
                <a:spcPts val="1800"/>
              </a:lnSpc>
              <a:defRPr/>
            </a:pPr>
            <a:r>
              <a:rPr lang="en-US" sz="2000" b="1" i="1" dirty="0" smtClean="0">
                <a:solidFill>
                  <a:srgbClr val="0033CC"/>
                </a:solidFill>
                <a:effectLst>
                  <a:outerShdw blurRad="38100" dist="38100" dir="2700000" algn="tl">
                    <a:srgbClr val="000000">
                      <a:alpha val="43137"/>
                    </a:srgbClr>
                  </a:outerShdw>
                </a:effectLst>
              </a:rPr>
              <a:t>Merkel cells</a:t>
            </a:r>
            <a:r>
              <a:rPr lang="en-US" sz="2000" b="1" dirty="0" smtClean="0">
                <a:solidFill>
                  <a:srgbClr val="0033CC"/>
                </a:solidFill>
                <a:effectLst>
                  <a:outerShdw blurRad="38100" dist="38100" dir="2700000" algn="tl">
                    <a:srgbClr val="000000">
                      <a:alpha val="43137"/>
                    </a:srgbClr>
                  </a:outerShdw>
                </a:effectLst>
              </a:rPr>
              <a:t> </a:t>
            </a:r>
            <a:r>
              <a:rPr lang="en-US" sz="2000" b="1" dirty="0" smtClean="0"/>
              <a:t>- </a:t>
            </a:r>
            <a:r>
              <a:rPr lang="en-US" sz="1600" b="1" dirty="0" smtClean="0"/>
              <a:t>Least numerous of the epidermal cells  Found in the deepest layer of the epidermis-Along with tactile discs, they </a:t>
            </a:r>
            <a:r>
              <a:rPr lang="en-US" sz="1600" b="1" dirty="0" smtClean="0">
                <a:solidFill>
                  <a:srgbClr val="009900"/>
                </a:solidFill>
              </a:rPr>
              <a:t>function in sensation of touch</a:t>
            </a:r>
          </a:p>
          <a:p>
            <a:pPr>
              <a:defRPr/>
            </a:pPr>
            <a:endParaRPr lang="en-US" sz="1400" dirty="0" smtClean="0"/>
          </a:p>
        </p:txBody>
      </p:sp>
      <p:pic>
        <p:nvPicPr>
          <p:cNvPr id="34820" name="Picture 5" descr="C:\Users\KarenLancour\Pictures\Immune System Powerpoint\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1887538"/>
            <a:ext cx="4287837"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Event Rules – 2015</a:t>
            </a:r>
            <a:r>
              <a:rPr lang="en-US" dirty="0" smtClean="0">
                <a:effectLst>
                  <a:outerShdw blurRad="38100" dist="38100" dir="2700000" algn="tl">
                    <a:srgbClr val="000000">
                      <a:alpha val="43137"/>
                    </a:srgbClr>
                  </a:outerShdw>
                </a:effectLst>
              </a:rPr>
              <a:t> </a:t>
            </a:r>
          </a:p>
        </p:txBody>
      </p:sp>
      <p:sp>
        <p:nvSpPr>
          <p:cNvPr id="5123" name="Rectangle 3"/>
          <p:cNvSpPr>
            <a:spLocks noGrp="1" noChangeArrowheads="1"/>
          </p:cNvSpPr>
          <p:nvPr>
            <p:ph type="body" idx="1"/>
          </p:nvPr>
        </p:nvSpPr>
        <p:spPr>
          <a:xfrm>
            <a:off x="762000" y="2362200"/>
            <a:ext cx="7467600" cy="3770313"/>
          </a:xfrm>
        </p:spPr>
        <p:txBody>
          <a:bodyPr/>
          <a:lstStyle/>
          <a:p>
            <a:pPr eaLnBrk="1" hangingPunct="1">
              <a:defRPr/>
            </a:pPr>
            <a:r>
              <a:rPr lang="en-US" sz="3600" b="1" dirty="0" smtClean="0">
                <a:effectLst>
                  <a:outerShdw blurRad="38100" dist="38100" dir="2700000" algn="tl">
                    <a:srgbClr val="000000">
                      <a:alpha val="43137"/>
                    </a:srgbClr>
                  </a:outerShdw>
                </a:effectLst>
              </a:rPr>
              <a:t>BE SURE TO CHECK THE 2015 EVENT RULES </a:t>
            </a:r>
            <a:r>
              <a:rPr lang="en-US" sz="3600" b="1" dirty="0" smtClean="0">
                <a:solidFill>
                  <a:srgbClr val="0033CC"/>
                </a:solidFill>
                <a:effectLst>
                  <a:outerShdw blurRad="38100" dist="38100" dir="2700000" algn="tl">
                    <a:srgbClr val="000000">
                      <a:alpha val="43137"/>
                    </a:srgbClr>
                  </a:outerShdw>
                </a:effectLst>
              </a:rPr>
              <a:t>FOR EVENT PARAMETERS AND TOPICS FOR EACH COMPETITION LEVEL</a:t>
            </a:r>
            <a:r>
              <a:rPr lang="en-US" sz="3600" dirty="0" smtClean="0">
                <a:solidFill>
                  <a:srgbClr val="0033CC"/>
                </a:solidFill>
                <a:effectLst>
                  <a:outerShdw blurRad="38100" dist="38100" dir="2700000" algn="tl">
                    <a:srgbClr val="000000">
                      <a:alpha val="43137"/>
                    </a:srgbClr>
                  </a:outerShdw>
                </a:effectLst>
              </a:rPr>
              <a:t> </a:t>
            </a:r>
          </a:p>
          <a:p>
            <a:pPr eaLnBrk="1" hangingPunct="1">
              <a:defRPr/>
            </a:pPr>
            <a:endParaRPr lang="en-US" sz="3600" dirty="0" smtClean="0">
              <a:solidFill>
                <a:srgbClr val="0033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4800" b="1" dirty="0" smtClean="0">
                <a:effectLst>
                  <a:outerShdw blurRad="38100" dist="38100" dir="2700000" algn="tl">
                    <a:srgbClr val="000000">
                      <a:alpha val="43137"/>
                    </a:srgbClr>
                  </a:outerShdw>
                </a:effectLst>
              </a:rPr>
              <a:t>Epidermal Layers</a:t>
            </a:r>
            <a:endParaRPr lang="en-US" b="1" dirty="0" smtClean="0">
              <a:effectLst>
                <a:outerShdw blurRad="38100" dist="38100" dir="2700000" algn="tl">
                  <a:srgbClr val="000000">
                    <a:alpha val="43137"/>
                  </a:srgbClr>
                </a:outerShdw>
              </a:effectLst>
            </a:endParaRPr>
          </a:p>
        </p:txBody>
      </p:sp>
      <p:sp>
        <p:nvSpPr>
          <p:cNvPr id="36867" name="Rectangle 3"/>
          <p:cNvSpPr>
            <a:spLocks noGrp="1" noChangeArrowheads="1"/>
          </p:cNvSpPr>
          <p:nvPr>
            <p:ph type="body" idx="1"/>
          </p:nvPr>
        </p:nvSpPr>
        <p:spPr>
          <a:xfrm>
            <a:off x="152400" y="1981200"/>
            <a:ext cx="5257800" cy="5562600"/>
          </a:xfrm>
        </p:spPr>
        <p:txBody>
          <a:bodyPr/>
          <a:lstStyle/>
          <a:p>
            <a:pPr>
              <a:lnSpc>
                <a:spcPts val="20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Stratum </a:t>
            </a:r>
            <a:r>
              <a:rPr lang="en-US" sz="2000" b="1" dirty="0" err="1" smtClean="0">
                <a:solidFill>
                  <a:srgbClr val="0033CC"/>
                </a:solidFill>
                <a:effectLst>
                  <a:outerShdw blurRad="38100" dist="38100" dir="2700000" algn="tl">
                    <a:srgbClr val="000000">
                      <a:alpha val="43137"/>
                    </a:srgbClr>
                  </a:outerShdw>
                </a:effectLst>
              </a:rPr>
              <a:t>corneum</a:t>
            </a:r>
            <a:r>
              <a:rPr lang="en-US" sz="2000" b="1" dirty="0" smtClean="0">
                <a:solidFill>
                  <a:srgbClr val="0033CC"/>
                </a:solidFill>
                <a:effectLst>
                  <a:outerShdw blurRad="38100" dist="38100" dir="2700000" algn="tl">
                    <a:srgbClr val="000000">
                      <a:alpha val="43137"/>
                    </a:srgbClr>
                  </a:outerShdw>
                </a:effectLst>
              </a:rPr>
              <a:t> </a:t>
            </a:r>
            <a:r>
              <a:rPr lang="en-US" sz="2000" b="1" dirty="0" smtClean="0"/>
              <a:t>- </a:t>
            </a:r>
            <a:r>
              <a:rPr lang="en-US" sz="1800" b="1" dirty="0" smtClean="0"/>
              <a:t>nuclei and organelles are destroyed by </a:t>
            </a:r>
            <a:r>
              <a:rPr lang="en-US" sz="1800" b="1" dirty="0" err="1" smtClean="0"/>
              <a:t>lysosomes</a:t>
            </a:r>
            <a:r>
              <a:rPr lang="en-US" sz="1800" b="1" dirty="0" smtClean="0"/>
              <a:t> and the </a:t>
            </a:r>
            <a:r>
              <a:rPr lang="en-US" sz="1800" b="1" dirty="0" smtClean="0">
                <a:solidFill>
                  <a:srgbClr val="00B050"/>
                </a:solidFill>
              </a:rPr>
              <a:t>cells fill with keratin</a:t>
            </a:r>
          </a:p>
          <a:p>
            <a:pPr>
              <a:lnSpc>
                <a:spcPts val="20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Stratum </a:t>
            </a:r>
            <a:r>
              <a:rPr lang="en-US" sz="2000" b="1" dirty="0" err="1" smtClean="0">
                <a:solidFill>
                  <a:srgbClr val="0033CC"/>
                </a:solidFill>
                <a:effectLst>
                  <a:outerShdw blurRad="38100" dist="38100" dir="2700000" algn="tl">
                    <a:srgbClr val="000000">
                      <a:alpha val="43137"/>
                    </a:srgbClr>
                  </a:outerShdw>
                </a:effectLst>
              </a:rPr>
              <a:t>lucidum</a:t>
            </a:r>
            <a:r>
              <a:rPr lang="en-US" sz="2000" b="1" dirty="0" smtClean="0">
                <a:solidFill>
                  <a:srgbClr val="0033CC"/>
                </a:solidFill>
                <a:effectLst>
                  <a:outerShdw blurRad="38100" dist="38100" dir="2700000" algn="tl">
                    <a:srgbClr val="000000">
                      <a:alpha val="43137"/>
                    </a:srgbClr>
                  </a:outerShdw>
                </a:effectLst>
              </a:rPr>
              <a:t> </a:t>
            </a:r>
            <a:r>
              <a:rPr lang="en-US" sz="2000" b="1" dirty="0" smtClean="0"/>
              <a:t>- </a:t>
            </a:r>
            <a:r>
              <a:rPr lang="en-US" sz="1800" b="1" dirty="0" smtClean="0">
                <a:solidFill>
                  <a:srgbClr val="00B050"/>
                </a:solidFill>
              </a:rPr>
              <a:t>only found in the palms and soles of feet</a:t>
            </a:r>
            <a:r>
              <a:rPr lang="en-US" sz="1800" b="1" dirty="0" smtClean="0"/>
              <a:t>  3-5 layers of clear, flat, dead </a:t>
            </a:r>
            <a:r>
              <a:rPr lang="en-US" sz="1800" b="1" dirty="0" err="1" smtClean="0"/>
              <a:t>keratinocytes</a:t>
            </a:r>
            <a:r>
              <a:rPr lang="en-US" sz="1800" b="1" dirty="0" smtClean="0"/>
              <a:t> -Dense packed intermediate filaments Thick plasma membranes</a:t>
            </a:r>
          </a:p>
          <a:p>
            <a:pPr>
              <a:lnSpc>
                <a:spcPts val="20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Stratum </a:t>
            </a:r>
            <a:r>
              <a:rPr lang="en-US" sz="2000" b="1" dirty="0" err="1" smtClean="0">
                <a:solidFill>
                  <a:srgbClr val="0033CC"/>
                </a:solidFill>
                <a:effectLst>
                  <a:outerShdw blurRad="38100" dist="38100" dir="2700000" algn="tl">
                    <a:srgbClr val="000000">
                      <a:alpha val="43137"/>
                    </a:srgbClr>
                  </a:outerShdw>
                </a:effectLst>
              </a:rPr>
              <a:t>granulosum</a:t>
            </a:r>
            <a:r>
              <a:rPr lang="en-US" sz="2000" b="1" dirty="0" smtClean="0">
                <a:solidFill>
                  <a:srgbClr val="0033CC"/>
                </a:solidFill>
                <a:effectLst>
                  <a:outerShdw blurRad="38100" dist="38100" dir="2700000" algn="tl">
                    <a:srgbClr val="000000">
                      <a:alpha val="43137"/>
                    </a:srgbClr>
                  </a:outerShdw>
                </a:effectLst>
              </a:rPr>
              <a:t> </a:t>
            </a:r>
            <a:r>
              <a:rPr lang="en-US" sz="2000" b="1" dirty="0" smtClean="0"/>
              <a:t>- </a:t>
            </a:r>
            <a:r>
              <a:rPr lang="en-US" sz="1800" b="1" dirty="0" smtClean="0">
                <a:solidFill>
                  <a:srgbClr val="00B050"/>
                </a:solidFill>
              </a:rPr>
              <a:t>cells start to become </a:t>
            </a:r>
            <a:r>
              <a:rPr lang="en-US" sz="1800" b="1" dirty="0" err="1" smtClean="0">
                <a:solidFill>
                  <a:srgbClr val="00B050"/>
                </a:solidFill>
              </a:rPr>
              <a:t>keritanized</a:t>
            </a:r>
            <a:r>
              <a:rPr lang="en-US" sz="1800" b="1" dirty="0" smtClean="0"/>
              <a:t> -</a:t>
            </a:r>
            <a:r>
              <a:rPr lang="en-US" sz="1800" b="1" dirty="0" smtClean="0">
                <a:cs typeface="Times New Roman" pitchFamily="18" charset="0"/>
              </a:rPr>
              <a:t>-Secretes lipid-rich secretion that acts as a water sealant</a:t>
            </a:r>
            <a:endParaRPr lang="en-US" sz="1800" b="1" dirty="0" smtClean="0"/>
          </a:p>
          <a:p>
            <a:pPr>
              <a:lnSpc>
                <a:spcPts val="2000"/>
              </a:lnSpc>
              <a:spcBef>
                <a:spcPct val="0"/>
              </a:spcBef>
              <a:buSzPts val="1200"/>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Stratum </a:t>
            </a:r>
            <a:r>
              <a:rPr lang="en-US" sz="2000" b="1" dirty="0" err="1" smtClean="0">
                <a:solidFill>
                  <a:srgbClr val="0033CC"/>
                </a:solidFill>
                <a:effectLst>
                  <a:outerShdw blurRad="38100" dist="38100" dir="2700000" algn="tl">
                    <a:srgbClr val="000000">
                      <a:alpha val="43137"/>
                    </a:srgbClr>
                  </a:outerShdw>
                </a:effectLst>
              </a:rPr>
              <a:t>spinosum</a:t>
            </a:r>
            <a:r>
              <a:rPr lang="en-US" sz="2000" b="1" dirty="0" smtClean="0">
                <a:solidFill>
                  <a:srgbClr val="0033CC"/>
                </a:solidFill>
                <a:effectLst>
                  <a:outerShdw blurRad="38100" dist="38100" dir="2700000" algn="tl">
                    <a:srgbClr val="000000">
                      <a:alpha val="43137"/>
                    </a:srgbClr>
                  </a:outerShdw>
                </a:effectLst>
              </a:rPr>
              <a:t> </a:t>
            </a:r>
            <a:r>
              <a:rPr lang="en-US" sz="1800" b="1" dirty="0" smtClean="0">
                <a:solidFill>
                  <a:srgbClr val="D60093"/>
                </a:solidFill>
              </a:rPr>
              <a:t>- </a:t>
            </a:r>
            <a:r>
              <a:rPr lang="en-US" sz="1800" b="1" dirty="0" smtClean="0"/>
              <a:t>8-10 layers of </a:t>
            </a:r>
            <a:r>
              <a:rPr lang="en-US" sz="1800" b="1" dirty="0" err="1" smtClean="0"/>
              <a:t>keratinocytes</a:t>
            </a:r>
            <a:endParaRPr lang="en-US" sz="1800" b="1" dirty="0" smtClean="0"/>
          </a:p>
          <a:p>
            <a:pPr>
              <a:lnSpc>
                <a:spcPts val="2000"/>
              </a:lnSpc>
              <a:spcBef>
                <a:spcPct val="0"/>
              </a:spcBef>
              <a:buSzPts val="1200"/>
              <a:buFont typeface="Wingdings" panose="05000000000000000000" pitchFamily="2" charset="2"/>
              <a:buNone/>
              <a:defRPr/>
            </a:pPr>
            <a:r>
              <a:rPr lang="en-US" sz="1800" b="1" dirty="0" smtClean="0">
                <a:cs typeface="Times New Roman" pitchFamily="18" charset="0"/>
              </a:rPr>
              <a:t>	</a:t>
            </a:r>
            <a:r>
              <a:rPr lang="en-US" sz="1800" b="1" dirty="0" smtClean="0">
                <a:solidFill>
                  <a:srgbClr val="00B050"/>
                </a:solidFill>
                <a:cs typeface="Times New Roman" pitchFamily="18" charset="0"/>
              </a:rPr>
              <a:t>skin both strength and flexibility</a:t>
            </a:r>
            <a:endParaRPr lang="en-US" sz="1800" b="1" dirty="0" smtClean="0">
              <a:solidFill>
                <a:srgbClr val="00B050"/>
              </a:solidFill>
            </a:endParaRPr>
          </a:p>
          <a:p>
            <a:pPr>
              <a:lnSpc>
                <a:spcPts val="20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Stratum </a:t>
            </a:r>
            <a:r>
              <a:rPr lang="en-US" sz="2000" b="1" dirty="0" err="1" smtClean="0">
                <a:solidFill>
                  <a:srgbClr val="0033CC"/>
                </a:solidFill>
                <a:effectLst>
                  <a:outerShdw blurRad="38100" dist="38100" dir="2700000" algn="tl">
                    <a:srgbClr val="000000">
                      <a:alpha val="43137"/>
                    </a:srgbClr>
                  </a:outerShdw>
                </a:effectLst>
              </a:rPr>
              <a:t>basale</a:t>
            </a:r>
            <a:r>
              <a:rPr lang="en-US" sz="2000" b="1" dirty="0" smtClean="0">
                <a:solidFill>
                  <a:srgbClr val="0033CC"/>
                </a:solidFill>
                <a:effectLst>
                  <a:outerShdw blurRad="38100" dist="38100" dir="2700000" algn="tl">
                    <a:srgbClr val="000000">
                      <a:alpha val="43137"/>
                    </a:srgbClr>
                  </a:outerShdw>
                </a:effectLst>
              </a:rPr>
              <a:t> </a:t>
            </a:r>
            <a:r>
              <a:rPr lang="en-US" sz="2000" b="1" dirty="0" smtClean="0">
                <a:solidFill>
                  <a:srgbClr val="D60093"/>
                </a:solidFill>
              </a:rPr>
              <a:t>-</a:t>
            </a:r>
            <a:r>
              <a:rPr lang="en-US" sz="2000" b="1" dirty="0" smtClean="0">
                <a:solidFill>
                  <a:srgbClr val="0033CC"/>
                </a:solidFill>
              </a:rPr>
              <a:t> </a:t>
            </a:r>
            <a:r>
              <a:rPr lang="en-US" sz="1800" b="1" dirty="0" smtClean="0"/>
              <a:t>Also referred to as stratum </a:t>
            </a:r>
            <a:r>
              <a:rPr lang="en-US" sz="1800" b="1" dirty="0" err="1" smtClean="0"/>
              <a:t>germinatum</a:t>
            </a:r>
            <a:r>
              <a:rPr lang="en-US" sz="1800" b="1" dirty="0" smtClean="0"/>
              <a:t> -</a:t>
            </a:r>
            <a:r>
              <a:rPr lang="en-US" sz="1800" b="1" dirty="0" smtClean="0">
                <a:solidFill>
                  <a:srgbClr val="00B050"/>
                </a:solidFill>
              </a:rPr>
              <a:t>where new cells are formed </a:t>
            </a:r>
            <a:r>
              <a:rPr lang="en-US" sz="1800" b="1" dirty="0" smtClean="0"/>
              <a:t>-</a:t>
            </a:r>
          </a:p>
          <a:p>
            <a:pPr>
              <a:defRPr/>
            </a:pPr>
            <a:endParaRPr lang="en-US" sz="1800" b="1" dirty="0" smtClean="0">
              <a:solidFill>
                <a:srgbClr val="0033CC"/>
              </a:solidFill>
            </a:endParaRPr>
          </a:p>
          <a:p>
            <a:pPr>
              <a:defRPr/>
            </a:pPr>
            <a:endParaRPr lang="en-US" sz="1400" b="1" dirty="0" smtClean="0"/>
          </a:p>
          <a:p>
            <a:pPr>
              <a:defRPr/>
            </a:pPr>
            <a:endParaRPr lang="en-US" sz="1400" b="1" dirty="0" smtClean="0"/>
          </a:p>
        </p:txBody>
      </p:sp>
      <p:pic>
        <p:nvPicPr>
          <p:cNvPr id="36868" name="Picture 5" descr="C:\Users\KarenLancour\Pictures\Immune System Powerpoint\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1730375"/>
            <a:ext cx="39020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Growth of Epidermis</a:t>
            </a:r>
            <a:r>
              <a:rPr lang="en-US" dirty="0" smtClean="0"/>
              <a:t> </a:t>
            </a:r>
            <a:endParaRPr lang="en-US" dirty="0"/>
          </a:p>
        </p:txBody>
      </p:sp>
      <p:sp>
        <p:nvSpPr>
          <p:cNvPr id="37891" name="Content Placeholder 2"/>
          <p:cNvSpPr>
            <a:spLocks noGrp="1"/>
          </p:cNvSpPr>
          <p:nvPr>
            <p:ph idx="1"/>
          </p:nvPr>
        </p:nvSpPr>
        <p:spPr>
          <a:xfrm>
            <a:off x="304800" y="1905000"/>
            <a:ext cx="8839200" cy="4572000"/>
          </a:xfrm>
        </p:spPr>
        <p:txBody>
          <a:bodyPr/>
          <a:lstStyle/>
          <a:p>
            <a:pPr marL="342900" lvl="3" indent="-342900">
              <a:buClr>
                <a:schemeClr val="folHlink"/>
              </a:buClr>
              <a:buSzPct val="60000"/>
              <a:defRPr/>
            </a:pPr>
            <a:r>
              <a:rPr lang="en-US" sz="2800" b="1" dirty="0" smtClean="0">
                <a:effectLst>
                  <a:outerShdw blurRad="38100" dist="38100" dir="2700000" algn="tl">
                    <a:srgbClr val="000000">
                      <a:alpha val="43137"/>
                    </a:srgbClr>
                  </a:outerShdw>
                </a:effectLst>
              </a:rPr>
              <a:t>Newly formed cells in the </a:t>
            </a:r>
            <a:r>
              <a:rPr lang="en-US" sz="2800" b="1" dirty="0" smtClean="0">
                <a:solidFill>
                  <a:srgbClr val="0033CC"/>
                </a:solidFill>
                <a:effectLst>
                  <a:outerShdw blurRad="38100" dist="38100" dir="2700000" algn="tl">
                    <a:srgbClr val="000000">
                      <a:alpha val="43137"/>
                    </a:srgbClr>
                  </a:outerShdw>
                </a:effectLst>
              </a:rPr>
              <a:t>stratum </a:t>
            </a:r>
            <a:r>
              <a:rPr lang="en-US" sz="2800" b="1" dirty="0" err="1" smtClean="0">
                <a:solidFill>
                  <a:srgbClr val="0033CC"/>
                </a:solidFill>
                <a:effectLst>
                  <a:outerShdw blurRad="38100" dist="38100" dir="2700000" algn="tl">
                    <a:srgbClr val="000000">
                      <a:alpha val="43137"/>
                    </a:srgbClr>
                  </a:outerShdw>
                </a:effectLst>
              </a:rPr>
              <a:t>basale</a:t>
            </a:r>
            <a:r>
              <a:rPr lang="en-US" sz="2800" b="1" dirty="0" smtClean="0">
                <a:solidFill>
                  <a:srgbClr val="0033CC"/>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undergo </a:t>
            </a:r>
            <a:r>
              <a:rPr lang="en-US" sz="2800" b="1" dirty="0" err="1" smtClean="0">
                <a:solidFill>
                  <a:srgbClr val="0033CC"/>
                </a:solidFill>
                <a:effectLst>
                  <a:outerShdw blurRad="38100" dist="38100" dir="2700000" algn="tl">
                    <a:srgbClr val="000000">
                      <a:alpha val="43137"/>
                    </a:srgbClr>
                  </a:outerShdw>
                </a:effectLst>
              </a:rPr>
              <a:t>keratinazation</a:t>
            </a:r>
            <a:r>
              <a:rPr lang="en-US" sz="2800" b="1" dirty="0" smtClean="0">
                <a:effectLst>
                  <a:outerShdw blurRad="38100" dist="38100" dir="2700000" algn="tl">
                    <a:srgbClr val="000000">
                      <a:alpha val="43137"/>
                    </a:srgbClr>
                  </a:outerShdw>
                </a:effectLst>
              </a:rPr>
              <a:t> as they are pushed to the surface and accumulate more </a:t>
            </a:r>
            <a:r>
              <a:rPr lang="en-US" sz="2800" b="1" dirty="0" smtClean="0">
                <a:solidFill>
                  <a:srgbClr val="0033CC"/>
                </a:solidFill>
                <a:effectLst>
                  <a:outerShdw blurRad="38100" dist="38100" dir="2700000" algn="tl">
                    <a:srgbClr val="000000">
                      <a:alpha val="43137"/>
                    </a:srgbClr>
                  </a:outerShdw>
                </a:effectLst>
              </a:rPr>
              <a:t>keratin</a:t>
            </a:r>
            <a:r>
              <a:rPr lang="en-US" sz="2800" b="1" dirty="0" smtClean="0">
                <a:effectLst>
                  <a:outerShdw blurRad="38100" dist="38100" dir="2700000" algn="tl">
                    <a:srgbClr val="000000">
                      <a:alpha val="43137"/>
                    </a:srgbClr>
                  </a:outerShdw>
                </a:effectLst>
              </a:rPr>
              <a:t> during the process</a:t>
            </a:r>
          </a:p>
          <a:p>
            <a:pPr marL="342900" lvl="3" indent="-342900">
              <a:buClr>
                <a:schemeClr val="folHlink"/>
              </a:buClr>
              <a:buSzPct val="60000"/>
              <a:defRPr/>
            </a:pPr>
            <a:r>
              <a:rPr lang="en-US" sz="2800" b="1" dirty="0" smtClean="0">
                <a:effectLst>
                  <a:outerShdw blurRad="38100" dist="38100" dir="2700000" algn="tl">
                    <a:srgbClr val="000000">
                      <a:alpha val="43137"/>
                    </a:srgbClr>
                  </a:outerShdw>
                </a:effectLst>
              </a:rPr>
              <a:t>Then they undergo </a:t>
            </a:r>
            <a:r>
              <a:rPr lang="en-US" sz="2800" b="1" dirty="0" smtClean="0">
                <a:solidFill>
                  <a:srgbClr val="0033CC"/>
                </a:solidFill>
                <a:effectLst>
                  <a:outerShdw blurRad="38100" dist="38100" dir="2700000" algn="tl">
                    <a:srgbClr val="000000">
                      <a:alpha val="43137"/>
                    </a:srgbClr>
                  </a:outerShdw>
                </a:effectLst>
              </a:rPr>
              <a:t>apoptosis or death </a:t>
            </a:r>
          </a:p>
          <a:p>
            <a:pPr marL="342900" lvl="3" indent="-342900">
              <a:buClr>
                <a:schemeClr val="folHlink"/>
              </a:buClr>
              <a:buSzPct val="60000"/>
              <a:defRPr/>
            </a:pPr>
            <a:r>
              <a:rPr lang="en-US" sz="2800" b="1" dirty="0" smtClean="0">
                <a:effectLst>
                  <a:outerShdw blurRad="38100" dist="38100" dir="2700000" algn="tl">
                    <a:srgbClr val="000000">
                      <a:alpha val="43137"/>
                    </a:srgbClr>
                  </a:outerShdw>
                </a:effectLst>
              </a:rPr>
              <a:t>Eventually they slough off and are replaced</a:t>
            </a:r>
          </a:p>
          <a:p>
            <a:pPr marL="342900" lvl="3" indent="-342900">
              <a:buClr>
                <a:schemeClr val="folHlink"/>
              </a:buClr>
              <a:buSzPct val="60000"/>
              <a:defRPr/>
            </a:pPr>
            <a:r>
              <a:rPr lang="en-US" sz="2800" b="1" dirty="0" smtClean="0">
                <a:effectLst>
                  <a:outerShdw blurRad="38100" dist="38100" dir="2700000" algn="tl">
                    <a:srgbClr val="000000">
                      <a:alpha val="43137"/>
                    </a:srgbClr>
                  </a:outerShdw>
                </a:effectLst>
              </a:rPr>
              <a:t>The process takes about 4 weeks</a:t>
            </a:r>
          </a:p>
          <a:p>
            <a:pPr marL="342900" lvl="3" indent="-342900">
              <a:buClr>
                <a:schemeClr val="folHlink"/>
              </a:buClr>
              <a:buSzPct val="60000"/>
              <a:defRPr/>
            </a:pPr>
            <a:r>
              <a:rPr lang="en-US" sz="2800" b="1" dirty="0" smtClean="0">
                <a:effectLst>
                  <a:outerShdw blurRad="38100" dist="38100" dir="2700000" algn="tl">
                    <a:srgbClr val="000000">
                      <a:alpha val="43137"/>
                    </a:srgbClr>
                  </a:outerShdw>
                </a:effectLst>
              </a:rPr>
              <a:t>Rate of cell division in the </a:t>
            </a:r>
            <a:r>
              <a:rPr lang="en-US" sz="2800" b="1" dirty="0" smtClean="0">
                <a:solidFill>
                  <a:srgbClr val="0033CC"/>
                </a:solidFill>
                <a:effectLst>
                  <a:outerShdw blurRad="38100" dist="38100" dir="2700000" algn="tl">
                    <a:srgbClr val="000000">
                      <a:alpha val="43137"/>
                    </a:srgbClr>
                  </a:outerShdw>
                </a:effectLst>
              </a:rPr>
              <a:t>stratum </a:t>
            </a:r>
            <a:r>
              <a:rPr lang="en-US" sz="2800" b="1" dirty="0" err="1" smtClean="0">
                <a:solidFill>
                  <a:srgbClr val="0033CC"/>
                </a:solidFill>
                <a:effectLst>
                  <a:outerShdw blurRad="38100" dist="38100" dir="2700000" algn="tl">
                    <a:srgbClr val="000000">
                      <a:alpha val="43137"/>
                    </a:srgbClr>
                  </a:outerShdw>
                </a:effectLst>
              </a:rPr>
              <a:t>basale</a:t>
            </a:r>
            <a:r>
              <a:rPr lang="en-US" sz="2800" b="1" dirty="0" smtClean="0">
                <a:solidFill>
                  <a:srgbClr val="0033CC"/>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increases during injury</a:t>
            </a:r>
          </a:p>
          <a:p>
            <a:pPr marL="342900" lvl="3" indent="-342900">
              <a:buClr>
                <a:schemeClr val="folHlink"/>
              </a:buClr>
              <a:buSzPct val="60000"/>
              <a:defRPr/>
            </a:pPr>
            <a:endParaRPr lang="en-US" dirty="0" smtClean="0"/>
          </a:p>
          <a:p>
            <a:pPr marL="342900" lvl="3" indent="-342900">
              <a:buClr>
                <a:schemeClr val="folHlink"/>
              </a:buClr>
              <a:buSzPct val="60000"/>
              <a:defRPr/>
            </a:pPr>
            <a:endParaRPr lang="en-US" dirty="0" smtClean="0"/>
          </a:p>
          <a:p>
            <a:pPr marL="342900" lvl="3" indent="-342900">
              <a:buClr>
                <a:schemeClr val="folHlink"/>
              </a:buClr>
              <a:buSzPct val="60000"/>
              <a:defRPr/>
            </a:pPr>
            <a:endParaRPr lang="en-US" dirty="0" smtClean="0"/>
          </a:p>
          <a:p>
            <a:pPr marL="342900" lvl="3" indent="-342900">
              <a:buClr>
                <a:schemeClr val="folHlink"/>
              </a:buClr>
              <a:buSzPct val="60000"/>
              <a:defRPr/>
            </a:pPr>
            <a:endParaRPr lang="en-US" dirty="0" smtClean="0"/>
          </a:p>
          <a:p>
            <a:pPr marL="342900" lvl="3" indent="-342900">
              <a:buClr>
                <a:schemeClr val="folHlink"/>
              </a:buClr>
              <a:buSzPct val="60000"/>
              <a:defRPr/>
            </a:pPr>
            <a:endParaRPr lang="en-US" dirty="0" smtClean="0"/>
          </a:p>
          <a:p>
            <a:pPr>
              <a:defRPr/>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Dermis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057400"/>
            <a:ext cx="5715000" cy="4800600"/>
          </a:xfrm>
        </p:spPr>
        <p:txBody>
          <a:bodyPr/>
          <a:lstStyle/>
          <a:p>
            <a:pPr marL="342900" lvl="2" indent="-342900">
              <a:lnSpc>
                <a:spcPts val="2300"/>
              </a:lnSpc>
              <a:buSzPct val="60000"/>
              <a:defRPr/>
            </a:pPr>
            <a:r>
              <a:rPr lang="en-US" b="1" dirty="0" smtClean="0">
                <a:solidFill>
                  <a:srgbClr val="0033CC"/>
                </a:solidFill>
                <a:effectLst>
                  <a:outerShdw blurRad="38100" dist="38100" dir="2700000" algn="tl">
                    <a:srgbClr val="000000">
                      <a:alpha val="43137"/>
                    </a:srgbClr>
                  </a:outerShdw>
                </a:effectLst>
              </a:rPr>
              <a:t>Second </a:t>
            </a:r>
            <a:r>
              <a:rPr lang="en-US" b="1" dirty="0" smtClean="0"/>
              <a:t>deepest part of the skin</a:t>
            </a:r>
          </a:p>
          <a:p>
            <a:pPr marL="342900" lvl="2" indent="-342900">
              <a:lnSpc>
                <a:spcPts val="2300"/>
              </a:lnSpc>
              <a:buSzPct val="60000"/>
              <a:defRPr/>
            </a:pPr>
            <a:r>
              <a:rPr lang="en-US" b="1" dirty="0" smtClean="0">
                <a:solidFill>
                  <a:srgbClr val="0033CC"/>
                </a:solidFill>
                <a:effectLst>
                  <a:outerShdw blurRad="38100" dist="38100" dir="2700000" algn="tl">
                    <a:srgbClr val="000000">
                      <a:alpha val="43137"/>
                    </a:srgbClr>
                  </a:outerShdw>
                </a:effectLst>
              </a:rPr>
              <a:t>Composed</a:t>
            </a:r>
            <a:r>
              <a:rPr lang="en-US" b="1" dirty="0" smtClean="0"/>
              <a:t> mainly of connective tissues (collagen and elastic fibers) </a:t>
            </a:r>
          </a:p>
          <a:p>
            <a:pPr marL="342900" lvl="2" indent="-342900">
              <a:lnSpc>
                <a:spcPts val="2300"/>
              </a:lnSpc>
              <a:buSzPct val="60000"/>
              <a:defRPr/>
            </a:pPr>
            <a:r>
              <a:rPr lang="en-US" b="1" dirty="0" smtClean="0">
                <a:solidFill>
                  <a:srgbClr val="0033CC"/>
                </a:solidFill>
                <a:effectLst>
                  <a:outerShdw blurRad="38100" dist="38100" dir="2700000" algn="tl">
                    <a:srgbClr val="000000">
                      <a:alpha val="43137"/>
                    </a:srgbClr>
                  </a:outerShdw>
                </a:effectLst>
              </a:rPr>
              <a:t>Papillary Layer </a:t>
            </a:r>
            <a:r>
              <a:rPr lang="en-US" b="1" dirty="0" smtClean="0"/>
              <a:t>– Surface area is increased due to projections called </a:t>
            </a:r>
            <a:r>
              <a:rPr lang="en-US" b="1" dirty="0" smtClean="0">
                <a:solidFill>
                  <a:srgbClr val="009900"/>
                </a:solidFill>
              </a:rPr>
              <a:t>dermal papillae</a:t>
            </a:r>
            <a:r>
              <a:rPr lang="en-US" b="1" dirty="0" smtClean="0"/>
              <a:t> which contains </a:t>
            </a:r>
            <a:r>
              <a:rPr lang="en-US" b="1" dirty="0" smtClean="0">
                <a:solidFill>
                  <a:srgbClr val="00B050"/>
                </a:solidFill>
              </a:rPr>
              <a:t>capillaries</a:t>
            </a:r>
            <a:r>
              <a:rPr lang="en-US" b="1" dirty="0" smtClean="0"/>
              <a:t> or </a:t>
            </a:r>
            <a:r>
              <a:rPr lang="en-US" b="1" dirty="0" smtClean="0">
                <a:solidFill>
                  <a:srgbClr val="00B050"/>
                </a:solidFill>
              </a:rPr>
              <a:t>tactile receptors </a:t>
            </a:r>
            <a:r>
              <a:rPr lang="en-US" b="1" dirty="0" smtClean="0"/>
              <a:t>-</a:t>
            </a:r>
            <a:r>
              <a:rPr lang="en-US" b="1" dirty="0" smtClean="0">
                <a:ea typeface="+mn-ea"/>
                <a:cs typeface="+mn-cs"/>
              </a:rPr>
              <a:t>Epidermal ridges conforms to the dermal papillae</a:t>
            </a:r>
            <a:endParaRPr lang="en-US" b="1" dirty="0" smtClean="0"/>
          </a:p>
          <a:p>
            <a:pPr marL="342900" lvl="2" indent="-342900">
              <a:lnSpc>
                <a:spcPts val="2300"/>
              </a:lnSpc>
              <a:buSzPct val="60000"/>
              <a:defRPr/>
            </a:pPr>
            <a:r>
              <a:rPr lang="en-US" b="1" dirty="0" smtClean="0">
                <a:solidFill>
                  <a:srgbClr val="0033CC"/>
                </a:solidFill>
                <a:effectLst>
                  <a:outerShdw blurRad="38100" dist="38100" dir="2700000" algn="tl">
                    <a:srgbClr val="000000">
                      <a:alpha val="43137"/>
                    </a:srgbClr>
                  </a:outerShdw>
                </a:effectLst>
              </a:rPr>
              <a:t>Reticular Layer </a:t>
            </a:r>
            <a:r>
              <a:rPr lang="en-US" b="1" dirty="0" smtClean="0">
                <a:solidFill>
                  <a:srgbClr val="D60093"/>
                </a:solidFill>
              </a:rPr>
              <a:t>-</a:t>
            </a:r>
            <a:r>
              <a:rPr lang="en-US" b="1" dirty="0" smtClean="0"/>
              <a:t>Contains </a:t>
            </a:r>
            <a:r>
              <a:rPr lang="en-US" b="1" dirty="0" smtClean="0">
                <a:solidFill>
                  <a:srgbClr val="00B050"/>
                </a:solidFill>
              </a:rPr>
              <a:t>hair follicles</a:t>
            </a:r>
            <a:r>
              <a:rPr lang="en-US" b="1" dirty="0" smtClean="0"/>
              <a:t>, </a:t>
            </a:r>
            <a:r>
              <a:rPr lang="en-US" b="1" dirty="0" smtClean="0">
                <a:solidFill>
                  <a:srgbClr val="00B050"/>
                </a:solidFill>
              </a:rPr>
              <a:t>nerves</a:t>
            </a:r>
            <a:r>
              <a:rPr lang="en-US" b="1" dirty="0" smtClean="0"/>
              <a:t>, </a:t>
            </a:r>
            <a:r>
              <a:rPr lang="en-US" b="1" dirty="0" smtClean="0">
                <a:solidFill>
                  <a:srgbClr val="00B050"/>
                </a:solidFill>
              </a:rPr>
              <a:t>sebaceous</a:t>
            </a:r>
            <a:r>
              <a:rPr lang="en-US" b="1" dirty="0" smtClean="0"/>
              <a:t> and </a:t>
            </a:r>
            <a:r>
              <a:rPr lang="en-US" b="1" dirty="0" err="1" smtClean="0">
                <a:solidFill>
                  <a:srgbClr val="00B050"/>
                </a:solidFill>
              </a:rPr>
              <a:t>sudoriferous</a:t>
            </a:r>
            <a:r>
              <a:rPr lang="en-US" b="1" dirty="0" smtClean="0">
                <a:solidFill>
                  <a:srgbClr val="00B050"/>
                </a:solidFill>
              </a:rPr>
              <a:t> glands</a:t>
            </a:r>
          </a:p>
          <a:p>
            <a:pPr marL="342900" lvl="2" indent="-342900">
              <a:buSzPct val="60000"/>
              <a:defRPr/>
            </a:pPr>
            <a:endParaRPr lang="en-US" sz="2000" b="1" dirty="0" smtClean="0">
              <a:solidFill>
                <a:srgbClr val="D60093"/>
              </a:solidFill>
            </a:endParaRPr>
          </a:p>
          <a:p>
            <a:pPr>
              <a:defRPr/>
            </a:pPr>
            <a:endParaRPr lang="en-US" sz="2400" dirty="0"/>
          </a:p>
        </p:txBody>
      </p:sp>
      <p:pic>
        <p:nvPicPr>
          <p:cNvPr id="39940" name="Picture 7" descr="C:\Users\KarenLancour\Pictures\Immune System Powerpoint\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0"/>
            <a:ext cx="34036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descr="C:\Users\KarenLancour\Pictures\Immune System Powerpoint\Pictur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088" y="2286000"/>
            <a:ext cx="3363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C:\Users\KarenLancour\Pictures\Immune System Powerpoint\Picture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267200"/>
            <a:ext cx="2628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Hypodermis</a:t>
            </a:r>
            <a:r>
              <a:rPr lang="en-US" dirty="0" smtClean="0"/>
              <a:t> </a:t>
            </a:r>
            <a:endParaRPr lang="en-US" dirty="0"/>
          </a:p>
        </p:txBody>
      </p:sp>
      <p:sp>
        <p:nvSpPr>
          <p:cNvPr id="39939" name="Content Placeholder 2"/>
          <p:cNvSpPr>
            <a:spLocks noGrp="1"/>
          </p:cNvSpPr>
          <p:nvPr>
            <p:ph idx="1"/>
          </p:nvPr>
        </p:nvSpPr>
        <p:spPr>
          <a:xfrm>
            <a:off x="381000" y="2743200"/>
            <a:ext cx="8382000" cy="3886200"/>
          </a:xfrm>
        </p:spPr>
        <p:txBody>
          <a:bodyPr/>
          <a:lstStyle/>
          <a:p>
            <a:pPr>
              <a:defRPr/>
            </a:pPr>
            <a:r>
              <a:rPr lang="en-US" sz="2800" b="1" dirty="0" smtClean="0">
                <a:effectLst>
                  <a:outerShdw blurRad="38100" dist="38100" dir="2700000" algn="tl">
                    <a:srgbClr val="000000">
                      <a:alpha val="43137"/>
                    </a:srgbClr>
                  </a:outerShdw>
                </a:effectLst>
              </a:rPr>
              <a:t>(</a:t>
            </a:r>
            <a:r>
              <a:rPr lang="en-US" sz="2800" b="1" dirty="0" smtClean="0">
                <a:solidFill>
                  <a:srgbClr val="0033CC"/>
                </a:solidFill>
                <a:effectLst>
                  <a:outerShdw blurRad="38100" dist="38100" dir="2700000" algn="tl">
                    <a:srgbClr val="000000">
                      <a:alpha val="43137"/>
                    </a:srgbClr>
                  </a:outerShdw>
                </a:effectLst>
              </a:rPr>
              <a:t>Subcutaneous</a:t>
            </a:r>
            <a:r>
              <a:rPr lang="en-US" sz="2800" b="1" dirty="0" smtClean="0">
                <a:effectLst>
                  <a:outerShdw blurRad="38100" dist="38100" dir="2700000" algn="tl">
                    <a:srgbClr val="000000">
                      <a:alpha val="43137"/>
                    </a:srgbClr>
                  </a:outerShdw>
                </a:effectLst>
              </a:rPr>
              <a:t>) </a:t>
            </a:r>
            <a:r>
              <a:rPr lang="en-US" sz="2800" b="1" dirty="0" smtClean="0">
                <a:solidFill>
                  <a:srgbClr val="00B050"/>
                </a:solidFill>
                <a:effectLst>
                  <a:outerShdw blurRad="38100" dist="38100" dir="2700000" algn="tl">
                    <a:srgbClr val="000000">
                      <a:alpha val="43137"/>
                    </a:srgbClr>
                  </a:outerShdw>
                </a:effectLst>
              </a:rPr>
              <a:t>Attaches the skin </a:t>
            </a:r>
            <a:r>
              <a:rPr lang="en-US" sz="2800" b="1" dirty="0" smtClean="0">
                <a:effectLst>
                  <a:outerShdw blurRad="38100" dist="38100" dir="2700000" algn="tl">
                    <a:srgbClr val="000000">
                      <a:alpha val="43137"/>
                    </a:srgbClr>
                  </a:outerShdw>
                </a:effectLst>
              </a:rPr>
              <a:t>to underlying organs and tissues</a:t>
            </a:r>
          </a:p>
          <a:p>
            <a:pPr marL="342900" lvl="2" indent="-342900">
              <a:buSzPct val="60000"/>
              <a:defRPr/>
            </a:pPr>
            <a:r>
              <a:rPr lang="en-US" sz="2800" b="1" dirty="0" smtClean="0">
                <a:solidFill>
                  <a:srgbClr val="0033CC"/>
                </a:solidFill>
                <a:effectLst>
                  <a:outerShdw blurRad="38100" dist="38100" dir="2700000" algn="tl">
                    <a:srgbClr val="000000">
                      <a:alpha val="43137"/>
                    </a:srgbClr>
                  </a:outerShdw>
                </a:effectLst>
              </a:rPr>
              <a:t>Not part of the skin </a:t>
            </a:r>
            <a:r>
              <a:rPr lang="en-US" sz="2800" b="1" dirty="0" smtClean="0">
                <a:effectLst>
                  <a:outerShdw blurRad="38100" dist="38100" dir="2700000" algn="tl">
                    <a:srgbClr val="000000">
                      <a:alpha val="43137"/>
                    </a:srgbClr>
                  </a:outerShdw>
                </a:effectLst>
              </a:rPr>
              <a:t>- lies below the dermis</a:t>
            </a:r>
          </a:p>
          <a:p>
            <a:pPr marL="342900" lvl="2" indent="-342900">
              <a:buSzPct val="60000"/>
              <a:defRPr/>
            </a:pPr>
            <a:r>
              <a:rPr lang="en-US" sz="2800" b="1" dirty="0" smtClean="0">
                <a:effectLst>
                  <a:outerShdw blurRad="38100" dist="38100" dir="2700000" algn="tl">
                    <a:srgbClr val="000000">
                      <a:alpha val="43137"/>
                    </a:srgbClr>
                  </a:outerShdw>
                </a:effectLst>
              </a:rPr>
              <a:t>Contains </a:t>
            </a:r>
            <a:r>
              <a:rPr lang="en-US" sz="2800" b="1" dirty="0" smtClean="0">
                <a:solidFill>
                  <a:srgbClr val="00B050"/>
                </a:solidFill>
                <a:effectLst>
                  <a:outerShdw blurRad="38100" dist="38100" dir="2700000" algn="tl">
                    <a:srgbClr val="000000">
                      <a:alpha val="43137"/>
                    </a:srgbClr>
                  </a:outerShdw>
                </a:effectLst>
              </a:rPr>
              <a:t>connective tissue </a:t>
            </a:r>
            <a:r>
              <a:rPr lang="en-US" sz="2800" b="1" dirty="0" smtClean="0">
                <a:solidFill>
                  <a:srgbClr val="D60093"/>
                </a:solidFill>
                <a:effectLst>
                  <a:outerShdw blurRad="38100" dist="38100" dir="2700000" algn="tl">
                    <a:srgbClr val="000000">
                      <a:alpha val="43137"/>
                    </a:srgbClr>
                  </a:outerShdw>
                </a:effectLst>
              </a:rPr>
              <a:t>and</a:t>
            </a:r>
            <a:r>
              <a:rPr lang="en-US" sz="2800" b="1" dirty="0" smtClean="0">
                <a:solidFill>
                  <a:srgbClr val="00B050"/>
                </a:solidFill>
                <a:effectLst>
                  <a:outerShdw blurRad="38100" dist="38100" dir="2700000" algn="tl">
                    <a:srgbClr val="000000">
                      <a:alpha val="43137"/>
                    </a:srgbClr>
                  </a:outerShdw>
                </a:effectLst>
              </a:rPr>
              <a:t> adipose </a:t>
            </a:r>
            <a:r>
              <a:rPr lang="en-US" sz="2800" b="1" dirty="0" smtClean="0">
                <a:effectLst>
                  <a:outerShdw blurRad="38100" dist="38100" dir="2700000" algn="tl">
                    <a:srgbClr val="000000">
                      <a:alpha val="43137"/>
                    </a:srgbClr>
                  </a:outerShdw>
                </a:effectLst>
              </a:rPr>
              <a:t>tissues (subcutaneous fat) for </a:t>
            </a:r>
            <a:r>
              <a:rPr lang="en-US" sz="2800" b="1" dirty="0" smtClean="0">
                <a:solidFill>
                  <a:srgbClr val="00B050"/>
                </a:solidFill>
                <a:effectLst>
                  <a:outerShdw blurRad="38100" dist="38100" dir="2700000" algn="tl">
                    <a:srgbClr val="000000">
                      <a:alpha val="43137"/>
                    </a:srgbClr>
                  </a:outerShdw>
                </a:effectLst>
              </a:rPr>
              <a:t>insulation</a:t>
            </a:r>
            <a:r>
              <a:rPr lang="en-US" sz="2800" b="1" dirty="0" smtClean="0">
                <a:effectLst>
                  <a:outerShdw blurRad="38100" dist="38100" dir="2700000" algn="tl">
                    <a:srgbClr val="000000">
                      <a:alpha val="43137"/>
                    </a:srgbClr>
                  </a:outerShdw>
                </a:effectLst>
              </a:rPr>
              <a:t> </a:t>
            </a:r>
          </a:p>
          <a:p>
            <a:pPr marL="342900" lvl="2" indent="-342900">
              <a:buSzPct val="60000"/>
              <a:defRPr/>
            </a:pPr>
            <a:r>
              <a:rPr lang="en-US" sz="2800" b="1" dirty="0" smtClean="0">
                <a:effectLst>
                  <a:outerShdw blurRad="38100" dist="38100" dir="2700000" algn="tl">
                    <a:srgbClr val="000000">
                      <a:alpha val="43137"/>
                    </a:srgbClr>
                  </a:outerShdw>
                </a:effectLst>
              </a:rPr>
              <a:t>Infants and elderly have less of this than adults and are therefore more sensitive to cold</a:t>
            </a:r>
          </a:p>
          <a:p>
            <a:pPr>
              <a:defRPr/>
            </a:pPr>
            <a:endParaRPr lang="en-US" dirty="0" smtClean="0"/>
          </a:p>
        </p:txBody>
      </p:sp>
      <p:pic>
        <p:nvPicPr>
          <p:cNvPr id="41988" name="Picture 5" descr="C:\Users\KarenLancour\Pictures\Immune System Powerpoint\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0"/>
            <a:ext cx="42021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50938" y="214313"/>
            <a:ext cx="7793037" cy="1004887"/>
          </a:xfrm>
        </p:spPr>
        <p:txBody>
          <a:bodyPr/>
          <a:lstStyle/>
          <a:p>
            <a:r>
              <a:rPr lang="en-US" altLang="en-US" b="1" smtClean="0"/>
              <a:t>Skin Color </a:t>
            </a:r>
          </a:p>
        </p:txBody>
      </p:sp>
      <p:pic>
        <p:nvPicPr>
          <p:cNvPr id="44035" name="Picture 4" descr="C:\Users\KarenLancour\Pictures\Immune System Powerpoint\Picture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243013"/>
            <a:ext cx="8001000" cy="5614987"/>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50938" y="214313"/>
            <a:ext cx="3725862" cy="1157287"/>
          </a:xfrm>
        </p:spPr>
        <p:txBody>
          <a:bodyPr/>
          <a:lstStyle/>
          <a:p>
            <a:pPr>
              <a:defRPr/>
            </a:pPr>
            <a:r>
              <a:rPr lang="en-US" b="1" dirty="0" smtClean="0">
                <a:solidFill>
                  <a:srgbClr val="9900CC"/>
                </a:solidFill>
                <a:effectLst>
                  <a:outerShdw blurRad="38100" dist="38100" dir="2700000" algn="tl">
                    <a:srgbClr val="000000">
                      <a:alpha val="43137"/>
                    </a:srgbClr>
                  </a:outerShdw>
                </a:effectLst>
              </a:rPr>
              <a:t>Skin Color</a:t>
            </a:r>
          </a:p>
        </p:txBody>
      </p:sp>
      <p:sp>
        <p:nvSpPr>
          <p:cNvPr id="13315" name="Rectangle 3"/>
          <p:cNvSpPr>
            <a:spLocks noGrp="1" noChangeArrowheads="1"/>
          </p:cNvSpPr>
          <p:nvPr>
            <p:ph type="body" idx="1"/>
          </p:nvPr>
        </p:nvSpPr>
        <p:spPr>
          <a:xfrm>
            <a:off x="304800" y="2017713"/>
            <a:ext cx="8650288" cy="4114800"/>
          </a:xfrm>
        </p:spPr>
        <p:txBody>
          <a:bodyPr/>
          <a:lstStyle/>
          <a:p>
            <a:pPr>
              <a:lnSpc>
                <a:spcPct val="90000"/>
              </a:lnSpc>
              <a:defRPr/>
            </a:pPr>
            <a:r>
              <a:rPr lang="en-US" sz="2800" b="1" dirty="0" smtClean="0">
                <a:solidFill>
                  <a:srgbClr val="0033CC"/>
                </a:solidFill>
                <a:effectLst>
                  <a:outerShdw blurRad="38100" dist="38100" dir="2700000" algn="tl">
                    <a:srgbClr val="000000">
                      <a:alpha val="43137"/>
                    </a:srgbClr>
                  </a:outerShdw>
                </a:effectLst>
              </a:rPr>
              <a:t>Genetic Factors </a:t>
            </a:r>
            <a:r>
              <a:rPr lang="en-US" sz="2800" b="1" dirty="0" smtClean="0">
                <a:solidFill>
                  <a:srgbClr val="D60093"/>
                </a:solidFill>
                <a:effectLst>
                  <a:outerShdw blurRad="38100" dist="38100" dir="2700000" algn="tl">
                    <a:srgbClr val="000000">
                      <a:alpha val="43137"/>
                    </a:srgbClr>
                  </a:outerShdw>
                </a:effectLst>
              </a:rPr>
              <a:t>– Skin pigmentation </a:t>
            </a:r>
          </a:p>
          <a:p>
            <a:pPr lvl="1">
              <a:lnSpc>
                <a:spcPct val="90000"/>
              </a:lnSpc>
              <a:defRPr/>
            </a:pPr>
            <a:r>
              <a:rPr lang="en-US" b="1" dirty="0" smtClean="0">
                <a:effectLst>
                  <a:outerShdw blurRad="38100" dist="38100" dir="2700000" algn="tl">
                    <a:srgbClr val="000000">
                      <a:alpha val="43137"/>
                    </a:srgbClr>
                  </a:outerShdw>
                </a:effectLst>
              </a:rPr>
              <a:t>All humans have the </a:t>
            </a:r>
            <a:r>
              <a:rPr lang="en-US" b="1" dirty="0" smtClean="0">
                <a:solidFill>
                  <a:srgbClr val="00B050"/>
                </a:solidFill>
                <a:effectLst>
                  <a:outerShdw blurRad="38100" dist="38100" dir="2700000" algn="tl">
                    <a:srgbClr val="000000">
                      <a:alpha val="43137"/>
                    </a:srgbClr>
                  </a:outerShdw>
                </a:effectLst>
              </a:rPr>
              <a:t>same number of </a:t>
            </a:r>
            <a:r>
              <a:rPr lang="en-US" b="1" dirty="0" err="1" smtClean="0">
                <a:solidFill>
                  <a:srgbClr val="00B050"/>
                </a:solidFill>
                <a:effectLst>
                  <a:outerShdw blurRad="38100" dist="38100" dir="2700000" algn="tl">
                    <a:srgbClr val="000000">
                      <a:alpha val="43137"/>
                    </a:srgbClr>
                  </a:outerShdw>
                </a:effectLst>
              </a:rPr>
              <a:t>melanocytes</a:t>
            </a:r>
            <a:endParaRPr lang="en-US" b="1" dirty="0" smtClean="0">
              <a:solidFill>
                <a:srgbClr val="00B050"/>
              </a:solidFill>
              <a:effectLst>
                <a:outerShdw blurRad="38100" dist="38100" dir="2700000" algn="tl">
                  <a:srgbClr val="000000">
                    <a:alpha val="43137"/>
                  </a:srgbClr>
                </a:outerShdw>
              </a:effectLst>
            </a:endParaRPr>
          </a:p>
          <a:p>
            <a:pPr lvl="1">
              <a:lnSpc>
                <a:spcPct val="90000"/>
              </a:lnSpc>
              <a:defRPr/>
            </a:pPr>
            <a:r>
              <a:rPr lang="en-US" b="1" dirty="0" smtClean="0">
                <a:solidFill>
                  <a:srgbClr val="00B050"/>
                </a:solidFill>
                <a:effectLst>
                  <a:outerShdw blurRad="38100" dist="38100" dir="2700000" algn="tl">
                    <a:srgbClr val="000000">
                      <a:alpha val="43137"/>
                    </a:srgbClr>
                  </a:outerShdw>
                </a:effectLst>
              </a:rPr>
              <a:t>How much </a:t>
            </a:r>
            <a:r>
              <a:rPr lang="en-US" b="1" dirty="0" smtClean="0">
                <a:effectLst>
                  <a:outerShdw blurRad="38100" dist="38100" dir="2700000" algn="tl">
                    <a:srgbClr val="000000">
                      <a:alpha val="43137"/>
                    </a:srgbClr>
                  </a:outerShdw>
                </a:effectLst>
              </a:rPr>
              <a:t>melanin they produce is controlled by </a:t>
            </a:r>
            <a:r>
              <a:rPr lang="en-US" b="1" dirty="0" smtClean="0">
                <a:solidFill>
                  <a:srgbClr val="00B050"/>
                </a:solidFill>
                <a:effectLst>
                  <a:outerShdw blurRad="38100" dist="38100" dir="2700000" algn="tl">
                    <a:srgbClr val="000000">
                      <a:alpha val="43137"/>
                    </a:srgbClr>
                  </a:outerShdw>
                </a:effectLst>
              </a:rPr>
              <a:t>several genes</a:t>
            </a:r>
          </a:p>
          <a:p>
            <a:pPr lvl="1">
              <a:lnSpc>
                <a:spcPct val="90000"/>
              </a:lnSpc>
              <a:defRPr/>
            </a:pPr>
            <a:r>
              <a:rPr lang="en-US" b="1" dirty="0" smtClean="0">
                <a:effectLst>
                  <a:outerShdw blurRad="38100" dist="38100" dir="2700000" algn="tl">
                    <a:srgbClr val="000000">
                      <a:alpha val="43137"/>
                    </a:srgbClr>
                  </a:outerShdw>
                </a:effectLst>
              </a:rPr>
              <a:t>Lack of pigment is called </a:t>
            </a:r>
            <a:r>
              <a:rPr lang="en-US" b="1" dirty="0" smtClean="0">
                <a:solidFill>
                  <a:srgbClr val="00B050"/>
                </a:solidFill>
                <a:effectLst>
                  <a:outerShdw blurRad="38100" dist="38100" dir="2700000" algn="tl">
                    <a:srgbClr val="000000">
                      <a:alpha val="43137"/>
                    </a:srgbClr>
                  </a:outerShdw>
                </a:effectLst>
              </a:rPr>
              <a:t>albinism</a:t>
            </a:r>
          </a:p>
          <a:p>
            <a:pPr marL="342900" lvl="1" indent="-342900">
              <a:lnSpc>
                <a:spcPct val="90000"/>
              </a:lnSpc>
              <a:buClr>
                <a:schemeClr val="folHlink"/>
              </a:buClr>
              <a:buSzPct val="60000"/>
              <a:defRPr/>
            </a:pPr>
            <a:r>
              <a:rPr lang="en-US" b="1" dirty="0" smtClean="0">
                <a:solidFill>
                  <a:srgbClr val="0033CC"/>
                </a:solidFill>
                <a:effectLst>
                  <a:outerShdw blurRad="38100" dist="38100" dir="2700000" algn="tl">
                    <a:srgbClr val="000000">
                      <a:alpha val="43137"/>
                    </a:srgbClr>
                  </a:outerShdw>
                </a:effectLst>
              </a:rPr>
              <a:t>Environmental Factors </a:t>
            </a:r>
            <a:r>
              <a:rPr lang="en-US" b="1" dirty="0" smtClean="0">
                <a:effectLst>
                  <a:outerShdw blurRad="38100" dist="38100" dir="2700000" algn="tl">
                    <a:srgbClr val="000000">
                      <a:alpha val="43137"/>
                    </a:srgbClr>
                  </a:outerShdw>
                </a:effectLst>
              </a:rPr>
              <a:t>- Exposure to sunlight</a:t>
            </a:r>
          </a:p>
          <a:p>
            <a:pPr>
              <a:lnSpc>
                <a:spcPct val="90000"/>
              </a:lnSpc>
              <a:defRPr/>
            </a:pPr>
            <a:r>
              <a:rPr lang="en-US" sz="2800" b="1" dirty="0" smtClean="0">
                <a:solidFill>
                  <a:srgbClr val="0033CC"/>
                </a:solidFill>
                <a:effectLst>
                  <a:outerShdw blurRad="38100" dist="38100" dir="2700000" algn="tl">
                    <a:srgbClr val="000000">
                      <a:alpha val="43137"/>
                    </a:srgbClr>
                  </a:outerShdw>
                </a:effectLst>
              </a:rPr>
              <a:t>Volume of Blood </a:t>
            </a:r>
            <a:r>
              <a:rPr lang="en-US" sz="2800" b="1" dirty="0" smtClean="0">
                <a:solidFill>
                  <a:srgbClr val="D60093"/>
                </a:solidFill>
                <a:effectLst>
                  <a:outerShdw blurRad="38100" dist="38100" dir="2700000" algn="tl">
                    <a:srgbClr val="000000">
                      <a:alpha val="43137"/>
                    </a:srgbClr>
                  </a:outerShdw>
                </a:effectLst>
              </a:rPr>
              <a:t>– Hemoglobin in blood </a:t>
            </a:r>
            <a:endParaRPr lang="en-US" sz="2800" b="1" dirty="0" smtClean="0">
              <a:solidFill>
                <a:srgbClr val="0033CC"/>
              </a:solidFill>
              <a:effectLst>
                <a:outerShdw blurRad="38100" dist="38100" dir="2700000" algn="tl">
                  <a:srgbClr val="000000">
                    <a:alpha val="43137"/>
                  </a:srgbClr>
                </a:outerShdw>
              </a:effectLst>
            </a:endParaRPr>
          </a:p>
          <a:p>
            <a:pPr lvl="1">
              <a:lnSpc>
                <a:spcPct val="90000"/>
              </a:lnSpc>
              <a:buFont typeface="Wingdings" panose="05000000000000000000"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50938" y="214313"/>
            <a:ext cx="7793037" cy="1233487"/>
          </a:xfrm>
        </p:spPr>
        <p:txBody>
          <a:bodyPr/>
          <a:lstStyle/>
          <a:p>
            <a:pPr>
              <a:defRPr/>
            </a:pPr>
            <a:r>
              <a:rPr lang="en-US" b="1" dirty="0" smtClean="0">
                <a:effectLst>
                  <a:outerShdw blurRad="38100" dist="38100" dir="2700000" algn="tl">
                    <a:srgbClr val="000000">
                      <a:alpha val="43137"/>
                    </a:srgbClr>
                  </a:outerShdw>
                </a:effectLst>
              </a:rPr>
              <a:t>Skin Pigments – Melanin </a:t>
            </a:r>
          </a:p>
        </p:txBody>
      </p:sp>
      <p:sp>
        <p:nvSpPr>
          <p:cNvPr id="43011" name="Content Placeholder 2"/>
          <p:cNvSpPr>
            <a:spLocks noGrp="1"/>
          </p:cNvSpPr>
          <p:nvPr>
            <p:ph idx="1"/>
          </p:nvPr>
        </p:nvSpPr>
        <p:spPr>
          <a:xfrm>
            <a:off x="-381000" y="1905000"/>
            <a:ext cx="9336088" cy="4953000"/>
          </a:xfrm>
        </p:spPr>
        <p:txBody>
          <a:bodyPr/>
          <a:lstStyle/>
          <a:p>
            <a:pPr lvl="2">
              <a:defRPr/>
            </a:pPr>
            <a:r>
              <a:rPr lang="en-US" sz="3600" b="1" dirty="0" smtClean="0">
                <a:solidFill>
                  <a:srgbClr val="D60093"/>
                </a:solidFill>
                <a:effectLst>
                  <a:outerShdw blurRad="38100" dist="38100" dir="2700000" algn="tl">
                    <a:srgbClr val="000000">
                      <a:alpha val="43137"/>
                    </a:srgbClr>
                  </a:outerShdw>
                </a:effectLst>
              </a:rPr>
              <a:t>Located mostly in </a:t>
            </a:r>
            <a:r>
              <a:rPr lang="en-US" sz="3600" b="1" dirty="0" smtClean="0">
                <a:solidFill>
                  <a:srgbClr val="0033CC"/>
                </a:solidFill>
                <a:effectLst>
                  <a:outerShdw blurRad="38100" dist="38100" dir="2700000" algn="tl">
                    <a:srgbClr val="000000">
                      <a:alpha val="43137"/>
                    </a:srgbClr>
                  </a:outerShdw>
                </a:effectLst>
              </a:rPr>
              <a:t>epidermis</a:t>
            </a:r>
          </a:p>
          <a:p>
            <a:pPr lvl="2">
              <a:defRPr/>
            </a:pPr>
            <a:r>
              <a:rPr lang="en-US" sz="3600" b="1" dirty="0" smtClean="0">
                <a:solidFill>
                  <a:srgbClr val="0033CC"/>
                </a:solidFill>
                <a:effectLst>
                  <a:outerShdw blurRad="38100" dist="38100" dir="2700000" algn="tl">
                    <a:srgbClr val="000000">
                      <a:alpha val="43137"/>
                    </a:srgbClr>
                  </a:outerShdw>
                </a:effectLst>
              </a:rPr>
              <a:t>Two types </a:t>
            </a:r>
            <a:r>
              <a:rPr lang="en-US" sz="3600" b="1" dirty="0" smtClean="0">
                <a:solidFill>
                  <a:srgbClr val="D60093"/>
                </a:solidFill>
                <a:effectLst>
                  <a:outerShdw blurRad="38100" dist="38100" dir="2700000" algn="tl">
                    <a:srgbClr val="000000">
                      <a:alpha val="43137"/>
                    </a:srgbClr>
                  </a:outerShdw>
                </a:effectLst>
              </a:rPr>
              <a:t>of melanin: </a:t>
            </a:r>
            <a:r>
              <a:rPr lang="en-US" sz="3600" b="1" dirty="0" err="1" smtClean="0">
                <a:solidFill>
                  <a:srgbClr val="009900"/>
                </a:solidFill>
                <a:effectLst>
                  <a:outerShdw blurRad="38100" dist="38100" dir="2700000" algn="tl">
                    <a:srgbClr val="000000">
                      <a:alpha val="43137"/>
                    </a:srgbClr>
                  </a:outerShdw>
                </a:effectLst>
              </a:rPr>
              <a:t>eumelanin</a:t>
            </a:r>
            <a:r>
              <a:rPr lang="en-US" sz="3600" b="1" dirty="0" smtClean="0">
                <a:solidFill>
                  <a:srgbClr val="D60093"/>
                </a:solidFill>
                <a:effectLst>
                  <a:outerShdw blurRad="38100" dist="38100" dir="2700000" algn="tl">
                    <a:srgbClr val="000000">
                      <a:alpha val="43137"/>
                    </a:srgbClr>
                  </a:outerShdw>
                </a:effectLst>
              </a:rPr>
              <a:t> which is brownish black and </a:t>
            </a:r>
            <a:r>
              <a:rPr lang="en-US" sz="3600" b="1" dirty="0" err="1" smtClean="0">
                <a:solidFill>
                  <a:srgbClr val="009900"/>
                </a:solidFill>
                <a:effectLst>
                  <a:outerShdw blurRad="38100" dist="38100" dir="2700000" algn="tl">
                    <a:srgbClr val="000000">
                      <a:alpha val="43137"/>
                    </a:srgbClr>
                  </a:outerShdw>
                </a:effectLst>
              </a:rPr>
              <a:t>pheomelanin</a:t>
            </a:r>
            <a:r>
              <a:rPr lang="en-US" sz="3600" b="1" dirty="0" smtClean="0">
                <a:solidFill>
                  <a:srgbClr val="D60093"/>
                </a:solidFill>
                <a:effectLst>
                  <a:outerShdw blurRad="38100" dist="38100" dir="2700000" algn="tl">
                    <a:srgbClr val="000000">
                      <a:alpha val="43137"/>
                    </a:srgbClr>
                  </a:outerShdw>
                </a:effectLst>
              </a:rPr>
              <a:t> which is reddish yellow</a:t>
            </a:r>
          </a:p>
          <a:p>
            <a:pPr lvl="2">
              <a:defRPr/>
            </a:pPr>
            <a:r>
              <a:rPr lang="en-US" sz="3600" b="1" dirty="0" smtClean="0">
                <a:solidFill>
                  <a:srgbClr val="0033CC"/>
                </a:solidFill>
                <a:effectLst>
                  <a:outerShdw blurRad="38100" dist="38100" dir="2700000" algn="tl">
                    <a:srgbClr val="000000">
                      <a:alpha val="43137"/>
                    </a:srgbClr>
                  </a:outerShdw>
                </a:effectLst>
              </a:rPr>
              <a:t>Fair-skinned</a:t>
            </a:r>
            <a:r>
              <a:rPr lang="en-US" sz="3600" b="1" dirty="0" smtClean="0">
                <a:solidFill>
                  <a:srgbClr val="D60093"/>
                </a:solidFill>
                <a:effectLst>
                  <a:outerShdw blurRad="38100" dist="38100" dir="2700000" algn="tl">
                    <a:srgbClr val="000000">
                      <a:alpha val="43137"/>
                    </a:srgbClr>
                  </a:outerShdw>
                </a:effectLst>
              </a:rPr>
              <a:t> people have more </a:t>
            </a:r>
            <a:r>
              <a:rPr lang="en-US" sz="3600" b="1" dirty="0" err="1" smtClean="0">
                <a:solidFill>
                  <a:srgbClr val="009900"/>
                </a:solidFill>
                <a:effectLst>
                  <a:outerShdw blurRad="38100" dist="38100" dir="2700000" algn="tl">
                    <a:srgbClr val="000000">
                      <a:alpha val="43137"/>
                    </a:srgbClr>
                  </a:outerShdw>
                </a:effectLst>
              </a:rPr>
              <a:t>pheomelanin</a:t>
            </a:r>
            <a:r>
              <a:rPr lang="en-US" sz="3600" b="1" dirty="0" smtClean="0">
                <a:solidFill>
                  <a:srgbClr val="D60093"/>
                </a:solidFill>
                <a:effectLst>
                  <a:outerShdw blurRad="38100" dist="38100" dir="2700000" algn="tl">
                    <a:srgbClr val="000000">
                      <a:alpha val="43137"/>
                    </a:srgbClr>
                  </a:outerShdw>
                </a:effectLst>
              </a:rPr>
              <a:t> and </a:t>
            </a:r>
            <a:r>
              <a:rPr lang="en-US" sz="3600" b="1" dirty="0" smtClean="0">
                <a:solidFill>
                  <a:srgbClr val="0033CC"/>
                </a:solidFill>
                <a:effectLst>
                  <a:outerShdw blurRad="38100" dist="38100" dir="2700000" algn="tl">
                    <a:srgbClr val="000000">
                      <a:alpha val="43137"/>
                    </a:srgbClr>
                  </a:outerShdw>
                </a:effectLst>
              </a:rPr>
              <a:t>dark skinned </a:t>
            </a:r>
            <a:r>
              <a:rPr lang="en-US" sz="3600" b="1" dirty="0" smtClean="0">
                <a:solidFill>
                  <a:srgbClr val="D60093"/>
                </a:solidFill>
                <a:effectLst>
                  <a:outerShdw blurRad="38100" dist="38100" dir="2700000" algn="tl">
                    <a:srgbClr val="000000">
                      <a:alpha val="43137"/>
                    </a:srgbClr>
                  </a:outerShdw>
                </a:effectLst>
              </a:rPr>
              <a:t>people have more </a:t>
            </a:r>
            <a:r>
              <a:rPr lang="en-US" sz="3600" b="1" dirty="0" err="1" smtClean="0">
                <a:solidFill>
                  <a:srgbClr val="009900"/>
                </a:solidFill>
                <a:effectLst>
                  <a:outerShdw blurRad="38100" dist="38100" dir="2700000" algn="tl">
                    <a:srgbClr val="000000">
                      <a:alpha val="43137"/>
                    </a:srgbClr>
                  </a:outerShdw>
                </a:effectLst>
              </a:rPr>
              <a:t>eumelanin</a:t>
            </a:r>
            <a:r>
              <a:rPr lang="en-US" sz="3600" b="1" dirty="0" smtClean="0">
                <a:solidFill>
                  <a:srgbClr val="D60093"/>
                </a:solidFill>
                <a:effectLst>
                  <a:outerShdw blurRad="38100" dist="38100" dir="2700000" algn="tl">
                    <a:srgbClr val="000000">
                      <a:alpha val="43137"/>
                    </a:srgbClr>
                  </a:outerShdw>
                </a:effectLst>
              </a:rPr>
              <a:t> </a:t>
            </a:r>
          </a:p>
          <a:p>
            <a:pPr>
              <a:defRPr/>
            </a:pP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3"/>
            <a:ext cx="8610600" cy="1462087"/>
          </a:xfrm>
        </p:spPr>
        <p:txBody>
          <a:bodyPr/>
          <a:lstStyle/>
          <a:p>
            <a:pPr>
              <a:defRPr/>
            </a:pPr>
            <a:r>
              <a:rPr lang="en-US" b="1" smtClean="0">
                <a:effectLst>
                  <a:outerShdw blurRad="38100" dist="38100" dir="2700000" algn="tl">
                    <a:srgbClr val="000000">
                      <a:alpha val="43137"/>
                    </a:srgbClr>
                  </a:outerShdw>
                </a:effectLst>
              </a:rPr>
              <a:t>Environmental Factors Affect 	Melanin Production</a:t>
            </a:r>
            <a:endParaRPr lang="en-US" b="1" dirty="0">
              <a:effectLst>
                <a:outerShdw blurRad="38100" dist="38100" dir="2700000" algn="tl">
                  <a:srgbClr val="000000">
                    <a:alpha val="43137"/>
                  </a:srgbClr>
                </a:outerShdw>
              </a:effectLst>
            </a:endParaRPr>
          </a:p>
        </p:txBody>
      </p:sp>
      <p:sp>
        <p:nvSpPr>
          <p:cNvPr id="44035" name="Content Placeholder 2"/>
          <p:cNvSpPr>
            <a:spLocks noGrp="1"/>
          </p:cNvSpPr>
          <p:nvPr>
            <p:ph idx="1"/>
          </p:nvPr>
        </p:nvSpPr>
        <p:spPr>
          <a:xfrm>
            <a:off x="304800" y="1981200"/>
            <a:ext cx="8650288" cy="4114800"/>
          </a:xfrm>
        </p:spPr>
        <p:txBody>
          <a:bodyPr/>
          <a:lstStyle/>
          <a:p>
            <a:pPr>
              <a:defRPr/>
            </a:pPr>
            <a:r>
              <a:rPr lang="en-US" sz="2800" b="1" dirty="0" smtClean="0">
                <a:effectLst>
                  <a:outerShdw blurRad="38100" dist="38100" dir="2700000" algn="tl">
                    <a:srgbClr val="000000">
                      <a:alpha val="43137"/>
                    </a:srgbClr>
                  </a:outerShdw>
                </a:effectLst>
              </a:rPr>
              <a:t>UV light increases enzyme activity in </a:t>
            </a:r>
            <a:r>
              <a:rPr lang="en-US" sz="2800" b="1" dirty="0" err="1" smtClean="0">
                <a:solidFill>
                  <a:srgbClr val="0033CC"/>
                </a:solidFill>
                <a:effectLst>
                  <a:outerShdw blurRad="38100" dist="38100" dir="2700000" algn="tl">
                    <a:srgbClr val="000000">
                      <a:alpha val="43137"/>
                    </a:srgbClr>
                  </a:outerShdw>
                </a:effectLst>
              </a:rPr>
              <a:t>melansomes</a:t>
            </a:r>
            <a:r>
              <a:rPr lang="en-US" sz="2800" b="1" dirty="0" smtClean="0">
                <a:effectLst>
                  <a:outerShdw blurRad="38100" dist="38100" dir="2700000" algn="tl">
                    <a:srgbClr val="000000">
                      <a:alpha val="43137"/>
                    </a:srgbClr>
                  </a:outerShdw>
                </a:effectLst>
              </a:rPr>
              <a:t> – increased melanin production</a:t>
            </a:r>
          </a:p>
          <a:p>
            <a:pPr>
              <a:defRPr/>
            </a:pPr>
            <a:r>
              <a:rPr lang="en-US" sz="2800" b="1" dirty="0" smtClean="0">
                <a:effectLst>
                  <a:outerShdw blurRad="38100" dist="38100" dir="2700000" algn="tl">
                    <a:srgbClr val="000000">
                      <a:alpha val="43137"/>
                    </a:srgbClr>
                  </a:outerShdw>
                </a:effectLst>
              </a:rPr>
              <a:t>A </a:t>
            </a:r>
            <a:r>
              <a:rPr lang="en-US" sz="2800" b="1" dirty="0" smtClean="0">
                <a:solidFill>
                  <a:srgbClr val="0033CC"/>
                </a:solidFill>
                <a:effectLst>
                  <a:outerShdw blurRad="38100" dist="38100" dir="2700000" algn="tl">
                    <a:srgbClr val="000000">
                      <a:alpha val="43137"/>
                    </a:srgbClr>
                  </a:outerShdw>
                </a:effectLst>
              </a:rPr>
              <a:t>tan</a:t>
            </a:r>
            <a:r>
              <a:rPr lang="en-US" sz="2800" b="1" dirty="0" smtClean="0">
                <a:effectLst>
                  <a:outerShdw blurRad="38100" dist="38100" dir="2700000" algn="tl">
                    <a:srgbClr val="000000">
                      <a:alpha val="43137"/>
                    </a:srgbClr>
                  </a:outerShdw>
                </a:effectLst>
              </a:rPr>
              <a:t> = amount of melanin increases + darkness of melanin </a:t>
            </a:r>
          </a:p>
          <a:p>
            <a:pPr>
              <a:defRPr/>
            </a:pPr>
            <a:r>
              <a:rPr lang="en-US" sz="2800" b="1" dirty="0" err="1" smtClean="0">
                <a:solidFill>
                  <a:srgbClr val="0033CC"/>
                </a:solidFill>
                <a:effectLst>
                  <a:outerShdw blurRad="38100" dist="38100" dir="2700000" algn="tl">
                    <a:srgbClr val="000000">
                      <a:alpha val="43137"/>
                    </a:srgbClr>
                  </a:outerShdw>
                </a:effectLst>
              </a:rPr>
              <a:t>Eumelanin</a:t>
            </a:r>
            <a:r>
              <a:rPr lang="en-US" sz="2800" b="1" dirty="0" smtClean="0">
                <a:effectLst>
                  <a:outerShdw blurRad="38100" dist="38100" dir="2700000" algn="tl">
                    <a:srgbClr val="000000">
                      <a:alpha val="43137"/>
                    </a:srgbClr>
                  </a:outerShdw>
                </a:effectLst>
              </a:rPr>
              <a:t> = protection from UV radiation but </a:t>
            </a:r>
            <a:r>
              <a:rPr lang="en-US" sz="2800" b="1" dirty="0" err="1" smtClean="0">
                <a:effectLst>
                  <a:outerShdw blurRad="38100" dist="38100" dir="2700000" algn="tl">
                    <a:srgbClr val="000000">
                      <a:alpha val="43137"/>
                    </a:srgbClr>
                  </a:outerShdw>
                </a:effectLst>
              </a:rPr>
              <a:t>pheomelin</a:t>
            </a:r>
            <a:r>
              <a:rPr lang="en-US" sz="2800" b="1" dirty="0" smtClean="0">
                <a:effectLst>
                  <a:outerShdw blurRad="38100" dist="38100" dir="2700000" algn="tl">
                    <a:srgbClr val="000000">
                      <a:alpha val="43137"/>
                    </a:srgbClr>
                  </a:outerShdw>
                </a:effectLst>
              </a:rPr>
              <a:t> breaks down with too much UV</a:t>
            </a:r>
          </a:p>
          <a:p>
            <a:pPr>
              <a:defRPr/>
            </a:pPr>
            <a:r>
              <a:rPr lang="en-US" sz="2800" b="1" dirty="0" smtClean="0">
                <a:solidFill>
                  <a:srgbClr val="0033CC"/>
                </a:solidFill>
                <a:effectLst>
                  <a:outerShdw blurRad="38100" dist="38100" dir="2700000" algn="tl">
                    <a:srgbClr val="000000">
                      <a:alpha val="43137"/>
                    </a:srgbClr>
                  </a:outerShdw>
                </a:effectLst>
              </a:rPr>
              <a:t>Too much UV </a:t>
            </a:r>
            <a:r>
              <a:rPr lang="en-US" sz="2800" b="1" dirty="0" smtClean="0">
                <a:effectLst>
                  <a:outerShdw blurRad="38100" dist="38100" dir="2700000" algn="tl">
                    <a:srgbClr val="000000">
                      <a:alpha val="43137"/>
                    </a:srgbClr>
                  </a:outerShdw>
                </a:effectLst>
              </a:rPr>
              <a:t>radiation may cause skin cancer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Other Skin Pigments </a:t>
            </a:r>
            <a:endParaRPr lang="en-US" b="1" dirty="0">
              <a:effectLst>
                <a:outerShdw blurRad="38100" dist="38100" dir="2700000" algn="tl">
                  <a:srgbClr val="000000">
                    <a:alpha val="43137"/>
                  </a:srgbClr>
                </a:outerShdw>
              </a:effectLst>
            </a:endParaRPr>
          </a:p>
        </p:txBody>
      </p:sp>
      <p:sp>
        <p:nvSpPr>
          <p:cNvPr id="45059" name="Content Placeholder 2"/>
          <p:cNvSpPr>
            <a:spLocks noGrp="1"/>
          </p:cNvSpPr>
          <p:nvPr>
            <p:ph idx="1"/>
          </p:nvPr>
        </p:nvSpPr>
        <p:spPr>
          <a:xfrm>
            <a:off x="304800" y="2017713"/>
            <a:ext cx="8650288" cy="4114800"/>
          </a:xfrm>
        </p:spPr>
        <p:txBody>
          <a:bodyPr/>
          <a:lstStyle/>
          <a:p>
            <a:pPr>
              <a:defRPr/>
            </a:pPr>
            <a:r>
              <a:rPr lang="en-US" b="1" dirty="0" smtClean="0">
                <a:solidFill>
                  <a:srgbClr val="0066CC"/>
                </a:solidFill>
                <a:effectLst>
                  <a:outerShdw blurRad="38100" dist="38100" dir="2700000" algn="tl">
                    <a:srgbClr val="000000">
                      <a:alpha val="43137"/>
                    </a:srgbClr>
                  </a:outerShdw>
                </a:effectLst>
              </a:rPr>
              <a:t>Carotene</a:t>
            </a:r>
            <a:r>
              <a:rPr lang="en-US" b="1" dirty="0" smtClean="0">
                <a:effectLst>
                  <a:outerShdw blurRad="38100" dist="38100" dir="2700000" algn="tl">
                    <a:srgbClr val="000000">
                      <a:alpha val="43137"/>
                    </a:srgbClr>
                  </a:outerShdw>
                </a:effectLst>
              </a:rPr>
              <a:t> = yellow -orange pigment</a:t>
            </a:r>
          </a:p>
          <a:p>
            <a:pPr>
              <a:buFont typeface="Wingdings" panose="05000000000000000000" pitchFamily="2" charset="2"/>
              <a:buNone/>
              <a:defRPr/>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precurser</a:t>
            </a:r>
            <a:r>
              <a:rPr lang="en-US" b="1" dirty="0" smtClean="0">
                <a:effectLst>
                  <a:outerShdw blurRad="38100" dist="38100" dir="2700000" algn="tl">
                    <a:srgbClr val="000000">
                      <a:alpha val="43137"/>
                    </a:srgbClr>
                  </a:outerShdw>
                </a:effectLst>
              </a:rPr>
              <a:t> of Vitamin A – important for vision</a:t>
            </a:r>
          </a:p>
          <a:p>
            <a:pPr>
              <a:buFont typeface="Wingdings" panose="05000000000000000000" pitchFamily="2" charset="2"/>
              <a:buNone/>
              <a:defRPr/>
            </a:pPr>
            <a:r>
              <a:rPr lang="en-US" b="1" dirty="0" smtClean="0">
                <a:effectLst>
                  <a:outerShdw blurRad="38100" dist="38100" dir="2700000" algn="tl">
                    <a:srgbClr val="000000">
                      <a:alpha val="43137"/>
                    </a:srgbClr>
                  </a:outerShdw>
                </a:effectLst>
              </a:rPr>
              <a:t>	Found in Stratum </a:t>
            </a:r>
            <a:r>
              <a:rPr lang="en-US" b="1" dirty="0" err="1" smtClean="0">
                <a:effectLst>
                  <a:outerShdw blurRad="38100" dist="38100" dir="2700000" algn="tl">
                    <a:srgbClr val="000000">
                      <a:alpha val="43137"/>
                    </a:srgbClr>
                  </a:outerShdw>
                </a:effectLst>
              </a:rPr>
              <a:t>corneum</a:t>
            </a:r>
            <a:r>
              <a:rPr lang="en-US" b="1" dirty="0" smtClean="0">
                <a:effectLst>
                  <a:outerShdw blurRad="38100" dist="38100" dir="2700000" algn="tl">
                    <a:srgbClr val="000000">
                      <a:alpha val="43137"/>
                    </a:srgbClr>
                  </a:outerShdw>
                </a:effectLst>
              </a:rPr>
              <a:t> and fatty areas of dermis and hypodermal layer   </a:t>
            </a:r>
          </a:p>
          <a:p>
            <a:pPr>
              <a:defRPr/>
            </a:pPr>
            <a:r>
              <a:rPr lang="en-US" b="1" dirty="0" err="1" smtClean="0">
                <a:solidFill>
                  <a:srgbClr val="0066CC"/>
                </a:solidFill>
                <a:effectLst>
                  <a:outerShdw blurRad="38100" dist="38100" dir="2700000" algn="tl">
                    <a:srgbClr val="000000">
                      <a:alpha val="43137"/>
                    </a:srgbClr>
                  </a:outerShdw>
                </a:effectLst>
              </a:rPr>
              <a:t>Hemoblobin</a:t>
            </a:r>
            <a:r>
              <a:rPr lang="en-US" b="1" dirty="0" smtClean="0">
                <a:effectLst>
                  <a:outerShdw blurRad="38100" dist="38100" dir="2700000" algn="tl">
                    <a:srgbClr val="000000">
                      <a:alpha val="43137"/>
                    </a:srgbClr>
                  </a:outerShdw>
                </a:effectLst>
              </a:rPr>
              <a:t> = oxygen carrying pigment in red blood cells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Skin Markings</a:t>
            </a:r>
          </a:p>
        </p:txBody>
      </p:sp>
      <p:sp>
        <p:nvSpPr>
          <p:cNvPr id="46083" name="Content Placeholder 2"/>
          <p:cNvSpPr>
            <a:spLocks noGrp="1"/>
          </p:cNvSpPr>
          <p:nvPr>
            <p:ph idx="1"/>
          </p:nvPr>
        </p:nvSpPr>
        <p:spPr>
          <a:xfrm>
            <a:off x="228600" y="1905000"/>
            <a:ext cx="8726488" cy="4227513"/>
          </a:xfrm>
        </p:spPr>
        <p:txBody>
          <a:bodyPr/>
          <a:lstStyle/>
          <a:p>
            <a:pPr>
              <a:lnSpc>
                <a:spcPts val="3000"/>
              </a:lnSpc>
              <a:defRPr/>
            </a:pPr>
            <a:r>
              <a:rPr lang="en-US" sz="2800" b="1" dirty="0" smtClean="0">
                <a:solidFill>
                  <a:srgbClr val="0066CC"/>
                </a:solidFill>
                <a:effectLst>
                  <a:outerShdw blurRad="38100" dist="38100" dir="2700000" algn="tl">
                    <a:srgbClr val="000000">
                      <a:alpha val="43137"/>
                    </a:srgbClr>
                  </a:outerShdw>
                </a:effectLst>
              </a:rPr>
              <a:t>friction ridges:  </a:t>
            </a:r>
            <a:r>
              <a:rPr lang="en-US" sz="2800" b="1" dirty="0" smtClean="0">
                <a:effectLst>
                  <a:outerShdw blurRad="38100" dist="38100" dir="2700000" algn="tl">
                    <a:srgbClr val="000000">
                      <a:alpha val="43137"/>
                    </a:srgbClr>
                  </a:outerShdw>
                </a:effectLst>
              </a:rPr>
              <a:t>markings on fingertips characteristic of primates - allow us to manipulate objects more easily-</a:t>
            </a:r>
            <a:r>
              <a:rPr lang="en-US" sz="2800" b="1" dirty="0" smtClean="0">
                <a:solidFill>
                  <a:srgbClr val="009900"/>
                </a:solidFill>
                <a:effectLst>
                  <a:outerShdw blurRad="38100" dist="38100" dir="2700000" algn="tl">
                    <a:srgbClr val="000000">
                      <a:alpha val="43137"/>
                    </a:srgbClr>
                  </a:outerShdw>
                </a:effectLst>
              </a:rPr>
              <a:t>fingerprints </a:t>
            </a:r>
            <a:r>
              <a:rPr lang="en-US" sz="2800" b="1" dirty="0" smtClean="0">
                <a:effectLst>
                  <a:outerShdw blurRad="38100" dist="38100" dir="2700000" algn="tl">
                    <a:srgbClr val="000000">
                      <a:alpha val="43137"/>
                    </a:srgbClr>
                  </a:outerShdw>
                </a:effectLst>
              </a:rPr>
              <a:t>are friction ridge skin impressions</a:t>
            </a:r>
          </a:p>
          <a:p>
            <a:pPr>
              <a:lnSpc>
                <a:spcPts val="3000"/>
              </a:lnSpc>
              <a:defRPr/>
            </a:pPr>
            <a:r>
              <a:rPr lang="en-US" sz="2800" b="1" dirty="0" smtClean="0">
                <a:solidFill>
                  <a:srgbClr val="0066CC"/>
                </a:solidFill>
                <a:effectLst>
                  <a:outerShdw blurRad="38100" dist="38100" dir="2700000" algn="tl">
                    <a:srgbClr val="000000">
                      <a:alpha val="43137"/>
                    </a:srgbClr>
                  </a:outerShdw>
                </a:effectLst>
              </a:rPr>
              <a:t>flexion lines: </a:t>
            </a:r>
            <a:r>
              <a:rPr lang="en-US" sz="2800" b="1" dirty="0" smtClean="0">
                <a:effectLst>
                  <a:outerShdw blurRad="38100" dist="38100" dir="2700000" algn="tl">
                    <a:srgbClr val="000000">
                      <a:alpha val="43137"/>
                    </a:srgbClr>
                  </a:outerShdw>
                </a:effectLst>
              </a:rPr>
              <a:t>on flexor surfaces of digits, palms, wrists, elbows etc.- skin is tightly bound to deep fascia at these points</a:t>
            </a:r>
          </a:p>
          <a:p>
            <a:pPr>
              <a:lnSpc>
                <a:spcPts val="3000"/>
              </a:lnSpc>
              <a:defRPr/>
            </a:pPr>
            <a:r>
              <a:rPr lang="en-US" sz="2800" b="1" dirty="0" smtClean="0">
                <a:solidFill>
                  <a:srgbClr val="0066CC"/>
                </a:solidFill>
                <a:effectLst>
                  <a:outerShdw blurRad="38100" dist="38100" dir="2700000" algn="tl">
                    <a:srgbClr val="000000">
                      <a:alpha val="43137"/>
                    </a:srgbClr>
                  </a:outerShdw>
                </a:effectLst>
              </a:rPr>
              <a:t>freckles: </a:t>
            </a:r>
            <a:r>
              <a:rPr lang="en-US" sz="2800" b="1" dirty="0" smtClean="0">
                <a:effectLst>
                  <a:outerShdw blurRad="38100" dist="38100" dir="2700000" algn="tl">
                    <a:srgbClr val="000000">
                      <a:alpha val="43137"/>
                    </a:srgbClr>
                  </a:outerShdw>
                </a:effectLst>
              </a:rPr>
              <a:t>flat </a:t>
            </a:r>
            <a:r>
              <a:rPr lang="en-US" sz="2800" b="1" dirty="0" err="1" smtClean="0">
                <a:effectLst>
                  <a:outerShdw blurRad="38100" dist="38100" dir="2700000" algn="tl">
                    <a:srgbClr val="000000">
                      <a:alpha val="43137"/>
                    </a:srgbClr>
                  </a:outerShdw>
                </a:effectLst>
              </a:rPr>
              <a:t>melanized</a:t>
            </a:r>
            <a:r>
              <a:rPr lang="en-US" sz="2800" b="1" dirty="0" smtClean="0">
                <a:effectLst>
                  <a:outerShdw blurRad="38100" dist="38100" dir="2700000" algn="tl">
                    <a:srgbClr val="000000">
                      <a:alpha val="43137"/>
                    </a:srgbClr>
                  </a:outerShdw>
                </a:effectLst>
              </a:rPr>
              <a:t> patches vary with heredity or exposure to sun</a:t>
            </a:r>
          </a:p>
          <a:p>
            <a:pPr>
              <a:lnSpc>
                <a:spcPts val="3000"/>
              </a:lnSpc>
              <a:defRPr/>
            </a:pPr>
            <a:r>
              <a:rPr lang="en-US" sz="2800" b="1" dirty="0" smtClean="0">
                <a:solidFill>
                  <a:srgbClr val="0066CC"/>
                </a:solidFill>
                <a:effectLst>
                  <a:outerShdw blurRad="38100" dist="38100" dir="2700000" algn="tl">
                    <a:srgbClr val="000000">
                      <a:alpha val="43137"/>
                    </a:srgbClr>
                  </a:outerShdw>
                </a:effectLst>
              </a:rPr>
              <a:t>moles: </a:t>
            </a:r>
            <a:r>
              <a:rPr lang="en-US" sz="2800" b="1" dirty="0" smtClean="0">
                <a:effectLst>
                  <a:outerShdw blurRad="38100" dist="38100" dir="2700000" algn="tl">
                    <a:srgbClr val="000000">
                      <a:alpha val="43137"/>
                    </a:srgbClr>
                  </a:outerShdw>
                </a:effectLst>
              </a:rPr>
              <a:t>elevated patch of </a:t>
            </a:r>
            <a:r>
              <a:rPr lang="en-US" sz="2800" b="1" dirty="0" err="1" smtClean="0">
                <a:effectLst>
                  <a:outerShdw blurRad="38100" dist="38100" dir="2700000" algn="tl">
                    <a:srgbClr val="000000">
                      <a:alpha val="43137"/>
                    </a:srgbClr>
                  </a:outerShdw>
                </a:effectLst>
              </a:rPr>
              <a:t>melanized</a:t>
            </a:r>
            <a:r>
              <a:rPr lang="en-US" sz="2800" b="1" dirty="0" smtClean="0">
                <a:effectLst>
                  <a:outerShdw blurRad="38100" dist="38100" dir="2700000" algn="tl">
                    <a:srgbClr val="000000">
                      <a:alpha val="43137"/>
                    </a:srgbClr>
                  </a:outerShdw>
                </a:effectLst>
              </a:rPr>
              <a:t> skin, of the with hair mostly harmless, beauty marks</a:t>
            </a:r>
          </a:p>
          <a:p>
            <a:pPr>
              <a:defRPr/>
            </a:pP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ANATOMY &amp; PHYSIOLOGY </a:t>
            </a:r>
          </a:p>
        </p:txBody>
      </p:sp>
      <p:sp>
        <p:nvSpPr>
          <p:cNvPr id="60419" name="Rectangle 3"/>
          <p:cNvSpPr>
            <a:spLocks noGrp="1" noChangeArrowheads="1"/>
          </p:cNvSpPr>
          <p:nvPr>
            <p:ph type="body" idx="1"/>
          </p:nvPr>
        </p:nvSpPr>
        <p:spPr>
          <a:xfrm>
            <a:off x="0" y="1828800"/>
            <a:ext cx="9144000" cy="5029200"/>
          </a:xfrm>
        </p:spPr>
        <p:txBody>
          <a:bodyPr/>
          <a:lstStyle/>
          <a:p>
            <a:pPr lvl="1" eaLnBrk="1" hangingPunct="1">
              <a:spcBef>
                <a:spcPct val="0"/>
              </a:spcBef>
              <a:buFont typeface="Wingdings" panose="05000000000000000000" pitchFamily="2" charset="2"/>
              <a:buNone/>
              <a:defRPr/>
            </a:pPr>
            <a:r>
              <a:rPr lang="en-US" b="1" i="1" dirty="0" smtClean="0">
                <a:solidFill>
                  <a:schemeClr val="tx2"/>
                </a:solidFill>
                <a:effectLst>
                  <a:outerShdw blurRad="38100" dist="38100" dir="2700000" algn="tl">
                    <a:srgbClr val="C0C0C0"/>
                  </a:outerShdw>
                </a:effectLst>
              </a:rPr>
              <a:t>Event Content</a:t>
            </a:r>
            <a:r>
              <a:rPr lang="en-US" b="1" dirty="0" smtClean="0">
                <a:solidFill>
                  <a:schemeClr val="tx2"/>
                </a:solidFill>
                <a:effectLst>
                  <a:outerShdw blurRad="38100" dist="38100" dir="2700000" algn="tl">
                    <a:srgbClr val="C0C0C0"/>
                  </a:outerShdw>
                </a:effectLst>
              </a:rPr>
              <a:t>: </a:t>
            </a:r>
            <a:r>
              <a:rPr lang="en-US" b="1" i="1" dirty="0" smtClean="0">
                <a:solidFill>
                  <a:schemeClr val="tx2"/>
                </a:solidFill>
                <a:effectLst>
                  <a:outerShdw blurRad="38100" dist="38100" dir="2700000" algn="tl">
                    <a:srgbClr val="C0C0C0"/>
                  </a:outerShdw>
                </a:effectLst>
              </a:rPr>
              <a:t>2015</a:t>
            </a:r>
            <a:endParaRPr lang="en-US" b="1" dirty="0" smtClean="0">
              <a:solidFill>
                <a:schemeClr val="tx2"/>
              </a:solidFill>
              <a:effectLst>
                <a:outerShdw blurRad="38100" dist="38100" dir="2700000" algn="tl">
                  <a:srgbClr val="C0C0C0"/>
                </a:outerShdw>
              </a:effectLst>
            </a:endParaRPr>
          </a:p>
          <a:p>
            <a:pPr lvl="1" eaLnBrk="1" hangingPunct="1">
              <a:spcBef>
                <a:spcPct val="0"/>
              </a:spcBef>
              <a:defRPr/>
            </a:pPr>
            <a:r>
              <a:rPr lang="en-US" b="1" dirty="0" smtClean="0">
                <a:solidFill>
                  <a:schemeClr val="accent2"/>
                </a:solidFill>
                <a:effectLst>
                  <a:outerShdw blurRad="38100" dist="38100" dir="2700000" algn="tl">
                    <a:srgbClr val="C0C0C0"/>
                  </a:outerShdw>
                </a:effectLst>
              </a:rPr>
              <a:t>BASIC ANATOMY AND PHYSIOLOGY</a:t>
            </a:r>
            <a:r>
              <a:rPr lang="en-US" b="1" dirty="0" smtClean="0">
                <a:solidFill>
                  <a:schemeClr val="hlink"/>
                </a:solidFill>
                <a:effectLst>
                  <a:outerShdw blurRad="38100" dist="38100" dir="2700000" algn="tl">
                    <a:srgbClr val="C0C0C0"/>
                  </a:outerShdw>
                </a:effectLst>
              </a:rPr>
              <a:t> </a:t>
            </a:r>
          </a:p>
          <a:p>
            <a:pPr lvl="2" eaLnBrk="1" hangingPunct="1">
              <a:spcBef>
                <a:spcPct val="0"/>
              </a:spcBef>
              <a:buClr>
                <a:schemeClr val="tx1"/>
              </a:buClr>
              <a:buFont typeface="Wingdings" panose="05000000000000000000" pitchFamily="2" charset="2"/>
              <a:buChar char="v"/>
              <a:defRPr/>
            </a:pPr>
            <a:r>
              <a:rPr lang="en-US" sz="2800" b="1" smtClean="0">
                <a:effectLst>
                  <a:outerShdw blurRad="38100" dist="38100" dir="2700000" algn="tl">
                    <a:srgbClr val="C0C0C0"/>
                  </a:outerShdw>
                </a:effectLst>
              </a:rPr>
              <a:t>Cardiovascular </a:t>
            </a:r>
            <a:r>
              <a:rPr lang="en-US" sz="2800" b="1" dirty="0" smtClean="0">
                <a:effectLst>
                  <a:outerShdw blurRad="38100" dist="38100" dir="2700000" algn="tl">
                    <a:srgbClr val="C0C0C0"/>
                  </a:outerShdw>
                </a:effectLst>
              </a:rPr>
              <a:t>system</a:t>
            </a:r>
            <a:r>
              <a:rPr lang="en-US" sz="2800" b="1" dirty="0" smtClean="0">
                <a:solidFill>
                  <a:srgbClr val="0033CC"/>
                </a:solidFill>
                <a:effectLst>
                  <a:outerShdw blurRad="38100" dist="38100" dir="2700000" algn="tl">
                    <a:srgbClr val="C0C0C0"/>
                  </a:outerShdw>
                </a:effectLst>
              </a:rPr>
              <a:t>(new for B&amp;C)</a:t>
            </a:r>
          </a:p>
          <a:p>
            <a:pPr lvl="2" eaLnBrk="1" hangingPunct="1">
              <a:spcBef>
                <a:spcPct val="0"/>
              </a:spcBef>
              <a:buClr>
                <a:schemeClr val="tx1"/>
              </a:buClr>
              <a:buFont typeface="Wingdings" panose="05000000000000000000" pitchFamily="2" charset="2"/>
              <a:buChar char="v"/>
              <a:defRPr/>
            </a:pPr>
            <a:r>
              <a:rPr lang="en-US" sz="2800" b="1" dirty="0" smtClean="0">
                <a:effectLst>
                  <a:outerShdw blurRad="38100" dist="38100" dir="2700000" algn="tl">
                    <a:srgbClr val="C0C0C0"/>
                  </a:outerShdw>
                </a:effectLst>
              </a:rPr>
              <a:t>Integumentary system</a:t>
            </a:r>
          </a:p>
          <a:p>
            <a:pPr lvl="2" eaLnBrk="1" hangingPunct="1">
              <a:spcBef>
                <a:spcPct val="0"/>
              </a:spcBef>
              <a:buClr>
                <a:schemeClr val="tx1"/>
              </a:buClr>
              <a:buFont typeface="Wingdings" panose="05000000000000000000" pitchFamily="2" charset="2"/>
              <a:buChar char="v"/>
              <a:defRPr/>
            </a:pPr>
            <a:r>
              <a:rPr lang="en-US" sz="2800" b="1" dirty="0" smtClean="0">
                <a:effectLst>
                  <a:outerShdw blurRad="38100" dist="38100" dir="2700000" algn="tl">
                    <a:srgbClr val="C0C0C0"/>
                  </a:outerShdw>
                </a:effectLst>
              </a:rPr>
              <a:t>Immune system </a:t>
            </a:r>
            <a:r>
              <a:rPr lang="en-US" sz="2800" b="1" dirty="0" smtClean="0">
                <a:solidFill>
                  <a:srgbClr val="0033CC"/>
                </a:solidFill>
                <a:effectLst>
                  <a:outerShdw blurRad="38100" dist="38100" dir="2700000" algn="tl">
                    <a:srgbClr val="C0C0C0"/>
                  </a:outerShdw>
                </a:effectLst>
              </a:rPr>
              <a:t>(new for B)</a:t>
            </a:r>
          </a:p>
          <a:p>
            <a:pPr lvl="2" eaLnBrk="1" hangingPunct="1">
              <a:spcBef>
                <a:spcPct val="0"/>
              </a:spcBef>
              <a:buClr>
                <a:schemeClr val="tx1"/>
              </a:buClr>
              <a:buFont typeface="Wingdings" panose="05000000000000000000" pitchFamily="2" charset="2"/>
              <a:buChar char="v"/>
              <a:defRPr/>
            </a:pPr>
            <a:r>
              <a:rPr lang="en-US" sz="2800" b="1" dirty="0" smtClean="0">
                <a:effectLst>
                  <a:outerShdw blurRad="38100" dist="38100" dir="2700000" algn="tl">
                    <a:srgbClr val="C0C0C0"/>
                  </a:outerShdw>
                </a:effectLst>
              </a:rPr>
              <a:t>Major disorders    </a:t>
            </a:r>
          </a:p>
          <a:p>
            <a:pPr lvl="2" eaLnBrk="1" hangingPunct="1">
              <a:spcBef>
                <a:spcPct val="0"/>
              </a:spcBef>
              <a:buClr>
                <a:schemeClr val="tx1"/>
              </a:buClr>
              <a:buFont typeface="Wingdings" panose="05000000000000000000" pitchFamily="2" charset="2"/>
              <a:buChar char="v"/>
              <a:defRPr/>
            </a:pPr>
            <a:r>
              <a:rPr lang="en-US" sz="2800" b="1" dirty="0" smtClean="0">
                <a:effectLst>
                  <a:outerShdw blurRad="38100" dist="38100" dir="2700000" algn="tl">
                    <a:srgbClr val="C0C0C0"/>
                  </a:outerShdw>
                </a:effectLst>
              </a:rPr>
              <a:t>Treatment and prevention of disorders</a:t>
            </a:r>
          </a:p>
          <a:p>
            <a:pPr lvl="1" eaLnBrk="1" hangingPunct="1">
              <a:spcBef>
                <a:spcPct val="0"/>
              </a:spcBef>
              <a:defRPr/>
            </a:pPr>
            <a:r>
              <a:rPr lang="en-US" b="1" dirty="0" smtClean="0">
                <a:solidFill>
                  <a:schemeClr val="accent2"/>
                </a:solidFill>
                <a:effectLst>
                  <a:outerShdw blurRad="38100" dist="38100" dir="2700000" algn="tl">
                    <a:srgbClr val="C0C0C0"/>
                  </a:outerShdw>
                </a:effectLst>
              </a:rPr>
              <a:t>PROCESS SKILLS - </a:t>
            </a:r>
            <a:r>
              <a:rPr lang="en-US" b="1" dirty="0" smtClean="0">
                <a:solidFill>
                  <a:schemeClr val="folHlink"/>
                </a:solidFill>
                <a:effectLst>
                  <a:outerShdw blurRad="38100" dist="38100" dir="2700000" algn="tl">
                    <a:srgbClr val="C0C0C0"/>
                  </a:outerShdw>
                </a:effectLst>
              </a:rPr>
              <a:t>observations, inferences, predictions, calculations, data analysis, and conclusions.</a:t>
            </a:r>
          </a:p>
          <a:p>
            <a:pPr lvl="1" eaLnBrk="1" hangingPunct="1">
              <a:spcBef>
                <a:spcPct val="0"/>
              </a:spcBef>
              <a:buFont typeface="Wingdings" panose="05000000000000000000" pitchFamily="2" charset="2"/>
              <a:buNone/>
              <a:defRPr/>
            </a:pPr>
            <a:endParaRPr lang="en-US" b="1" dirty="0" smtClean="0">
              <a:solidFill>
                <a:schemeClr val="hlink"/>
              </a:solidFill>
              <a:effectLst>
                <a:outerShdw blurRad="38100" dist="38100" dir="2700000" algn="tl">
                  <a:srgbClr val="C0C0C0"/>
                </a:outerShdw>
              </a:effectLst>
            </a:endParaRPr>
          </a:p>
          <a:p>
            <a:pPr lvl="2" eaLnBrk="1" hangingPunct="1">
              <a:defRPr/>
            </a:pPr>
            <a:endParaRPr lang="en-US" b="1"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50938" y="214313"/>
            <a:ext cx="2201862" cy="1462087"/>
          </a:xfrm>
        </p:spPr>
        <p:txBody>
          <a:bodyPr/>
          <a:lstStyle/>
          <a:p>
            <a:pPr>
              <a:defRPr/>
            </a:pPr>
            <a:r>
              <a:rPr lang="en-US" b="1" dirty="0" smtClean="0">
                <a:effectLst>
                  <a:outerShdw blurRad="38100" dist="38100" dir="2700000" algn="tl">
                    <a:srgbClr val="000000">
                      <a:alpha val="43137"/>
                    </a:srgbClr>
                  </a:outerShdw>
                </a:effectLst>
              </a:rPr>
              <a:t>Aging Skin </a:t>
            </a:r>
          </a:p>
        </p:txBody>
      </p:sp>
      <p:pic>
        <p:nvPicPr>
          <p:cNvPr id="51203" name="Picture 4" descr="C:\Users\KarenLancour\Pictures\Immune System Powerpoint\Picture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28600"/>
            <a:ext cx="5402263" cy="3048000"/>
          </a:xfrm>
        </p:spPr>
      </p:pic>
      <p:sp>
        <p:nvSpPr>
          <p:cNvPr id="47108" name="TextBox 4"/>
          <p:cNvSpPr txBox="1">
            <a:spLocks noChangeArrowheads="1"/>
          </p:cNvSpPr>
          <p:nvPr/>
        </p:nvSpPr>
        <p:spPr bwMode="auto">
          <a:xfrm>
            <a:off x="228600" y="3505200"/>
            <a:ext cx="8153400" cy="2862263"/>
          </a:xfrm>
          <a:prstGeom prst="rect">
            <a:avLst/>
          </a:prstGeom>
          <a:noFill/>
          <a:ln w="9525">
            <a:noFill/>
            <a:miter lim="800000"/>
            <a:headEnd/>
            <a:tailEnd/>
          </a:ln>
        </p:spPr>
        <p:txBody>
          <a:bodyPr>
            <a:spAutoFit/>
          </a:bodyPr>
          <a:lstStyle/>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In our 20s</a:t>
            </a:r>
            <a:r>
              <a:rPr lang="en-US" sz="2000" b="1" dirty="0">
                <a:solidFill>
                  <a:srgbClr val="D60093"/>
                </a:solidFill>
                <a:effectLst>
                  <a:outerShdw blurRad="38100" dist="38100" dir="2700000" algn="tl">
                    <a:srgbClr val="000000">
                      <a:alpha val="43137"/>
                    </a:srgbClr>
                  </a:outerShdw>
                </a:effectLst>
              </a:rPr>
              <a:t>, the </a:t>
            </a:r>
            <a:r>
              <a:rPr lang="en-US" sz="2000" b="1" dirty="0">
                <a:solidFill>
                  <a:srgbClr val="0033CC"/>
                </a:solidFill>
                <a:effectLst>
                  <a:outerShdw blurRad="38100" dist="38100" dir="2700000" algn="tl">
                    <a:srgbClr val="000000">
                      <a:alpha val="43137"/>
                    </a:srgbClr>
                  </a:outerShdw>
                </a:effectLst>
              </a:rPr>
              <a:t>effects of aging </a:t>
            </a:r>
            <a:r>
              <a:rPr lang="en-US" sz="2000" b="1" dirty="0">
                <a:solidFill>
                  <a:srgbClr val="D60093"/>
                </a:solidFill>
                <a:effectLst>
                  <a:outerShdw blurRad="38100" dist="38100" dir="2700000" algn="tl">
                    <a:srgbClr val="000000">
                      <a:alpha val="43137"/>
                    </a:srgbClr>
                  </a:outerShdw>
                </a:effectLst>
              </a:rPr>
              <a:t>begin to be visible in the skin. </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Stem cell </a:t>
            </a:r>
            <a:r>
              <a:rPr lang="en-US" sz="2000" b="1" dirty="0">
                <a:solidFill>
                  <a:srgbClr val="D60093"/>
                </a:solidFill>
                <a:effectLst>
                  <a:outerShdw blurRad="38100" dist="38100" dir="2700000" algn="tl">
                    <a:srgbClr val="000000">
                      <a:alpha val="43137"/>
                    </a:srgbClr>
                  </a:outerShdw>
                </a:effectLst>
              </a:rPr>
              <a:t>activity declines: </a:t>
            </a:r>
            <a:r>
              <a:rPr lang="en-US" sz="2000" b="1" dirty="0">
                <a:solidFill>
                  <a:srgbClr val="0033CC"/>
                </a:solidFill>
                <a:effectLst>
                  <a:outerShdw blurRad="38100" dist="38100" dir="2700000" algn="tl">
                    <a:srgbClr val="000000">
                      <a:alpha val="43137"/>
                    </a:srgbClr>
                  </a:outerShdw>
                </a:effectLst>
              </a:rPr>
              <a:t>skin thin</a:t>
            </a:r>
            <a:r>
              <a:rPr lang="en-US" sz="2000" b="1" dirty="0">
                <a:solidFill>
                  <a:srgbClr val="D60093"/>
                </a:solidFill>
                <a:effectLst>
                  <a:outerShdw blurRad="38100" dist="38100" dir="2700000" algn="tl">
                    <a:srgbClr val="000000">
                      <a:alpha val="43137"/>
                    </a:srgbClr>
                  </a:outerShdw>
                </a:effectLst>
              </a:rPr>
              <a:t>, </a:t>
            </a:r>
            <a:r>
              <a:rPr lang="en-US" sz="2000" b="1" dirty="0">
                <a:solidFill>
                  <a:srgbClr val="0033CC"/>
                </a:solidFill>
                <a:effectLst>
                  <a:outerShdw blurRad="38100" dist="38100" dir="2700000" algn="tl">
                    <a:srgbClr val="000000">
                      <a:alpha val="43137"/>
                    </a:srgbClr>
                  </a:outerShdw>
                </a:effectLst>
              </a:rPr>
              <a:t>repair difficult</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Epidermal </a:t>
            </a:r>
            <a:r>
              <a:rPr lang="en-US" sz="2000" b="1" dirty="0" err="1">
                <a:solidFill>
                  <a:srgbClr val="00B050"/>
                </a:solidFill>
                <a:effectLst>
                  <a:outerShdw blurRad="38100" dist="38100" dir="2700000" algn="tl">
                    <a:srgbClr val="000000">
                      <a:alpha val="43137"/>
                    </a:srgbClr>
                  </a:outerShdw>
                </a:effectLst>
              </a:rPr>
              <a:t>dendritic</a:t>
            </a:r>
            <a:r>
              <a:rPr lang="en-US" sz="2000" b="1" dirty="0">
                <a:solidFill>
                  <a:srgbClr val="00B050"/>
                </a:solidFill>
                <a:effectLst>
                  <a:outerShdw blurRad="38100" dist="38100" dir="2700000" algn="tl">
                    <a:srgbClr val="000000">
                      <a:alpha val="43137"/>
                    </a:srgbClr>
                  </a:outerShdw>
                </a:effectLst>
              </a:rPr>
              <a:t> </a:t>
            </a:r>
            <a:r>
              <a:rPr lang="en-US" sz="2000" b="1" dirty="0">
                <a:solidFill>
                  <a:srgbClr val="D60093"/>
                </a:solidFill>
                <a:effectLst>
                  <a:outerShdw blurRad="38100" dist="38100" dir="2700000" algn="tl">
                    <a:srgbClr val="000000">
                      <a:alpha val="43137"/>
                    </a:srgbClr>
                  </a:outerShdw>
                </a:effectLst>
              </a:rPr>
              <a:t>cells decrease: </a:t>
            </a:r>
            <a:r>
              <a:rPr lang="en-US" sz="2000" b="1" dirty="0">
                <a:solidFill>
                  <a:srgbClr val="0033CC"/>
                </a:solidFill>
                <a:effectLst>
                  <a:outerShdw blurRad="38100" dist="38100" dir="2700000" algn="tl">
                    <a:srgbClr val="000000">
                      <a:alpha val="43137"/>
                    </a:srgbClr>
                  </a:outerShdw>
                </a:effectLst>
              </a:rPr>
              <a:t>reduced immune response</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Vitamin D3 </a:t>
            </a:r>
            <a:r>
              <a:rPr lang="en-US" sz="2000" b="1" dirty="0">
                <a:solidFill>
                  <a:srgbClr val="D60093"/>
                </a:solidFill>
                <a:effectLst>
                  <a:outerShdw blurRad="38100" dist="38100" dir="2700000" algn="tl">
                    <a:srgbClr val="000000">
                      <a:alpha val="43137"/>
                    </a:srgbClr>
                  </a:outerShdw>
                </a:effectLst>
              </a:rPr>
              <a:t>production declines: calcium absorption declines 	and </a:t>
            </a:r>
            <a:r>
              <a:rPr lang="en-US" sz="2000" b="1" dirty="0">
                <a:solidFill>
                  <a:srgbClr val="0033CC"/>
                </a:solidFill>
                <a:effectLst>
                  <a:outerShdw blurRad="38100" dist="38100" dir="2700000" algn="tl">
                    <a:srgbClr val="000000">
                      <a:alpha val="43137"/>
                    </a:srgbClr>
                  </a:outerShdw>
                </a:effectLst>
              </a:rPr>
              <a:t>brittle bones</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Glandular activity</a:t>
            </a:r>
            <a:r>
              <a:rPr lang="en-US" sz="2000" b="1" dirty="0">
                <a:solidFill>
                  <a:srgbClr val="D60093"/>
                </a:solidFill>
                <a:effectLst>
                  <a:outerShdw blurRad="38100" dist="38100" dir="2700000" algn="tl">
                    <a:srgbClr val="000000">
                      <a:alpha val="43137"/>
                    </a:srgbClr>
                  </a:outerShdw>
                </a:effectLst>
              </a:rPr>
              <a:t> declines: </a:t>
            </a:r>
            <a:r>
              <a:rPr lang="en-US" sz="2000" b="1" dirty="0">
                <a:solidFill>
                  <a:srgbClr val="0033CC"/>
                </a:solidFill>
                <a:effectLst>
                  <a:outerShdw blurRad="38100" dist="38100" dir="2700000" algn="tl">
                    <a:srgbClr val="000000">
                      <a:alpha val="43137"/>
                    </a:srgbClr>
                  </a:outerShdw>
                </a:effectLst>
              </a:rPr>
              <a:t>skin dries</a:t>
            </a:r>
            <a:r>
              <a:rPr lang="en-US" sz="2000" b="1" dirty="0">
                <a:solidFill>
                  <a:srgbClr val="D60093"/>
                </a:solidFill>
                <a:effectLst>
                  <a:outerShdw blurRad="38100" dist="38100" dir="2700000" algn="tl">
                    <a:srgbClr val="000000">
                      <a:alpha val="43137"/>
                    </a:srgbClr>
                  </a:outerShdw>
                </a:effectLst>
              </a:rPr>
              <a:t>, body can overheat</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Blood supply to dermis </a:t>
            </a:r>
            <a:r>
              <a:rPr lang="en-US" sz="2000" b="1" dirty="0">
                <a:solidFill>
                  <a:srgbClr val="D60093"/>
                </a:solidFill>
                <a:effectLst>
                  <a:outerShdw blurRad="38100" dist="38100" dir="2700000" algn="tl">
                    <a:srgbClr val="000000">
                      <a:alpha val="43137"/>
                    </a:srgbClr>
                  </a:outerShdw>
                </a:effectLst>
              </a:rPr>
              <a:t>declines: tend to </a:t>
            </a:r>
            <a:r>
              <a:rPr lang="en-US" sz="2000" b="1" dirty="0">
                <a:solidFill>
                  <a:srgbClr val="0033CC"/>
                </a:solidFill>
                <a:effectLst>
                  <a:outerShdw blurRad="38100" dist="38100" dir="2700000" algn="tl">
                    <a:srgbClr val="000000">
                      <a:alpha val="43137"/>
                    </a:srgbClr>
                  </a:outerShdw>
                </a:effectLst>
              </a:rPr>
              <a:t>feel cold</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Hair follicles </a:t>
            </a:r>
            <a:r>
              <a:rPr lang="en-US" sz="2000" b="1" dirty="0">
                <a:solidFill>
                  <a:srgbClr val="D60093"/>
                </a:solidFill>
                <a:effectLst>
                  <a:outerShdw blurRad="38100" dist="38100" dir="2700000" algn="tl">
                    <a:srgbClr val="000000">
                      <a:alpha val="43137"/>
                    </a:srgbClr>
                  </a:outerShdw>
                </a:effectLst>
              </a:rPr>
              <a:t>die or produce </a:t>
            </a:r>
            <a:r>
              <a:rPr lang="en-US" sz="2000" b="1" dirty="0">
                <a:solidFill>
                  <a:srgbClr val="0033CC"/>
                </a:solidFill>
                <a:effectLst>
                  <a:outerShdw blurRad="38100" dist="38100" dir="2700000" algn="tl">
                    <a:srgbClr val="000000">
                      <a:alpha val="43137"/>
                    </a:srgbClr>
                  </a:outerShdw>
                </a:effectLst>
              </a:rPr>
              <a:t>thinner hair</a:t>
            </a:r>
          </a:p>
          <a:p>
            <a:pPr>
              <a:buFont typeface="Arial" pitchFamily="34" charset="0"/>
              <a:buChar char="•"/>
              <a:defRPr/>
            </a:pPr>
            <a:r>
              <a:rPr lang="en-US" sz="2000" b="1" dirty="0">
                <a:solidFill>
                  <a:srgbClr val="00B050"/>
                </a:solidFill>
                <a:effectLst>
                  <a:outerShdw blurRad="38100" dist="38100" dir="2700000" algn="tl">
                    <a:srgbClr val="000000">
                      <a:alpha val="43137"/>
                    </a:srgbClr>
                  </a:outerShdw>
                </a:effectLst>
              </a:rPr>
              <a:t>Dermis</a:t>
            </a:r>
            <a:r>
              <a:rPr lang="en-US" sz="2000" b="1" dirty="0">
                <a:solidFill>
                  <a:srgbClr val="D60093"/>
                </a:solidFill>
                <a:effectLst>
                  <a:outerShdw blurRad="38100" dist="38100" dir="2700000" algn="tl">
                    <a:srgbClr val="000000">
                      <a:alpha val="43137"/>
                    </a:srgbClr>
                  </a:outerShdw>
                </a:effectLst>
              </a:rPr>
              <a:t> thins and becomes less elastic – </a:t>
            </a:r>
            <a:r>
              <a:rPr lang="en-US" sz="2000" b="1" dirty="0">
                <a:solidFill>
                  <a:srgbClr val="0033CC"/>
                </a:solidFill>
                <a:effectLst>
                  <a:outerShdw blurRad="38100" dist="38100" dir="2700000" algn="tl">
                    <a:srgbClr val="000000">
                      <a:alpha val="43137"/>
                    </a:srgbClr>
                  </a:outerShdw>
                </a:effectLst>
              </a:rPr>
              <a:t>wrinkles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Skin Derivatives </a:t>
            </a:r>
            <a:endParaRPr lang="en-US" b="1" dirty="0">
              <a:effectLst>
                <a:outerShdw blurRad="38100" dist="38100" dir="2700000" algn="tl">
                  <a:srgbClr val="000000">
                    <a:alpha val="43137"/>
                  </a:srgbClr>
                </a:outerShdw>
              </a:effectLst>
            </a:endParaRPr>
          </a:p>
        </p:txBody>
      </p:sp>
      <p:sp>
        <p:nvSpPr>
          <p:cNvPr id="48131" name="Content Placeholder 2"/>
          <p:cNvSpPr>
            <a:spLocks noGrp="1"/>
          </p:cNvSpPr>
          <p:nvPr>
            <p:ph idx="1"/>
          </p:nvPr>
        </p:nvSpPr>
        <p:spPr>
          <a:xfrm>
            <a:off x="0" y="2209800"/>
            <a:ext cx="9296400" cy="4191000"/>
          </a:xfrm>
        </p:spPr>
        <p:txBody>
          <a:bodyPr/>
          <a:lstStyle/>
          <a:p>
            <a:pPr>
              <a:buFont typeface="Wingdings" panose="05000000000000000000" pitchFamily="2" charset="2"/>
              <a:buNone/>
              <a:defRPr/>
            </a:pPr>
            <a:r>
              <a:rPr lang="en-US" sz="4400" b="1" dirty="0" smtClean="0"/>
              <a:t>  </a:t>
            </a:r>
            <a:r>
              <a:rPr lang="en-US" sz="4000" b="1" dirty="0" smtClean="0">
                <a:effectLst>
                  <a:outerShdw blurRad="38100" dist="38100" dir="2700000" algn="tl">
                    <a:srgbClr val="000000">
                      <a:alpha val="43137"/>
                    </a:srgbClr>
                  </a:outerShdw>
                </a:effectLst>
              </a:rPr>
              <a:t>During </a:t>
            </a:r>
            <a:r>
              <a:rPr lang="en-US" sz="4000" b="1" dirty="0" smtClean="0">
                <a:solidFill>
                  <a:srgbClr val="0033CC"/>
                </a:solidFill>
                <a:effectLst>
                  <a:outerShdw blurRad="38100" dist="38100" dir="2700000" algn="tl">
                    <a:srgbClr val="000000">
                      <a:alpha val="43137"/>
                    </a:srgbClr>
                  </a:outerShdw>
                </a:effectLst>
              </a:rPr>
              <a:t>embryonic development </a:t>
            </a:r>
            <a:r>
              <a:rPr lang="en-US" sz="4000" b="1" dirty="0" smtClean="0">
                <a:effectLst>
                  <a:outerShdw blurRad="38100" dist="38100" dir="2700000" algn="tl">
                    <a:srgbClr val="000000">
                      <a:alpha val="43137"/>
                    </a:srgbClr>
                  </a:outerShdw>
                </a:effectLst>
              </a:rPr>
              <a:t>thousands of small groups of </a:t>
            </a:r>
            <a:r>
              <a:rPr lang="en-US" sz="4000" b="1" dirty="0" smtClean="0">
                <a:solidFill>
                  <a:srgbClr val="0033CC"/>
                </a:solidFill>
                <a:effectLst>
                  <a:outerShdw blurRad="38100" dist="38100" dir="2700000" algn="tl">
                    <a:srgbClr val="000000">
                      <a:alpha val="43137"/>
                    </a:srgbClr>
                  </a:outerShdw>
                </a:effectLst>
              </a:rPr>
              <a:t>epidermal cells </a:t>
            </a:r>
            <a:r>
              <a:rPr lang="en-US" sz="4000" b="1" dirty="0" smtClean="0">
                <a:effectLst>
                  <a:outerShdw blurRad="38100" dist="38100" dir="2700000" algn="tl">
                    <a:srgbClr val="000000">
                      <a:alpha val="43137"/>
                    </a:srgbClr>
                  </a:outerShdw>
                </a:effectLst>
              </a:rPr>
              <a:t>from </a:t>
            </a:r>
            <a:r>
              <a:rPr lang="en-US" sz="4000" b="1" dirty="0" smtClean="0">
                <a:solidFill>
                  <a:srgbClr val="0033CC"/>
                </a:solidFill>
                <a:effectLst>
                  <a:outerShdw blurRad="38100" dist="38100" dir="2700000" algn="tl">
                    <a:srgbClr val="000000">
                      <a:alpha val="43137"/>
                    </a:srgbClr>
                  </a:outerShdw>
                </a:effectLst>
              </a:rPr>
              <a:t>stratum </a:t>
            </a:r>
            <a:r>
              <a:rPr lang="en-US" sz="4000" b="1" dirty="0" err="1" smtClean="0">
                <a:solidFill>
                  <a:srgbClr val="0033CC"/>
                </a:solidFill>
                <a:effectLst>
                  <a:outerShdw blurRad="38100" dist="38100" dir="2700000" algn="tl">
                    <a:srgbClr val="000000">
                      <a:alpha val="43137"/>
                    </a:srgbClr>
                  </a:outerShdw>
                </a:effectLst>
              </a:rPr>
              <a:t>basale</a:t>
            </a:r>
            <a:r>
              <a:rPr lang="en-US" sz="4000" b="1" dirty="0" smtClean="0">
                <a:effectLst>
                  <a:outerShdw blurRad="38100" dist="38100" dir="2700000" algn="tl">
                    <a:srgbClr val="000000">
                      <a:alpha val="43137"/>
                    </a:srgbClr>
                  </a:outerShdw>
                </a:effectLst>
              </a:rPr>
              <a:t> push down into dermis to form </a:t>
            </a:r>
            <a:r>
              <a:rPr lang="en-US" sz="4000" b="1" dirty="0" smtClean="0">
                <a:solidFill>
                  <a:srgbClr val="0033CC"/>
                </a:solidFill>
                <a:effectLst>
                  <a:outerShdw blurRad="38100" dist="38100" dir="2700000" algn="tl">
                    <a:srgbClr val="000000">
                      <a:alpha val="43137"/>
                    </a:srgbClr>
                  </a:outerShdw>
                </a:effectLst>
              </a:rPr>
              <a:t>hair follicles </a:t>
            </a:r>
            <a:r>
              <a:rPr lang="en-US" sz="4000" b="1" dirty="0" smtClean="0">
                <a:effectLst>
                  <a:outerShdw blurRad="38100" dist="38100" dir="2700000" algn="tl">
                    <a:srgbClr val="000000">
                      <a:alpha val="43137"/>
                    </a:srgbClr>
                  </a:outerShdw>
                </a:effectLst>
              </a:rPr>
              <a:t>and </a:t>
            </a:r>
            <a:r>
              <a:rPr lang="en-US" sz="4000" b="1" dirty="0" smtClean="0">
                <a:solidFill>
                  <a:srgbClr val="0033CC"/>
                </a:solidFill>
                <a:effectLst>
                  <a:outerShdw blurRad="38100" dist="38100" dir="2700000" algn="tl">
                    <a:srgbClr val="000000">
                      <a:alpha val="43137"/>
                    </a:srgbClr>
                  </a:outerShdw>
                </a:effectLst>
              </a:rPr>
              <a:t>glands</a:t>
            </a:r>
          </a:p>
          <a:p>
            <a:pPr>
              <a:defRPr/>
            </a:pPr>
            <a:endParaRPr 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Functions – Hair &amp; Nails </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2017713"/>
            <a:ext cx="8802688" cy="4114800"/>
          </a:xfrm>
        </p:spPr>
        <p:txBody>
          <a:bodyPr/>
          <a:lstStyle/>
          <a:p>
            <a:pPr>
              <a:lnSpc>
                <a:spcPts val="2500"/>
              </a:lnSpc>
              <a:defRPr/>
            </a:pPr>
            <a:r>
              <a:rPr lang="en-US" sz="2400" b="1" dirty="0" smtClean="0">
                <a:solidFill>
                  <a:srgbClr val="0033CC"/>
                </a:solidFill>
                <a:effectLst>
                  <a:outerShdw blurRad="38100" dist="38100" dir="2700000" algn="tl">
                    <a:srgbClr val="000000">
                      <a:alpha val="43137"/>
                    </a:srgbClr>
                  </a:outerShdw>
                </a:effectLst>
              </a:rPr>
              <a:t>Functions of Hair </a:t>
            </a:r>
          </a:p>
          <a:p>
            <a:pPr lvl="1">
              <a:lnSpc>
                <a:spcPts val="2500"/>
              </a:lnSpc>
              <a:defRPr/>
            </a:pPr>
            <a:r>
              <a:rPr lang="en-US" sz="2400" b="1" dirty="0" smtClean="0">
                <a:effectLst>
                  <a:outerShdw blurRad="38100" dist="38100" dir="2700000" algn="tl">
                    <a:srgbClr val="000000">
                      <a:alpha val="43137"/>
                    </a:srgbClr>
                  </a:outerShdw>
                </a:effectLst>
              </a:rPr>
              <a:t>Hair on the head protects scalp from injury and sunlight</a:t>
            </a:r>
          </a:p>
          <a:p>
            <a:pPr lvl="1">
              <a:lnSpc>
                <a:spcPts val="2500"/>
              </a:lnSpc>
              <a:defRPr/>
            </a:pPr>
            <a:r>
              <a:rPr lang="en-US" sz="2400" b="1" dirty="0" smtClean="0">
                <a:effectLst>
                  <a:outerShdw blurRad="38100" dist="38100" dir="2700000" algn="tl">
                    <a:srgbClr val="000000">
                      <a:alpha val="43137"/>
                    </a:srgbClr>
                  </a:outerShdw>
                </a:effectLst>
              </a:rPr>
              <a:t>Eyelashes and eyebrows protect eyes</a:t>
            </a:r>
          </a:p>
          <a:p>
            <a:pPr lvl="1">
              <a:lnSpc>
                <a:spcPts val="2500"/>
              </a:lnSpc>
              <a:defRPr/>
            </a:pPr>
            <a:r>
              <a:rPr lang="en-US" sz="2400" b="1" dirty="0" smtClean="0">
                <a:effectLst>
                  <a:outerShdw blurRad="38100" dist="38100" dir="2700000" algn="tl">
                    <a:srgbClr val="000000">
                      <a:alpha val="43137"/>
                    </a:srgbClr>
                  </a:outerShdw>
                </a:effectLst>
              </a:rPr>
              <a:t>Nostril and ear hairs protect from foreign particles</a:t>
            </a:r>
          </a:p>
          <a:p>
            <a:pPr lvl="1">
              <a:lnSpc>
                <a:spcPts val="2500"/>
              </a:lnSpc>
              <a:defRPr/>
            </a:pPr>
            <a:r>
              <a:rPr lang="en-US" sz="2400" b="1" dirty="0" smtClean="0">
                <a:effectLst>
                  <a:outerShdw blurRad="38100" dist="38100" dir="2700000" algn="tl">
                    <a:srgbClr val="000000">
                      <a:alpha val="43137"/>
                    </a:srgbClr>
                  </a:outerShdw>
                </a:effectLst>
              </a:rPr>
              <a:t>Help in sensing light touch due to the touch receptors associated with the hair root plexuses.</a:t>
            </a:r>
            <a:endParaRPr lang="en-US" sz="2400" b="1" dirty="0" smtClean="0">
              <a:effectLst>
                <a:outerShdw blurRad="38100" dist="38100" dir="2700000" algn="tl">
                  <a:srgbClr val="000000">
                    <a:alpha val="43137"/>
                  </a:srgbClr>
                </a:outerShdw>
              </a:effectLst>
              <a:ea typeface="+mn-ea"/>
              <a:cs typeface="+mn-cs"/>
            </a:endParaRPr>
          </a:p>
          <a:p>
            <a:pPr>
              <a:lnSpc>
                <a:spcPts val="2500"/>
              </a:lnSpc>
              <a:defRPr/>
            </a:pPr>
            <a:r>
              <a:rPr lang="en-US" sz="2400" b="1" dirty="0" smtClean="0">
                <a:solidFill>
                  <a:srgbClr val="0033CC"/>
                </a:solidFill>
                <a:effectLst>
                  <a:outerShdw blurRad="38100" dist="38100" dir="2700000" algn="tl">
                    <a:srgbClr val="000000">
                      <a:alpha val="43137"/>
                    </a:srgbClr>
                  </a:outerShdw>
                </a:effectLst>
              </a:rPr>
              <a:t>Functions of the Nails</a:t>
            </a:r>
          </a:p>
          <a:p>
            <a:pPr lvl="1">
              <a:lnSpc>
                <a:spcPts val="2500"/>
              </a:lnSpc>
              <a:defRPr/>
            </a:pPr>
            <a:r>
              <a:rPr lang="en-US" sz="2400" b="1" dirty="0" smtClean="0">
                <a:effectLst>
                  <a:outerShdw blurRad="38100" dist="38100" dir="2700000" algn="tl">
                    <a:srgbClr val="000000">
                      <a:alpha val="43137"/>
                    </a:srgbClr>
                  </a:outerShdw>
                </a:effectLst>
                <a:ea typeface="+mn-ea"/>
                <a:cs typeface="+mn-cs"/>
              </a:rPr>
              <a:t>Grasping objects</a:t>
            </a:r>
          </a:p>
          <a:p>
            <a:pPr lvl="1">
              <a:lnSpc>
                <a:spcPts val="2500"/>
              </a:lnSpc>
              <a:defRPr/>
            </a:pPr>
            <a:r>
              <a:rPr lang="en-US" sz="2400" b="1" dirty="0" smtClean="0">
                <a:effectLst>
                  <a:outerShdw blurRad="38100" dist="38100" dir="2700000" algn="tl">
                    <a:srgbClr val="000000">
                      <a:alpha val="43137"/>
                    </a:srgbClr>
                  </a:outerShdw>
                </a:effectLst>
                <a:ea typeface="+mn-ea"/>
                <a:cs typeface="+mn-cs"/>
              </a:rPr>
              <a:t>Manipulating objects</a:t>
            </a:r>
          </a:p>
          <a:p>
            <a:pPr lvl="1">
              <a:lnSpc>
                <a:spcPts val="2500"/>
              </a:lnSpc>
              <a:defRPr/>
            </a:pPr>
            <a:r>
              <a:rPr lang="en-US" sz="2400" b="1" dirty="0" smtClean="0">
                <a:effectLst>
                  <a:outerShdw blurRad="38100" dist="38100" dir="2700000" algn="tl">
                    <a:srgbClr val="000000">
                      <a:alpha val="43137"/>
                    </a:srgbClr>
                  </a:outerShdw>
                </a:effectLst>
                <a:ea typeface="+mn-ea"/>
                <a:cs typeface="+mn-cs"/>
              </a:rPr>
              <a:t>Protects ends of digits from trauma</a:t>
            </a:r>
          </a:p>
          <a:p>
            <a:pPr lvl="1">
              <a:lnSpc>
                <a:spcPts val="2500"/>
              </a:lnSpc>
              <a:defRPr/>
            </a:pPr>
            <a:r>
              <a:rPr lang="en-US" sz="2400" b="1" dirty="0" smtClean="0">
                <a:effectLst>
                  <a:outerShdw blurRad="38100" dist="38100" dir="2700000" algn="tl">
                    <a:srgbClr val="000000">
                      <a:alpha val="43137"/>
                    </a:srgbClr>
                  </a:outerShdw>
                </a:effectLst>
                <a:ea typeface="+mn-ea"/>
                <a:cs typeface="+mn-cs"/>
              </a:rPr>
              <a:t>Scratching</a:t>
            </a:r>
          </a:p>
          <a:p>
            <a:pPr>
              <a:defRPr/>
            </a:pPr>
            <a:endParaRPr lang="en-US" dirty="0" smtClean="0"/>
          </a:p>
          <a:p>
            <a:pPr>
              <a:defRPr/>
            </a:pP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214313"/>
            <a:ext cx="4495800" cy="1157287"/>
          </a:xfrm>
        </p:spPr>
        <p:txBody>
          <a:bodyPr/>
          <a:lstStyle/>
          <a:p>
            <a:pPr>
              <a:defRPr/>
            </a:pPr>
            <a:r>
              <a:rPr lang="en-US" b="1" dirty="0" smtClean="0">
                <a:effectLst>
                  <a:outerShdw blurRad="38100" dist="38100" dir="2700000" algn="tl">
                    <a:srgbClr val="000000">
                      <a:alpha val="43137"/>
                    </a:srgbClr>
                  </a:outerShdw>
                </a:effectLst>
              </a:rPr>
              <a:t>Hair Anatomy </a:t>
            </a:r>
          </a:p>
        </p:txBody>
      </p:sp>
      <p:sp>
        <p:nvSpPr>
          <p:cNvPr id="21508" name="Rectangle 4"/>
          <p:cNvSpPr>
            <a:spLocks noChangeArrowheads="1"/>
          </p:cNvSpPr>
          <p:nvPr/>
        </p:nvSpPr>
        <p:spPr bwMode="auto">
          <a:xfrm>
            <a:off x="228600" y="1828800"/>
            <a:ext cx="5638800" cy="4784725"/>
          </a:xfrm>
          <a:prstGeom prst="rect">
            <a:avLst/>
          </a:prstGeom>
          <a:noFill/>
          <a:ln w="9525">
            <a:noFill/>
            <a:miter lim="800000"/>
            <a:headEnd/>
            <a:tailEnd/>
          </a:ln>
          <a:effectLst/>
        </p:spPr>
        <p:txBody>
          <a:bodyPr anchor="ctr">
            <a:spAutoFit/>
          </a:bodyPr>
          <a:lstStyle/>
          <a:p>
            <a:pPr>
              <a:lnSpc>
                <a:spcPts val="2000"/>
              </a:lnSpc>
              <a:tabLst>
                <a:tab pos="1085850" algn="l"/>
              </a:tabLst>
              <a:defRPr/>
            </a:pP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Shaft</a:t>
            </a:r>
            <a:r>
              <a:rPr lang="en-US" sz="1600" b="1" dirty="0">
                <a:solidFill>
                  <a:srgbClr val="0033CC"/>
                </a:solidFill>
                <a:effectLst>
                  <a:outerShdw blurRad="38100" dist="38100" dir="2700000" algn="tl">
                    <a:srgbClr val="000000">
                      <a:alpha val="43137"/>
                    </a:srgbClr>
                  </a:outerShdw>
                </a:effectLst>
                <a:latin typeface="+mj-lt"/>
                <a:ea typeface="Times New Roman" pitchFamily="18" charset="0"/>
                <a:cs typeface="+mn-cs"/>
              </a:rPr>
              <a:t>:</a:t>
            </a:r>
            <a:r>
              <a:rPr lang="en-US" sz="1600" dirty="0">
                <a:solidFill>
                  <a:srgbClr val="0033CC"/>
                </a:solidFill>
                <a:effectLst>
                  <a:outerShdw blurRad="38100" dist="38100" dir="2700000" algn="tl">
                    <a:srgbClr val="000000">
                      <a:alpha val="43137"/>
                    </a:srgbClr>
                  </a:outerShdw>
                </a:effectLst>
                <a:latin typeface="+mj-lt"/>
                <a:ea typeface="Times New Roman" pitchFamily="18" charset="0"/>
                <a:cs typeface="+mn-cs"/>
              </a:rPr>
              <a:t>  </a:t>
            </a:r>
            <a:r>
              <a:rPr lang="en-US" sz="1600" b="1" dirty="0">
                <a:effectLst>
                  <a:outerShdw blurRad="38100" dist="38100" dir="2700000" algn="tl">
                    <a:srgbClr val="000000">
                      <a:alpha val="43137"/>
                    </a:srgbClr>
                  </a:outerShdw>
                </a:effectLst>
                <a:latin typeface="+mj-lt"/>
                <a:ea typeface="Times New Roman" pitchFamily="18" charset="0"/>
                <a:cs typeface="+mn-cs"/>
              </a:rPr>
              <a:t>portion of hair that projects from skin surface</a:t>
            </a:r>
            <a:endParaRPr lang="en-US" sz="1600" b="1" dirty="0">
              <a:effectLst>
                <a:outerShdw blurRad="38100" dist="38100" dir="2700000" algn="tl">
                  <a:srgbClr val="000000">
                    <a:alpha val="43137"/>
                  </a:srgbClr>
                </a:outerShdw>
              </a:effectLst>
              <a:latin typeface="+mj-lt"/>
              <a:cs typeface="+mn-cs"/>
            </a:endParaRPr>
          </a:p>
          <a:p>
            <a:pPr marL="457200" indent="-457200">
              <a:lnSpc>
                <a:spcPts val="2000"/>
              </a:lnSpc>
              <a:tabLst>
                <a:tab pos="1085850" algn="l"/>
              </a:tabLst>
              <a:defRPr/>
            </a:pP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Root</a:t>
            </a:r>
            <a:r>
              <a:rPr lang="en-US" sz="1600" b="1" dirty="0">
                <a:solidFill>
                  <a:srgbClr val="0033CC"/>
                </a:solidFill>
                <a:effectLst>
                  <a:outerShdw blurRad="38100" dist="38100" dir="2700000" algn="tl">
                    <a:srgbClr val="000000">
                      <a:alpha val="43137"/>
                    </a:srgbClr>
                  </a:outerShdw>
                </a:effectLst>
                <a:latin typeface="+mj-lt"/>
                <a:ea typeface="Times New Roman" pitchFamily="18" charset="0"/>
                <a:cs typeface="+mn-cs"/>
              </a:rPr>
              <a:t>:  </a:t>
            </a:r>
            <a:r>
              <a:rPr lang="en-US" sz="1600" b="1" dirty="0">
                <a:effectLst>
                  <a:outerShdw blurRad="38100" dist="38100" dir="2700000" algn="tl">
                    <a:srgbClr val="000000">
                      <a:alpha val="43137"/>
                    </a:srgbClr>
                  </a:outerShdw>
                </a:effectLst>
                <a:latin typeface="+mj-lt"/>
                <a:ea typeface="Times New Roman" pitchFamily="18" charset="0"/>
                <a:cs typeface="+mn-cs"/>
              </a:rPr>
              <a:t>portion of hair deep to the shaft penetrating the dermis </a:t>
            </a:r>
            <a:endParaRPr lang="en-US" sz="1600" b="1" dirty="0">
              <a:effectLst>
                <a:outerShdw blurRad="38100" dist="38100" dir="2700000" algn="tl">
                  <a:srgbClr val="000000">
                    <a:alpha val="43137"/>
                  </a:srgbClr>
                </a:outerShdw>
              </a:effectLst>
              <a:latin typeface="+mj-lt"/>
              <a:cs typeface="+mn-cs"/>
            </a:endParaRPr>
          </a:p>
          <a:p>
            <a:pPr lvl="1">
              <a:lnSpc>
                <a:spcPts val="2000"/>
              </a:lnSpc>
              <a:buFontTx/>
              <a:buChar char="•"/>
              <a:tabLst>
                <a:tab pos="1085850" algn="l"/>
              </a:tabLst>
              <a:defRPr/>
            </a:pPr>
            <a:r>
              <a:rPr lang="en-US" sz="1600" b="1" dirty="0">
                <a:effectLst>
                  <a:outerShdw blurRad="38100" dist="38100" dir="2700000" algn="tl">
                    <a:srgbClr val="000000">
                      <a:alpha val="43137"/>
                    </a:srgbClr>
                  </a:outerShdw>
                </a:effectLst>
                <a:latin typeface="+mj-lt"/>
                <a:ea typeface="Times New Roman" pitchFamily="18" charset="0"/>
                <a:cs typeface="+mn-cs"/>
              </a:rPr>
              <a:t>Has </a:t>
            </a:r>
            <a:r>
              <a:rPr lang="en-US" sz="1600" b="1" i="1" dirty="0">
                <a:effectLst>
                  <a:outerShdw blurRad="38100" dist="38100" dir="2700000" algn="tl">
                    <a:srgbClr val="000000">
                      <a:alpha val="43137"/>
                    </a:srgbClr>
                  </a:outerShdw>
                </a:effectLst>
                <a:latin typeface="+mj-lt"/>
                <a:ea typeface="Times New Roman" pitchFamily="18" charset="0"/>
                <a:cs typeface="+mn-cs"/>
              </a:rPr>
              <a:t>3 layers</a:t>
            </a:r>
            <a:r>
              <a:rPr lang="en-US" sz="1600" b="1" dirty="0">
                <a:effectLst>
                  <a:outerShdw blurRad="38100" dist="38100" dir="2700000" algn="tl">
                    <a:srgbClr val="000000">
                      <a:alpha val="43137"/>
                    </a:srgbClr>
                  </a:outerShdw>
                </a:effectLst>
                <a:latin typeface="+mj-lt"/>
                <a:ea typeface="Times New Roman" pitchFamily="18" charset="0"/>
                <a:cs typeface="+mn-cs"/>
              </a:rPr>
              <a:t>: </a:t>
            </a:r>
            <a:endParaRPr lang="en-US" sz="1600" b="1" dirty="0">
              <a:effectLst>
                <a:outerShdw blurRad="38100" dist="38100" dir="2700000" algn="tl">
                  <a:srgbClr val="000000">
                    <a:alpha val="43137"/>
                  </a:srgbClr>
                </a:outerShdw>
              </a:effectLst>
              <a:latin typeface="+mj-lt"/>
              <a:cs typeface="+mn-cs"/>
            </a:endParaRPr>
          </a:p>
          <a:p>
            <a:pPr>
              <a:lnSpc>
                <a:spcPts val="2000"/>
              </a:lnSpc>
              <a:tabLst>
                <a:tab pos="1085850" algn="l"/>
              </a:tabLst>
              <a:defRPr/>
            </a:pPr>
            <a:r>
              <a:rPr lang="en-US" sz="1600" b="1" dirty="0">
                <a:effectLst>
                  <a:outerShdw blurRad="38100" dist="38100" dir="2700000" algn="tl">
                    <a:srgbClr val="000000">
                      <a:alpha val="43137"/>
                    </a:srgbClr>
                  </a:outerShdw>
                </a:effectLst>
                <a:latin typeface="+mj-lt"/>
                <a:ea typeface="Times New Roman" pitchFamily="18" charset="0"/>
                <a:cs typeface="+mn-cs"/>
              </a:rPr>
              <a:t>          </a:t>
            </a:r>
            <a:r>
              <a:rPr lang="en-US" sz="1600" b="1" dirty="0">
                <a:solidFill>
                  <a:srgbClr val="009900"/>
                </a:solidFill>
                <a:effectLst>
                  <a:outerShdw blurRad="38100" dist="38100" dir="2700000" algn="tl">
                    <a:srgbClr val="000000">
                      <a:alpha val="43137"/>
                    </a:srgbClr>
                  </a:outerShdw>
                </a:effectLst>
                <a:latin typeface="+mj-lt"/>
                <a:ea typeface="Times New Roman" pitchFamily="18" charset="0"/>
                <a:cs typeface="+mn-cs"/>
              </a:rPr>
              <a:t>medulla</a:t>
            </a:r>
            <a:endParaRPr lang="en-US" sz="1600" b="1" dirty="0">
              <a:effectLst>
                <a:outerShdw blurRad="38100" dist="38100" dir="2700000" algn="tl">
                  <a:srgbClr val="000000">
                    <a:alpha val="43137"/>
                  </a:srgbClr>
                </a:outerShdw>
              </a:effectLst>
              <a:latin typeface="+mj-lt"/>
              <a:cs typeface="+mn-cs"/>
            </a:endParaRPr>
          </a:p>
          <a:p>
            <a:pPr>
              <a:lnSpc>
                <a:spcPts val="2000"/>
              </a:lnSpc>
              <a:tabLst>
                <a:tab pos="1085850" algn="l"/>
              </a:tabLst>
              <a:defRPr/>
            </a:pPr>
            <a:r>
              <a:rPr lang="en-US" sz="1600" b="1" dirty="0">
                <a:effectLst>
                  <a:outerShdw blurRad="38100" dist="38100" dir="2700000" algn="tl">
                    <a:srgbClr val="000000">
                      <a:alpha val="43137"/>
                    </a:srgbClr>
                  </a:outerShdw>
                </a:effectLst>
                <a:latin typeface="+mj-lt"/>
                <a:ea typeface="Times New Roman" pitchFamily="18" charset="0"/>
                <a:cs typeface="+mn-cs"/>
              </a:rPr>
              <a:t>         </a:t>
            </a:r>
            <a:r>
              <a:rPr lang="en-US" sz="1600" b="1" dirty="0">
                <a:solidFill>
                  <a:srgbClr val="009900"/>
                </a:solidFill>
                <a:effectLst>
                  <a:outerShdw blurRad="38100" dist="38100" dir="2700000" algn="tl">
                    <a:srgbClr val="000000">
                      <a:alpha val="43137"/>
                    </a:srgbClr>
                  </a:outerShdw>
                </a:effectLst>
                <a:latin typeface="+mj-lt"/>
                <a:ea typeface="Times New Roman" pitchFamily="18" charset="0"/>
                <a:cs typeface="+mn-cs"/>
              </a:rPr>
              <a:t> cortex</a:t>
            </a:r>
            <a:r>
              <a:rPr lang="en-US" sz="1600" b="1" dirty="0">
                <a:effectLst>
                  <a:outerShdw blurRad="38100" dist="38100" dir="2700000" algn="tl">
                    <a:srgbClr val="000000">
                      <a:alpha val="43137"/>
                    </a:srgbClr>
                  </a:outerShdw>
                </a:effectLst>
                <a:latin typeface="+mj-lt"/>
                <a:ea typeface="Times New Roman" pitchFamily="18" charset="0"/>
                <a:cs typeface="+mn-cs"/>
              </a:rPr>
              <a:t>	</a:t>
            </a:r>
            <a:endParaRPr lang="en-US" sz="1600" b="1" dirty="0">
              <a:effectLst>
                <a:outerShdw blurRad="38100" dist="38100" dir="2700000" algn="tl">
                  <a:srgbClr val="000000">
                    <a:alpha val="43137"/>
                  </a:srgbClr>
                </a:outerShdw>
              </a:effectLst>
              <a:latin typeface="+mj-lt"/>
              <a:cs typeface="+mn-cs"/>
            </a:endParaRPr>
          </a:p>
          <a:p>
            <a:pPr>
              <a:lnSpc>
                <a:spcPts val="2000"/>
              </a:lnSpc>
              <a:tabLst>
                <a:tab pos="1085850" algn="l"/>
              </a:tabLst>
              <a:defRPr/>
            </a:pPr>
            <a:r>
              <a:rPr lang="en-US" sz="1600" b="1" dirty="0">
                <a:effectLst>
                  <a:outerShdw blurRad="38100" dist="38100" dir="2700000" algn="tl">
                    <a:srgbClr val="000000">
                      <a:alpha val="43137"/>
                    </a:srgbClr>
                  </a:outerShdw>
                </a:effectLst>
                <a:latin typeface="+mj-lt"/>
                <a:ea typeface="Times New Roman" pitchFamily="18" charset="0"/>
                <a:cs typeface="+mn-cs"/>
              </a:rPr>
              <a:t>          </a:t>
            </a:r>
            <a:r>
              <a:rPr lang="en-US" sz="1600" b="1" dirty="0">
                <a:solidFill>
                  <a:srgbClr val="009900"/>
                </a:solidFill>
                <a:effectLst>
                  <a:outerShdw blurRad="38100" dist="38100" dir="2700000" algn="tl">
                    <a:srgbClr val="000000">
                      <a:alpha val="43137"/>
                    </a:srgbClr>
                  </a:outerShdw>
                </a:effectLst>
                <a:latin typeface="+mj-lt"/>
                <a:ea typeface="Times New Roman" pitchFamily="18" charset="0"/>
                <a:cs typeface="+mn-cs"/>
              </a:rPr>
              <a:t>cuticle</a:t>
            </a:r>
            <a:endParaRPr lang="en-US" sz="1600" b="1" dirty="0">
              <a:effectLst>
                <a:outerShdw blurRad="38100" dist="38100" dir="2700000" algn="tl">
                  <a:srgbClr val="000000">
                    <a:alpha val="43137"/>
                  </a:srgbClr>
                </a:outerShdw>
              </a:effectLst>
              <a:latin typeface="+mj-lt"/>
              <a:cs typeface="+mn-cs"/>
            </a:endParaRPr>
          </a:p>
          <a:p>
            <a:pPr>
              <a:lnSpc>
                <a:spcPts val="2000"/>
              </a:lnSpc>
              <a:tabLst>
                <a:tab pos="1085850" algn="l"/>
              </a:tabLst>
              <a:defRPr/>
            </a:pP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Base of the hair follicle</a:t>
            </a:r>
            <a:endParaRPr lang="en-US" sz="1600" b="1" dirty="0">
              <a:solidFill>
                <a:srgbClr val="0033CC"/>
              </a:solidFill>
              <a:effectLst>
                <a:outerShdw blurRad="38100" dist="38100" dir="2700000" algn="tl">
                  <a:srgbClr val="000000">
                    <a:alpha val="43137"/>
                  </a:srgbClr>
                </a:outerShdw>
              </a:effectLst>
              <a:latin typeface="+mj-lt"/>
              <a:cs typeface="+mn-cs"/>
            </a:endParaRPr>
          </a:p>
          <a:p>
            <a:pPr lvl="1">
              <a:lnSpc>
                <a:spcPts val="2000"/>
              </a:lnSpc>
              <a:buFontTx/>
              <a:buChar char="•"/>
              <a:tabLst>
                <a:tab pos="1085850" algn="l"/>
              </a:tabLst>
              <a:defRPr/>
            </a:pPr>
            <a:r>
              <a:rPr lang="en-US" sz="1600" b="1" dirty="0">
                <a:solidFill>
                  <a:srgbClr val="009900"/>
                </a:solidFill>
                <a:effectLst>
                  <a:outerShdw blurRad="38100" dist="38100" dir="2700000" algn="tl">
                    <a:srgbClr val="000000">
                      <a:alpha val="43137"/>
                    </a:srgbClr>
                  </a:outerShdw>
                </a:effectLst>
                <a:latin typeface="+mj-lt"/>
                <a:ea typeface="Times New Roman" pitchFamily="18" charset="0"/>
                <a:cs typeface="+mn-cs"/>
              </a:rPr>
              <a:t>Bulb</a:t>
            </a:r>
            <a:r>
              <a:rPr lang="en-US" sz="1600" b="1" dirty="0">
                <a:solidFill>
                  <a:srgbClr val="0033CC"/>
                </a:solidFill>
                <a:effectLst>
                  <a:outerShdw blurRad="38100" dist="38100" dir="2700000" algn="tl">
                    <a:srgbClr val="000000">
                      <a:alpha val="43137"/>
                    </a:srgbClr>
                  </a:outerShdw>
                </a:effectLst>
                <a:latin typeface="+mj-lt"/>
                <a:ea typeface="Times New Roman" pitchFamily="18" charset="0"/>
                <a:cs typeface="+mn-cs"/>
              </a:rPr>
              <a:t>: </a:t>
            </a:r>
            <a:r>
              <a:rPr lang="en-US" sz="1600" b="1" dirty="0">
                <a:effectLst>
                  <a:outerShdw blurRad="38100" dist="38100" dir="2700000" algn="tl">
                    <a:srgbClr val="000000">
                      <a:alpha val="43137"/>
                    </a:srgbClr>
                  </a:outerShdw>
                </a:effectLst>
                <a:latin typeface="+mj-lt"/>
                <a:ea typeface="Times New Roman" pitchFamily="18" charset="0"/>
                <a:cs typeface="+mn-cs"/>
              </a:rPr>
              <a:t>houses the papilla which contains the blood vessels that nourishes the growing hair follicle.</a:t>
            </a:r>
            <a:endParaRPr lang="en-US" sz="1600" b="1" dirty="0">
              <a:effectLst>
                <a:outerShdw blurRad="38100" dist="38100" dir="2700000" algn="tl">
                  <a:srgbClr val="000000">
                    <a:alpha val="43137"/>
                  </a:srgbClr>
                </a:outerShdw>
              </a:effectLst>
              <a:latin typeface="+mj-lt"/>
              <a:cs typeface="+mn-cs"/>
            </a:endParaRPr>
          </a:p>
          <a:p>
            <a:pPr lvl="1">
              <a:lnSpc>
                <a:spcPts val="2000"/>
              </a:lnSpc>
              <a:buFontTx/>
              <a:buChar char="•"/>
              <a:tabLst>
                <a:tab pos="1085850" algn="l"/>
              </a:tabLst>
              <a:defRPr/>
            </a:pPr>
            <a:r>
              <a:rPr lang="en-US" sz="1600" b="1" dirty="0">
                <a:solidFill>
                  <a:srgbClr val="009900"/>
                </a:solidFill>
                <a:effectLst>
                  <a:outerShdw blurRad="38100" dist="38100" dir="2700000" algn="tl">
                    <a:srgbClr val="000000">
                      <a:alpha val="43137"/>
                    </a:srgbClr>
                  </a:outerShdw>
                </a:effectLst>
                <a:latin typeface="+mj-lt"/>
                <a:ea typeface="Times New Roman" pitchFamily="18" charset="0"/>
                <a:cs typeface="+mn-cs"/>
              </a:rPr>
              <a:t>Matrix</a:t>
            </a:r>
            <a:r>
              <a:rPr lang="en-US" sz="1600" b="1" i="1" dirty="0">
                <a:effectLst>
                  <a:outerShdw blurRad="38100" dist="38100" dir="2700000" algn="tl">
                    <a:srgbClr val="000000">
                      <a:alpha val="43137"/>
                    </a:srgbClr>
                  </a:outerShdw>
                </a:effectLst>
                <a:latin typeface="+mj-lt"/>
                <a:ea typeface="Times New Roman" pitchFamily="18" charset="0"/>
                <a:cs typeface="+mn-cs"/>
              </a:rPr>
              <a:t>:</a:t>
            </a:r>
            <a:r>
              <a:rPr lang="en-US" sz="1600" b="1" dirty="0">
                <a:effectLst>
                  <a:outerShdw blurRad="38100" dist="38100" dir="2700000" algn="tl">
                    <a:srgbClr val="000000">
                      <a:alpha val="43137"/>
                    </a:srgbClr>
                  </a:outerShdw>
                </a:effectLst>
                <a:latin typeface="+mj-lt"/>
                <a:ea typeface="Times New Roman" pitchFamily="18" charset="0"/>
                <a:cs typeface="+mn-cs"/>
              </a:rPr>
              <a:t> responsible for hair growth and produces new hair </a:t>
            </a:r>
            <a:endParaRPr lang="en-US" sz="1600" b="1" dirty="0">
              <a:effectLst>
                <a:outerShdw blurRad="38100" dist="38100" dir="2700000" algn="tl">
                  <a:srgbClr val="000000">
                    <a:alpha val="43137"/>
                  </a:srgbClr>
                </a:outerShdw>
              </a:effectLst>
              <a:latin typeface="+mj-lt"/>
              <a:cs typeface="+mn-cs"/>
            </a:endParaRPr>
          </a:p>
          <a:p>
            <a:pPr>
              <a:lnSpc>
                <a:spcPts val="2000"/>
              </a:lnSpc>
              <a:tabLst>
                <a:tab pos="1085850" algn="l"/>
              </a:tabLst>
              <a:defRPr/>
            </a:pPr>
            <a:r>
              <a:rPr lang="en-US" sz="1600" b="1" i="1" dirty="0" err="1">
                <a:solidFill>
                  <a:srgbClr val="0033CC"/>
                </a:solidFill>
                <a:effectLst>
                  <a:outerShdw blurRad="38100" dist="38100" dir="2700000" algn="tl">
                    <a:srgbClr val="000000">
                      <a:alpha val="43137"/>
                    </a:srgbClr>
                  </a:outerShdw>
                </a:effectLst>
                <a:latin typeface="+mj-lt"/>
                <a:ea typeface="Times New Roman" pitchFamily="18" charset="0"/>
                <a:cs typeface="+mn-cs"/>
              </a:rPr>
              <a:t>Arrector</a:t>
            </a: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 </a:t>
            </a:r>
            <a:r>
              <a:rPr lang="en-US" sz="1600" b="1" i="1" dirty="0" err="1">
                <a:solidFill>
                  <a:srgbClr val="0033CC"/>
                </a:solidFill>
                <a:effectLst>
                  <a:outerShdw blurRad="38100" dist="38100" dir="2700000" algn="tl">
                    <a:srgbClr val="000000">
                      <a:alpha val="43137"/>
                    </a:srgbClr>
                  </a:outerShdw>
                </a:effectLst>
                <a:latin typeface="+mj-lt"/>
                <a:ea typeface="Times New Roman" pitchFamily="18" charset="0"/>
                <a:cs typeface="+mn-cs"/>
              </a:rPr>
              <a:t>pili</a:t>
            </a: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a:t>
            </a:r>
            <a:r>
              <a:rPr lang="en-US" sz="1600" b="1" dirty="0">
                <a:solidFill>
                  <a:srgbClr val="0033CC"/>
                </a:solidFill>
                <a:effectLst>
                  <a:outerShdw blurRad="38100" dist="38100" dir="2700000" algn="tl">
                    <a:srgbClr val="000000">
                      <a:alpha val="43137"/>
                    </a:srgbClr>
                  </a:outerShdw>
                </a:effectLst>
                <a:latin typeface="+mj-lt"/>
                <a:ea typeface="Times New Roman" pitchFamily="18" charset="0"/>
                <a:cs typeface="+mn-cs"/>
              </a:rPr>
              <a:t> smooth muscle </a:t>
            </a:r>
            <a:endParaRPr lang="en-US" sz="1600" b="1" dirty="0">
              <a:solidFill>
                <a:srgbClr val="0033CC"/>
              </a:solidFill>
              <a:effectLst>
                <a:outerShdw blurRad="38100" dist="38100" dir="2700000" algn="tl">
                  <a:srgbClr val="000000">
                    <a:alpha val="43137"/>
                  </a:srgbClr>
                </a:outerShdw>
              </a:effectLst>
              <a:latin typeface="+mj-lt"/>
              <a:cs typeface="+mn-cs"/>
            </a:endParaRPr>
          </a:p>
          <a:p>
            <a:pPr lvl="1">
              <a:lnSpc>
                <a:spcPts val="2000"/>
              </a:lnSpc>
              <a:buFontTx/>
              <a:buChar char="•"/>
              <a:tabLst>
                <a:tab pos="1085850" algn="l"/>
              </a:tabLst>
              <a:defRPr/>
            </a:pPr>
            <a:r>
              <a:rPr lang="en-US" sz="1600" b="1" dirty="0">
                <a:effectLst>
                  <a:outerShdw blurRad="38100" dist="38100" dir="2700000" algn="tl">
                    <a:srgbClr val="000000">
                      <a:alpha val="43137"/>
                    </a:srgbClr>
                  </a:outerShdw>
                </a:effectLst>
                <a:latin typeface="+mj-lt"/>
                <a:ea typeface="Times New Roman" pitchFamily="18" charset="0"/>
                <a:cs typeface="+mn-cs"/>
              </a:rPr>
              <a:t>Extends from the dermis to the side of hair follicle.</a:t>
            </a:r>
            <a:endParaRPr lang="en-US" sz="1600" b="1" dirty="0">
              <a:effectLst>
                <a:outerShdw blurRad="38100" dist="38100" dir="2700000" algn="tl">
                  <a:srgbClr val="000000">
                    <a:alpha val="43137"/>
                  </a:srgbClr>
                </a:outerShdw>
              </a:effectLst>
              <a:latin typeface="+mj-lt"/>
              <a:cs typeface="+mn-cs"/>
            </a:endParaRPr>
          </a:p>
          <a:p>
            <a:pPr marL="457200" indent="-457200">
              <a:lnSpc>
                <a:spcPts val="2000"/>
              </a:lnSpc>
              <a:tabLst>
                <a:tab pos="1085850" algn="l"/>
              </a:tabLst>
              <a:defRPr/>
            </a:pPr>
            <a:r>
              <a:rPr lang="en-US" sz="1600" b="1" i="1" dirty="0">
                <a:solidFill>
                  <a:srgbClr val="0033CC"/>
                </a:solidFill>
                <a:effectLst>
                  <a:outerShdw blurRad="38100" dist="38100" dir="2700000" algn="tl">
                    <a:srgbClr val="000000">
                      <a:alpha val="43137"/>
                    </a:srgbClr>
                  </a:outerShdw>
                </a:effectLst>
                <a:latin typeface="+mj-lt"/>
                <a:ea typeface="Times New Roman" pitchFamily="18" charset="0"/>
                <a:cs typeface="+mn-cs"/>
              </a:rPr>
              <a:t>Hair root plexus </a:t>
            </a:r>
            <a:r>
              <a:rPr lang="en-US" sz="1600" b="1" i="1" dirty="0">
                <a:effectLst>
                  <a:outerShdw blurRad="38100" dist="38100" dir="2700000" algn="tl">
                    <a:srgbClr val="000000">
                      <a:alpha val="43137"/>
                    </a:srgbClr>
                  </a:outerShdw>
                </a:effectLst>
                <a:latin typeface="+mj-lt"/>
                <a:ea typeface="Times New Roman" pitchFamily="18" charset="0"/>
                <a:cs typeface="+mn-cs"/>
              </a:rPr>
              <a:t>- </a:t>
            </a:r>
            <a:r>
              <a:rPr lang="en-US" sz="1600" b="1" dirty="0">
                <a:effectLst>
                  <a:outerShdw blurRad="38100" dist="38100" dir="2700000" algn="tl">
                    <a:srgbClr val="000000">
                      <a:alpha val="43137"/>
                    </a:srgbClr>
                  </a:outerShdw>
                </a:effectLst>
                <a:latin typeface="+mj-lt"/>
                <a:ea typeface="Times New Roman" pitchFamily="18" charset="0"/>
                <a:cs typeface="+mn-cs"/>
              </a:rPr>
              <a:t>dendrites of neurons which are sensitive to touch</a:t>
            </a:r>
            <a:endParaRPr lang="en-US" sz="1600" b="1" dirty="0">
              <a:effectLst>
                <a:outerShdw blurRad="38100" dist="38100" dir="2700000" algn="tl">
                  <a:srgbClr val="000000">
                    <a:alpha val="43137"/>
                  </a:srgbClr>
                </a:outerShdw>
              </a:effectLst>
              <a:latin typeface="+mj-lt"/>
              <a:cs typeface="+mn-cs"/>
            </a:endParaRPr>
          </a:p>
        </p:txBody>
      </p:sp>
      <p:pic>
        <p:nvPicPr>
          <p:cNvPr id="54276" name="Picture 5" descr="C:\Users\Karen Lancour\Pictures\My Pictures\2015 A&amp;P Integumentary\Hair Ana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20357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50938" y="214313"/>
            <a:ext cx="4030662" cy="1462087"/>
          </a:xfrm>
        </p:spPr>
        <p:txBody>
          <a:bodyPr/>
          <a:lstStyle/>
          <a:p>
            <a:pPr>
              <a:defRPr/>
            </a:pPr>
            <a:r>
              <a:rPr lang="en-US" b="1" dirty="0" smtClean="0">
                <a:effectLst>
                  <a:outerShdw blurRad="38100" dist="38100" dir="2700000" algn="tl">
                    <a:srgbClr val="000000">
                      <a:alpha val="43137"/>
                    </a:srgbClr>
                  </a:outerShdw>
                </a:effectLst>
              </a:rPr>
              <a:t>Hair Features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&amp; Texture </a:t>
            </a:r>
          </a:p>
        </p:txBody>
      </p:sp>
      <p:pic>
        <p:nvPicPr>
          <p:cNvPr id="55299" name="Content Placeholder 3" descr="C:\Users\KarenLancour\Pictures\Immune System Powerpoint\Picture16.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257800" y="304800"/>
            <a:ext cx="3473450" cy="1304925"/>
          </a:xfrm>
        </p:spPr>
      </p:pic>
      <p:sp>
        <p:nvSpPr>
          <p:cNvPr id="22533" name="Rectangle 5"/>
          <p:cNvSpPr>
            <a:spLocks noChangeArrowheads="1"/>
          </p:cNvSpPr>
          <p:nvPr/>
        </p:nvSpPr>
        <p:spPr bwMode="auto">
          <a:xfrm>
            <a:off x="381000" y="1897063"/>
            <a:ext cx="8763000" cy="4760912"/>
          </a:xfrm>
          <a:prstGeom prst="rect">
            <a:avLst/>
          </a:prstGeom>
          <a:noFill/>
          <a:ln w="9525">
            <a:noFill/>
            <a:miter lim="800000"/>
            <a:headEnd/>
            <a:tailEnd/>
          </a:ln>
          <a:effectLst/>
        </p:spPr>
        <p:txBody>
          <a:bodyPr anchor="ctr">
            <a:spAutoFit/>
          </a:bodyPr>
          <a:lstStyle/>
          <a:p>
            <a:pPr marL="457200"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About 100,000 </a:t>
            </a:r>
            <a:r>
              <a:rPr lang="en-US" sz="2400" b="1" dirty="0">
                <a:solidFill>
                  <a:srgbClr val="D60093"/>
                </a:solidFill>
                <a:latin typeface="+mn-lt"/>
                <a:ea typeface="Times New Roman" pitchFamily="18" charset="0"/>
                <a:cs typeface="+mn-cs"/>
              </a:rPr>
              <a:t>hairs are on the scalp</a:t>
            </a:r>
            <a:endParaRPr lang="en-US" sz="2400" b="1" dirty="0">
              <a:solidFill>
                <a:srgbClr val="D60093"/>
              </a:solidFill>
              <a:latin typeface="+mn-lt"/>
              <a:cs typeface="+mn-cs"/>
            </a:endParaRPr>
          </a:p>
          <a:p>
            <a:pPr marL="457200"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Almost every part of body </a:t>
            </a:r>
            <a:r>
              <a:rPr lang="en-US" sz="2400" b="1" dirty="0">
                <a:solidFill>
                  <a:srgbClr val="D60093"/>
                </a:solidFill>
                <a:latin typeface="+mn-lt"/>
                <a:ea typeface="Times New Roman" pitchFamily="18" charset="0"/>
                <a:cs typeface="+mn-cs"/>
              </a:rPr>
              <a:t>is covered with hair except palms of hands, soles of feet, sides of fingers and toes, lips and parts of genitals </a:t>
            </a:r>
            <a:endParaRPr lang="en-US" sz="2400" b="1" dirty="0">
              <a:solidFill>
                <a:srgbClr val="D60093"/>
              </a:solidFill>
              <a:latin typeface="+mn-lt"/>
              <a:cs typeface="+mn-cs"/>
            </a:endParaRPr>
          </a:p>
          <a:p>
            <a:pPr marL="457200"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Hair shafts </a:t>
            </a:r>
            <a:r>
              <a:rPr lang="en-US" sz="2400" b="1" dirty="0">
                <a:solidFill>
                  <a:srgbClr val="D60093"/>
                </a:solidFill>
                <a:effectLst>
                  <a:outerShdw blurRad="38100" dist="38100" dir="2700000" algn="tl">
                    <a:srgbClr val="000000">
                      <a:alpha val="43137"/>
                    </a:srgbClr>
                  </a:outerShdw>
                </a:effectLst>
                <a:latin typeface="+mn-lt"/>
                <a:ea typeface="Times New Roman" pitchFamily="18" charset="0"/>
                <a:cs typeface="+mn-cs"/>
              </a:rPr>
              <a:t>differ in </a:t>
            </a: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size, shape, and color</a:t>
            </a:r>
            <a:r>
              <a:rPr lang="en-US" sz="2400" b="1" dirty="0">
                <a:solidFill>
                  <a:srgbClr val="D60093"/>
                </a:solidFill>
                <a:effectLst>
                  <a:outerShdw blurRad="38100" dist="38100" dir="2700000" algn="tl">
                    <a:srgbClr val="000000">
                      <a:alpha val="43137"/>
                    </a:srgbClr>
                  </a:outerShdw>
                </a:effectLst>
                <a:latin typeface="+mn-lt"/>
                <a:ea typeface="Times New Roman" pitchFamily="18" charset="0"/>
                <a:cs typeface="+mn-cs"/>
              </a:rPr>
              <a:t>.  </a:t>
            </a:r>
            <a:r>
              <a:rPr lang="en-US" sz="2400" b="1" dirty="0">
                <a:solidFill>
                  <a:srgbClr val="D60093"/>
                </a:solidFill>
                <a:latin typeface="+mn-lt"/>
                <a:ea typeface="Times New Roman" pitchFamily="18" charset="0"/>
                <a:cs typeface="+mn-cs"/>
              </a:rPr>
              <a:t>In the eyebrows they are short and stiff while on the scalp they are 	longer and more flexible. Over the rest of the body they 	are fine and nearly invisible</a:t>
            </a:r>
            <a:endParaRPr lang="en-US" sz="2400" b="1" dirty="0">
              <a:solidFill>
                <a:srgbClr val="D60093"/>
              </a:solidFill>
              <a:latin typeface="+mn-lt"/>
              <a:cs typeface="+mn-cs"/>
            </a:endParaRPr>
          </a:p>
          <a:p>
            <a:pPr lvl="1"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	</a:t>
            </a:r>
            <a:r>
              <a:rPr lang="en-US" sz="2400" b="1" i="1" dirty="0">
                <a:solidFill>
                  <a:srgbClr val="009900"/>
                </a:solidFill>
                <a:effectLst>
                  <a:outerShdw blurRad="38100" dist="38100" dir="2700000" algn="tl">
                    <a:srgbClr val="000000">
                      <a:alpha val="43137"/>
                    </a:srgbClr>
                  </a:outerShdw>
                </a:effectLst>
                <a:latin typeface="+mn-lt"/>
                <a:ea typeface="Times New Roman" pitchFamily="18" charset="0"/>
                <a:cs typeface="+mn-cs"/>
              </a:rPr>
              <a:t>Oval shaped </a:t>
            </a:r>
            <a:r>
              <a:rPr lang="en-US" sz="2400" b="1" dirty="0">
                <a:solidFill>
                  <a:srgbClr val="D60093"/>
                </a:solidFill>
                <a:latin typeface="+mn-lt"/>
                <a:ea typeface="Times New Roman" pitchFamily="18" charset="0"/>
                <a:cs typeface="+mn-cs"/>
              </a:rPr>
              <a:t>hair shafts produce </a:t>
            </a:r>
            <a:r>
              <a:rPr lang="en-US" sz="2400" b="1" dirty="0">
                <a:solidFill>
                  <a:srgbClr val="009900"/>
                </a:solidFill>
                <a:effectLst>
                  <a:outerShdw blurRad="38100" dist="38100" dir="2700000" algn="tl">
                    <a:srgbClr val="000000">
                      <a:alpha val="43137"/>
                    </a:srgbClr>
                  </a:outerShdw>
                </a:effectLst>
                <a:latin typeface="+mn-lt"/>
                <a:ea typeface="Times New Roman" pitchFamily="18" charset="0"/>
                <a:cs typeface="+mn-cs"/>
              </a:rPr>
              <a:t>wavy hair</a:t>
            </a:r>
            <a:r>
              <a:rPr lang="en-US" sz="2400" b="1" dirty="0">
                <a:solidFill>
                  <a:srgbClr val="D60093"/>
                </a:solidFill>
                <a:effectLst>
                  <a:outerShdw blurRad="38100" dist="38100" dir="2700000" algn="tl">
                    <a:srgbClr val="000000">
                      <a:alpha val="43137"/>
                    </a:srgbClr>
                  </a:outerShdw>
                </a:effectLst>
                <a:latin typeface="+mn-lt"/>
                <a:ea typeface="Times New Roman" pitchFamily="18" charset="0"/>
                <a:cs typeface="+mn-cs"/>
              </a:rPr>
              <a:t>, </a:t>
            </a:r>
          </a:p>
          <a:p>
            <a:pPr lvl="1"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	</a:t>
            </a:r>
            <a:r>
              <a:rPr lang="en-US" sz="2400" b="1" i="1" dirty="0">
                <a:solidFill>
                  <a:srgbClr val="009900"/>
                </a:solidFill>
                <a:effectLst>
                  <a:outerShdw blurRad="38100" dist="38100" dir="2700000" algn="tl">
                    <a:srgbClr val="000000">
                      <a:alpha val="43137"/>
                    </a:srgbClr>
                  </a:outerShdw>
                </a:effectLst>
                <a:latin typeface="+mn-lt"/>
                <a:ea typeface="Times New Roman" pitchFamily="18" charset="0"/>
                <a:cs typeface="+mn-cs"/>
              </a:rPr>
              <a:t>Flat or ribbon-like </a:t>
            </a:r>
            <a:r>
              <a:rPr lang="en-US" sz="2400" b="1" dirty="0">
                <a:solidFill>
                  <a:srgbClr val="D60093"/>
                </a:solidFill>
                <a:latin typeface="+mn-lt"/>
                <a:ea typeface="Times New Roman" pitchFamily="18" charset="0"/>
                <a:cs typeface="+mn-cs"/>
              </a:rPr>
              <a:t>hair shafts produce </a:t>
            </a:r>
            <a:r>
              <a:rPr lang="en-US" sz="2400" b="1" dirty="0">
                <a:solidFill>
                  <a:srgbClr val="009900"/>
                </a:solidFill>
                <a:effectLst>
                  <a:outerShdw blurRad="38100" dist="38100" dir="2700000" algn="tl">
                    <a:srgbClr val="000000">
                      <a:alpha val="43137"/>
                    </a:srgbClr>
                  </a:outerShdw>
                </a:effectLst>
                <a:latin typeface="+mn-lt"/>
                <a:ea typeface="Times New Roman" pitchFamily="18" charset="0"/>
                <a:cs typeface="+mn-cs"/>
              </a:rPr>
              <a:t>curly or kinky</a:t>
            </a:r>
          </a:p>
          <a:p>
            <a:pPr lvl="1" indent="-457200" defTabSz="457200">
              <a:lnSpc>
                <a:spcPts val="2600"/>
              </a:lnSpc>
              <a:defRPr/>
            </a:pPr>
            <a:r>
              <a:rPr lang="en-US" sz="2400" b="1" dirty="0">
                <a:solidFill>
                  <a:srgbClr val="009900"/>
                </a:solidFill>
                <a:effectLst>
                  <a:outerShdw blurRad="38100" dist="38100" dir="2700000" algn="tl">
                    <a:srgbClr val="000000">
                      <a:alpha val="43137"/>
                    </a:srgbClr>
                  </a:outerShdw>
                </a:effectLst>
                <a:latin typeface="+mn-lt"/>
                <a:ea typeface="Times New Roman" pitchFamily="18" charset="0"/>
                <a:cs typeface="+mn-cs"/>
              </a:rPr>
              <a:t> 	hair</a:t>
            </a:r>
          </a:p>
          <a:p>
            <a:pPr lvl="1"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	</a:t>
            </a:r>
            <a:r>
              <a:rPr lang="en-US" sz="2400" b="1" i="1" dirty="0">
                <a:solidFill>
                  <a:srgbClr val="009900"/>
                </a:solidFill>
                <a:effectLst>
                  <a:outerShdw blurRad="38100" dist="38100" dir="2700000" algn="tl">
                    <a:srgbClr val="000000">
                      <a:alpha val="43137"/>
                    </a:srgbClr>
                  </a:outerShdw>
                </a:effectLst>
                <a:latin typeface="+mn-lt"/>
                <a:ea typeface="Times New Roman" pitchFamily="18" charset="0"/>
                <a:cs typeface="+mn-cs"/>
              </a:rPr>
              <a:t>Round hair shafts </a:t>
            </a:r>
            <a:r>
              <a:rPr lang="en-US" sz="2400" b="1" dirty="0">
                <a:solidFill>
                  <a:srgbClr val="D60093"/>
                </a:solidFill>
                <a:latin typeface="+mn-lt"/>
                <a:ea typeface="Times New Roman" pitchFamily="18" charset="0"/>
                <a:cs typeface="+mn-cs"/>
              </a:rPr>
              <a:t>produce</a:t>
            </a:r>
            <a:r>
              <a:rPr lang="en-US" sz="2400" b="1" dirty="0">
                <a:solidFill>
                  <a:srgbClr val="D60093"/>
                </a:solidFill>
                <a:effectLst>
                  <a:outerShdw blurRad="38100" dist="38100" dir="2700000" algn="tl">
                    <a:srgbClr val="000000">
                      <a:alpha val="43137"/>
                    </a:srgbClr>
                  </a:outerShdw>
                </a:effectLst>
                <a:latin typeface="+mn-lt"/>
                <a:ea typeface="Times New Roman" pitchFamily="18" charset="0"/>
                <a:cs typeface="+mn-cs"/>
              </a:rPr>
              <a:t> </a:t>
            </a:r>
            <a:r>
              <a:rPr lang="en-US" sz="2400" b="1" dirty="0">
                <a:solidFill>
                  <a:srgbClr val="009900"/>
                </a:solidFill>
                <a:effectLst>
                  <a:outerShdw blurRad="38100" dist="38100" dir="2700000" algn="tl">
                    <a:srgbClr val="000000">
                      <a:alpha val="43137"/>
                    </a:srgbClr>
                  </a:outerShdw>
                </a:effectLst>
                <a:latin typeface="+mn-lt"/>
                <a:ea typeface="Times New Roman" pitchFamily="18" charset="0"/>
                <a:cs typeface="+mn-cs"/>
              </a:rPr>
              <a:t>straight hair</a:t>
            </a:r>
            <a:r>
              <a:rPr lang="en-US" sz="2400" b="1" dirty="0">
                <a:solidFill>
                  <a:srgbClr val="D60093"/>
                </a:solidFill>
                <a:effectLst>
                  <a:outerShdw blurRad="38100" dist="38100" dir="2700000" algn="tl">
                    <a:srgbClr val="000000">
                      <a:alpha val="43137"/>
                    </a:srgbClr>
                  </a:outerShdw>
                </a:effectLst>
                <a:latin typeface="+mn-lt"/>
                <a:ea typeface="Times New Roman" pitchFamily="18" charset="0"/>
                <a:cs typeface="+mn-cs"/>
              </a:rPr>
              <a:t>. </a:t>
            </a:r>
          </a:p>
          <a:p>
            <a:pPr lvl="1" indent="-457200" defTabSz="457200">
              <a:lnSpc>
                <a:spcPts val="2600"/>
              </a:lnSpc>
              <a:defRPr/>
            </a:pPr>
            <a:r>
              <a:rPr lang="en-US" sz="2400" b="1" dirty="0">
                <a:solidFill>
                  <a:srgbClr val="0033CC"/>
                </a:solidFill>
                <a:effectLst>
                  <a:outerShdw blurRad="38100" dist="38100" dir="2700000" algn="tl">
                    <a:srgbClr val="000000">
                      <a:alpha val="43137"/>
                    </a:srgbClr>
                  </a:outerShdw>
                </a:effectLst>
                <a:latin typeface="+mn-lt"/>
                <a:ea typeface="Times New Roman" pitchFamily="18" charset="0"/>
                <a:cs typeface="+mn-cs"/>
              </a:rPr>
              <a:t>Roughly 5 million </a:t>
            </a:r>
            <a:r>
              <a:rPr lang="en-US" sz="2400" b="1" dirty="0">
                <a:solidFill>
                  <a:srgbClr val="D60093"/>
                </a:solidFill>
                <a:latin typeface="+mn-lt"/>
                <a:ea typeface="Times New Roman" pitchFamily="18" charset="0"/>
                <a:cs typeface="+mn-cs"/>
              </a:rPr>
              <a:t>hairs cover the body of an average individual </a:t>
            </a:r>
            <a:endParaRPr lang="en-US" sz="2400" b="1" dirty="0">
              <a:solidFill>
                <a:srgbClr val="D60093"/>
              </a:solidFill>
              <a:latin typeface="+mn-lt"/>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Hair Growth</a:t>
            </a:r>
            <a:endParaRPr lang="en-US" b="1" dirty="0">
              <a:effectLst>
                <a:outerShdw blurRad="38100" dist="38100" dir="2700000" algn="tl">
                  <a:srgbClr val="000000">
                    <a:alpha val="43137"/>
                  </a:srgbClr>
                </a:outerShdw>
              </a:effectLst>
            </a:endParaRPr>
          </a:p>
        </p:txBody>
      </p:sp>
      <p:pic>
        <p:nvPicPr>
          <p:cNvPr id="57347" name="Picture 2" descr="C:\Users\KarenLancour\Pictures\Immune System Powerpoint\Picture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533400"/>
            <a:ext cx="3987800" cy="2043113"/>
          </a:xfrm>
        </p:spPr>
      </p:pic>
      <p:sp>
        <p:nvSpPr>
          <p:cNvPr id="10" name="Rectangle 9"/>
          <p:cNvSpPr/>
          <p:nvPr/>
        </p:nvSpPr>
        <p:spPr>
          <a:xfrm>
            <a:off x="685800" y="2743200"/>
            <a:ext cx="8458200" cy="3540125"/>
          </a:xfrm>
          <a:prstGeom prst="rect">
            <a:avLst/>
          </a:prstGeom>
        </p:spPr>
        <p:txBody>
          <a:bodyPr>
            <a:spAutoFit/>
          </a:bodyPr>
          <a:lstStyle/>
          <a:p>
            <a:pPr>
              <a:defRPr/>
            </a:pPr>
            <a:r>
              <a:rPr lang="en-US" sz="2800" b="1" dirty="0">
                <a:effectLst>
                  <a:outerShdw blurRad="38100" dist="38100" dir="2700000" algn="tl">
                    <a:srgbClr val="000000">
                      <a:alpha val="43137"/>
                    </a:srgbClr>
                  </a:outerShdw>
                </a:effectLst>
                <a:cs typeface="+mn-cs"/>
              </a:rPr>
              <a:t>Hair follicles grow in repeated cycles. </a:t>
            </a:r>
          </a:p>
          <a:p>
            <a:pPr>
              <a:defRPr/>
            </a:pPr>
            <a:r>
              <a:rPr lang="en-US" sz="2800" b="1" dirty="0">
                <a:effectLst>
                  <a:outerShdw blurRad="38100" dist="38100" dir="2700000" algn="tl">
                    <a:srgbClr val="000000">
                      <a:alpha val="43137"/>
                    </a:srgbClr>
                  </a:outerShdw>
                </a:effectLst>
                <a:cs typeface="+mn-cs"/>
              </a:rPr>
              <a:t>One cycle can be broken down into </a:t>
            </a:r>
            <a:r>
              <a:rPr lang="en-US" sz="2800" b="1" dirty="0">
                <a:solidFill>
                  <a:srgbClr val="0033CC"/>
                </a:solidFill>
                <a:effectLst>
                  <a:outerShdw blurRad="38100" dist="38100" dir="2700000" algn="tl">
                    <a:srgbClr val="000000">
                      <a:alpha val="43137"/>
                    </a:srgbClr>
                  </a:outerShdw>
                </a:effectLst>
                <a:cs typeface="+mn-cs"/>
              </a:rPr>
              <a:t>three phases.</a:t>
            </a:r>
          </a:p>
          <a:p>
            <a:pPr indent="795338">
              <a:defRPr/>
            </a:pPr>
            <a:r>
              <a:rPr lang="en-US" sz="2800" b="1" dirty="0" err="1">
                <a:solidFill>
                  <a:srgbClr val="0033CC"/>
                </a:solidFill>
                <a:effectLst>
                  <a:outerShdw blurRad="38100" dist="38100" dir="2700000" algn="tl">
                    <a:srgbClr val="000000">
                      <a:alpha val="43137"/>
                    </a:srgbClr>
                  </a:outerShdw>
                </a:effectLst>
                <a:cs typeface="+mn-cs"/>
              </a:rPr>
              <a:t>Anagen</a:t>
            </a:r>
            <a:r>
              <a:rPr lang="en-US" sz="2800" b="1" dirty="0">
                <a:effectLst>
                  <a:outerShdw blurRad="38100" dist="38100" dir="2700000" algn="tl">
                    <a:srgbClr val="000000">
                      <a:alpha val="43137"/>
                    </a:srgbClr>
                  </a:outerShdw>
                </a:effectLst>
                <a:cs typeface="+mn-cs"/>
              </a:rPr>
              <a:t> - Growth Phase </a:t>
            </a:r>
          </a:p>
          <a:p>
            <a:pPr indent="795338">
              <a:defRPr/>
            </a:pPr>
            <a:r>
              <a:rPr lang="en-US" sz="2800" b="1" dirty="0" err="1">
                <a:solidFill>
                  <a:srgbClr val="0033CC"/>
                </a:solidFill>
                <a:effectLst>
                  <a:outerShdw blurRad="38100" dist="38100" dir="2700000" algn="tl">
                    <a:srgbClr val="000000">
                      <a:alpha val="43137"/>
                    </a:srgbClr>
                  </a:outerShdw>
                </a:effectLst>
                <a:cs typeface="+mn-cs"/>
              </a:rPr>
              <a:t>Catagen</a:t>
            </a:r>
            <a:r>
              <a:rPr lang="en-US" sz="2800" b="1" dirty="0">
                <a:effectLst>
                  <a:outerShdw blurRad="38100" dist="38100" dir="2700000" algn="tl">
                    <a:srgbClr val="000000">
                      <a:alpha val="43137"/>
                    </a:srgbClr>
                  </a:outerShdw>
                </a:effectLst>
                <a:cs typeface="+mn-cs"/>
              </a:rPr>
              <a:t> – Transitional Phase</a:t>
            </a:r>
          </a:p>
          <a:p>
            <a:pPr indent="795338">
              <a:defRPr/>
            </a:pPr>
            <a:r>
              <a:rPr lang="en-US" sz="2800" b="1" dirty="0" err="1">
                <a:solidFill>
                  <a:srgbClr val="0033CC"/>
                </a:solidFill>
                <a:effectLst>
                  <a:outerShdw blurRad="38100" dist="38100" dir="2700000" algn="tl">
                    <a:srgbClr val="000000">
                      <a:alpha val="43137"/>
                    </a:srgbClr>
                  </a:outerShdw>
                </a:effectLst>
                <a:cs typeface="+mn-cs"/>
              </a:rPr>
              <a:t>Telogen</a:t>
            </a:r>
            <a:r>
              <a:rPr lang="en-US" sz="2800" b="1" dirty="0">
                <a:effectLst>
                  <a:outerShdw blurRad="38100" dist="38100" dir="2700000" algn="tl">
                    <a:srgbClr val="000000">
                      <a:alpha val="43137"/>
                    </a:srgbClr>
                  </a:outerShdw>
                </a:effectLst>
                <a:cs typeface="+mn-cs"/>
              </a:rPr>
              <a:t> - Resting Phase</a:t>
            </a:r>
          </a:p>
          <a:p>
            <a:pPr>
              <a:defRPr/>
            </a:pPr>
            <a:r>
              <a:rPr lang="en-US" sz="2800" b="1" dirty="0">
                <a:effectLst>
                  <a:outerShdw blurRad="38100" dist="38100" dir="2700000" algn="tl">
                    <a:srgbClr val="000000">
                      <a:alpha val="43137"/>
                    </a:srgbClr>
                  </a:outerShdw>
                </a:effectLst>
                <a:cs typeface="+mn-cs"/>
              </a:rPr>
              <a:t>Each hair passes through the phases independent of the neighboring hairs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Skin Glands</a:t>
            </a:r>
          </a:p>
        </p:txBody>
      </p:sp>
      <p:sp>
        <p:nvSpPr>
          <p:cNvPr id="5" name="Text Placeholder 4"/>
          <p:cNvSpPr>
            <a:spLocks noGrp="1"/>
          </p:cNvSpPr>
          <p:nvPr>
            <p:ph type="body" sz="half" idx="1"/>
          </p:nvPr>
        </p:nvSpPr>
        <p:spPr>
          <a:xfrm>
            <a:off x="533400" y="2017713"/>
            <a:ext cx="5715000" cy="4840287"/>
          </a:xfrm>
        </p:spPr>
        <p:txBody>
          <a:bodyPr/>
          <a:lstStyle/>
          <a:p>
            <a:pPr>
              <a:defRPr/>
            </a:pPr>
            <a:r>
              <a:rPr lang="en-US" sz="2400" b="1" i="1" dirty="0" err="1" smtClean="0">
                <a:solidFill>
                  <a:srgbClr val="0033CC"/>
                </a:solidFill>
                <a:effectLst>
                  <a:outerShdw blurRad="38100" dist="38100" dir="2700000" algn="tl">
                    <a:srgbClr val="000000">
                      <a:alpha val="43137"/>
                    </a:srgbClr>
                  </a:outerShdw>
                </a:effectLst>
              </a:rPr>
              <a:t>Sudoriferous</a:t>
            </a:r>
            <a:r>
              <a:rPr lang="en-US" sz="2400" b="1" i="1" dirty="0" smtClean="0">
                <a:solidFill>
                  <a:srgbClr val="0033CC"/>
                </a:solidFill>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sweat glands</a:t>
            </a:r>
          </a:p>
          <a:p>
            <a:pPr>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err="1" smtClean="0">
                <a:solidFill>
                  <a:srgbClr val="009900"/>
                </a:solidFill>
                <a:effectLst>
                  <a:outerShdw blurRad="38100" dist="38100" dir="2700000" algn="tl">
                    <a:srgbClr val="000000">
                      <a:alpha val="43137"/>
                    </a:srgbClr>
                  </a:outerShdw>
                </a:effectLst>
              </a:rPr>
              <a:t>Eccrine</a:t>
            </a:r>
            <a:r>
              <a:rPr lang="en-US" sz="2400" b="1" dirty="0" smtClean="0">
                <a:solidFill>
                  <a:srgbClr val="009900"/>
                </a:solidFill>
                <a:effectLst>
                  <a:outerShdw blurRad="38100" dist="38100" dir="2700000" algn="tl">
                    <a:srgbClr val="000000">
                      <a:alpha val="43137"/>
                    </a:srgbClr>
                  </a:outerShdw>
                </a:effectLst>
              </a:rPr>
              <a:t> sweat glands -</a:t>
            </a:r>
            <a:r>
              <a:rPr lang="en-US" sz="2400" b="1" dirty="0" smtClean="0">
                <a:effectLst>
                  <a:outerShdw blurRad="38100" dist="38100" dir="2700000" algn="tl">
                    <a:srgbClr val="000000">
                      <a:alpha val="43137"/>
                    </a:srgbClr>
                  </a:outerShdw>
                </a:effectLst>
              </a:rPr>
              <a:t>Secretes cooling sweat</a:t>
            </a:r>
            <a:endParaRPr lang="en-US" sz="2400" b="1" dirty="0" smtClean="0">
              <a:solidFill>
                <a:srgbClr val="0033CC"/>
              </a:solidFill>
              <a:effectLst>
                <a:outerShdw blurRad="38100" dist="38100" dir="2700000" algn="tl">
                  <a:srgbClr val="000000">
                    <a:alpha val="43137"/>
                  </a:srgbClr>
                </a:outerShdw>
              </a:effectLst>
            </a:endParaRPr>
          </a:p>
          <a:p>
            <a:pPr>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err="1" smtClean="0">
                <a:solidFill>
                  <a:srgbClr val="009900"/>
                </a:solidFill>
                <a:effectLst>
                  <a:outerShdw blurRad="38100" dist="38100" dir="2700000" algn="tl">
                    <a:srgbClr val="000000">
                      <a:alpha val="43137"/>
                    </a:srgbClr>
                  </a:outerShdw>
                </a:effectLst>
              </a:rPr>
              <a:t>Appocrine</a:t>
            </a:r>
            <a:r>
              <a:rPr lang="en-US" sz="2400" b="1" dirty="0" smtClean="0">
                <a:solidFill>
                  <a:srgbClr val="009900"/>
                </a:solidFill>
                <a:effectLst>
                  <a:outerShdw blurRad="38100" dist="38100" dir="2700000" algn="tl">
                    <a:srgbClr val="000000">
                      <a:alpha val="43137"/>
                    </a:srgbClr>
                  </a:outerShdw>
                </a:effectLst>
              </a:rPr>
              <a:t> sweat glands - </a:t>
            </a:r>
            <a:r>
              <a:rPr lang="en-US" sz="2400" b="1" dirty="0" smtClean="0">
                <a:effectLst>
                  <a:outerShdw blurRad="38100" dist="38100" dir="2700000" algn="tl">
                    <a:srgbClr val="000000">
                      <a:alpha val="43137"/>
                    </a:srgbClr>
                  </a:outerShdw>
                </a:effectLst>
              </a:rPr>
              <a:t>during emotional stress/excitement</a:t>
            </a:r>
          </a:p>
          <a:p>
            <a:pPr marL="342900" lvl="2" indent="-342900">
              <a:buSzPct val="60000"/>
              <a:defRPr/>
            </a:pPr>
            <a:r>
              <a:rPr lang="en-US" b="1" i="1" dirty="0" smtClean="0">
                <a:solidFill>
                  <a:srgbClr val="0033CC"/>
                </a:solidFill>
                <a:effectLst>
                  <a:outerShdw blurRad="38100" dist="38100" dir="2700000" algn="tl">
                    <a:srgbClr val="000000">
                      <a:alpha val="43137"/>
                    </a:srgbClr>
                  </a:outerShdw>
                </a:effectLst>
                <a:ea typeface="+mn-ea"/>
                <a:cs typeface="+mn-cs"/>
              </a:rPr>
              <a:t>Sebaceous - </a:t>
            </a:r>
            <a:r>
              <a:rPr lang="en-US" b="1" dirty="0" smtClean="0">
                <a:effectLst>
                  <a:outerShdw blurRad="38100" dist="38100" dir="2700000" algn="tl">
                    <a:srgbClr val="000000">
                      <a:alpha val="43137"/>
                    </a:srgbClr>
                  </a:outerShdw>
                </a:effectLst>
                <a:ea typeface="+mn-ea"/>
                <a:cs typeface="+mn-cs"/>
              </a:rPr>
              <a:t>oil glands –</a:t>
            </a:r>
          </a:p>
          <a:p>
            <a:pPr marL="342900" lvl="2" indent="-342900">
              <a:buSzPct val="60000"/>
              <a:buFont typeface="Wingdings" panose="05000000000000000000" pitchFamily="2" charset="2"/>
              <a:buNone/>
              <a:defRPr/>
            </a:pPr>
            <a:r>
              <a:rPr lang="en-US" b="1" dirty="0" smtClean="0">
                <a:effectLst>
                  <a:outerShdw blurRad="38100" dist="38100" dir="2700000" algn="tl">
                    <a:srgbClr val="000000">
                      <a:alpha val="43137"/>
                    </a:srgbClr>
                  </a:outerShdw>
                </a:effectLst>
                <a:ea typeface="+mn-ea"/>
                <a:cs typeface="+mn-cs"/>
              </a:rPr>
              <a:t>	</a:t>
            </a:r>
            <a:r>
              <a:rPr lang="en-US" b="1" dirty="0" smtClean="0">
                <a:solidFill>
                  <a:srgbClr val="009900"/>
                </a:solidFill>
                <a:effectLst>
                  <a:outerShdw blurRad="38100" dist="38100" dir="2700000" algn="tl">
                    <a:srgbClr val="000000">
                      <a:alpha val="43137"/>
                    </a:srgbClr>
                  </a:outerShdw>
                </a:effectLst>
              </a:rPr>
              <a:t>Acne -</a:t>
            </a:r>
            <a:r>
              <a:rPr lang="en-US" b="1" dirty="0" smtClean="0">
                <a:effectLst>
                  <a:outerShdw blurRad="38100" dist="38100" dir="2700000" algn="tl">
                    <a:srgbClr val="000000">
                      <a:alpha val="43137"/>
                    </a:srgbClr>
                  </a:outerShdw>
                </a:effectLst>
              </a:rPr>
              <a:t>  inflammation of sebaceous gland ducts </a:t>
            </a:r>
            <a:r>
              <a:rPr lang="en-US" b="1" dirty="0" smtClean="0">
                <a:effectLst>
                  <a:outerShdw blurRad="38100" dist="38100" dir="2700000" algn="tl">
                    <a:srgbClr val="000000">
                      <a:alpha val="43137"/>
                    </a:srgbClr>
                  </a:outerShdw>
                </a:effectLst>
                <a:ea typeface="+mn-ea"/>
                <a:cs typeface="+mn-cs"/>
              </a:rPr>
              <a:t> </a:t>
            </a:r>
          </a:p>
          <a:p>
            <a:pPr>
              <a:defRPr/>
            </a:pPr>
            <a:r>
              <a:rPr lang="en-US" sz="2400" b="1" i="1" dirty="0" err="1" smtClean="0">
                <a:solidFill>
                  <a:srgbClr val="0033CC"/>
                </a:solidFill>
                <a:effectLst>
                  <a:outerShdw blurRad="38100" dist="38100" dir="2700000" algn="tl">
                    <a:srgbClr val="000000">
                      <a:alpha val="43137"/>
                    </a:srgbClr>
                  </a:outerShdw>
                </a:effectLst>
              </a:rPr>
              <a:t>Ceruminous</a:t>
            </a:r>
            <a:r>
              <a:rPr lang="en-US" sz="2400" b="1" i="1" dirty="0" smtClean="0">
                <a:solidFill>
                  <a:srgbClr val="0033CC"/>
                </a:solidFill>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modified sweat glands of the external ear that produce ear wax  </a:t>
            </a:r>
            <a:endParaRPr lang="en-US" sz="2400" b="1" dirty="0">
              <a:effectLst>
                <a:outerShdw blurRad="38100" dist="38100" dir="2700000" algn="tl">
                  <a:srgbClr val="000000">
                    <a:alpha val="43137"/>
                  </a:srgbClr>
                </a:outerShdw>
              </a:effectLst>
            </a:endParaRPr>
          </a:p>
        </p:txBody>
      </p:sp>
      <p:pic>
        <p:nvPicPr>
          <p:cNvPr id="58372" name="Picture 4" descr="C:\Users\KarenLancour\Pictures\Immune System Powerpoint\Picture1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56350" y="1447800"/>
            <a:ext cx="2787650" cy="2887663"/>
          </a:xfrm>
        </p:spPr>
      </p:pic>
      <p:pic>
        <p:nvPicPr>
          <p:cNvPr id="58373" name="Picture 5" descr="C:\Users\KarenLancour\Pictures\Immune System Powerpoint\Picture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72000"/>
            <a:ext cx="23907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0938" y="214313"/>
            <a:ext cx="2201862" cy="1081087"/>
          </a:xfrm>
        </p:spPr>
        <p:txBody>
          <a:bodyPr/>
          <a:lstStyle/>
          <a:p>
            <a:pPr>
              <a:defRPr/>
            </a:pPr>
            <a:r>
              <a:rPr lang="en-US" b="1" dirty="0" smtClean="0">
                <a:effectLst>
                  <a:outerShdw blurRad="38100" dist="38100" dir="2700000" algn="tl">
                    <a:srgbClr val="000000">
                      <a:alpha val="43137"/>
                    </a:srgbClr>
                  </a:outerShdw>
                </a:effectLst>
              </a:rPr>
              <a:t>Nails</a:t>
            </a:r>
            <a:r>
              <a:rPr lang="en-US" dirty="0" smtClean="0"/>
              <a:t> </a:t>
            </a:r>
          </a:p>
        </p:txBody>
      </p:sp>
      <p:sp>
        <p:nvSpPr>
          <p:cNvPr id="7" name="Text Placeholder 6"/>
          <p:cNvSpPr>
            <a:spLocks noGrp="1"/>
          </p:cNvSpPr>
          <p:nvPr>
            <p:ph type="body" sz="half" idx="1"/>
          </p:nvPr>
        </p:nvSpPr>
        <p:spPr>
          <a:xfrm>
            <a:off x="228600" y="2286000"/>
            <a:ext cx="6934200" cy="4191000"/>
          </a:xfrm>
        </p:spPr>
        <p:txBody>
          <a:bodyPr/>
          <a:lstStyle/>
          <a:p>
            <a:pPr>
              <a:lnSpc>
                <a:spcPts val="2200"/>
              </a:lnSpc>
              <a:defRPr/>
            </a:pPr>
            <a:r>
              <a:rPr lang="en-US" sz="2000" b="1" dirty="0" smtClean="0"/>
              <a:t>Made of tightly packed, hard, keratinized epidermal cells</a:t>
            </a:r>
          </a:p>
          <a:p>
            <a:pPr>
              <a:lnSpc>
                <a:spcPts val="2200"/>
              </a:lnSpc>
              <a:defRPr/>
            </a:pPr>
            <a:r>
              <a:rPr lang="en-US" sz="2000" b="1" dirty="0" smtClean="0"/>
              <a:t>Consist of:</a:t>
            </a:r>
          </a:p>
          <a:p>
            <a:pPr>
              <a:lnSpc>
                <a:spcPts val="2200"/>
              </a:lnSpc>
              <a:buFont typeface="Wingdings" panose="05000000000000000000" pitchFamily="2" charset="2"/>
              <a:buNone/>
              <a:defRPr/>
            </a:pPr>
            <a:r>
              <a:rPr lang="en-US" sz="2000" b="1" dirty="0" smtClean="0">
                <a:solidFill>
                  <a:srgbClr val="0033CC"/>
                </a:solidFill>
              </a:rPr>
              <a:t>	</a:t>
            </a:r>
            <a:r>
              <a:rPr lang="en-US" sz="2000" b="1" dirty="0" smtClean="0">
                <a:solidFill>
                  <a:srgbClr val="0033CC"/>
                </a:solidFill>
                <a:effectLst>
                  <a:outerShdw blurRad="38100" dist="38100" dir="2700000" algn="tl">
                    <a:srgbClr val="000000">
                      <a:alpha val="43137"/>
                    </a:srgbClr>
                  </a:outerShdw>
                </a:effectLst>
              </a:rPr>
              <a:t>Nail body</a:t>
            </a:r>
            <a:r>
              <a:rPr lang="en-US" sz="2000" b="1" dirty="0" smtClean="0"/>
              <a:t>: portion of the nail that is visible- Free edge: part that extends past the distal end of the digit</a:t>
            </a:r>
          </a:p>
          <a:p>
            <a:pPr marL="344488" lvl="1" indent="0">
              <a:lnSpc>
                <a:spcPts val="2200"/>
              </a:lnSpc>
              <a:buFont typeface="Wingdings" panose="05000000000000000000" pitchFamily="2" charset="2"/>
              <a:buNone/>
              <a:defRPr/>
            </a:pPr>
            <a:r>
              <a:rPr lang="en-US" sz="2000" b="1" dirty="0" smtClean="0">
                <a:solidFill>
                  <a:srgbClr val="0033CC"/>
                </a:solidFill>
                <a:ea typeface="+mn-ea"/>
                <a:cs typeface="+mn-cs"/>
              </a:rPr>
              <a:t>Nail root</a:t>
            </a:r>
            <a:r>
              <a:rPr lang="en-US" sz="2000" b="1" dirty="0" smtClean="0">
                <a:ea typeface="+mn-ea"/>
                <a:cs typeface="+mn-cs"/>
              </a:rPr>
              <a:t>: portion buried in a fold of skin</a:t>
            </a:r>
          </a:p>
          <a:p>
            <a:pPr>
              <a:lnSpc>
                <a:spcPts val="22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	</a:t>
            </a:r>
            <a:r>
              <a:rPr lang="en-US" sz="2000" b="1" dirty="0" err="1" smtClean="0">
                <a:solidFill>
                  <a:srgbClr val="0033CC"/>
                </a:solidFill>
                <a:effectLst>
                  <a:outerShdw blurRad="38100" dist="38100" dir="2700000" algn="tl">
                    <a:srgbClr val="000000">
                      <a:alpha val="43137"/>
                    </a:srgbClr>
                  </a:outerShdw>
                </a:effectLst>
              </a:rPr>
              <a:t>Lunula</a:t>
            </a:r>
            <a:r>
              <a:rPr lang="en-US" sz="2000" b="1" dirty="0" smtClean="0"/>
              <a:t>: means little moon - Crescent shaped area of the nail</a:t>
            </a:r>
          </a:p>
          <a:p>
            <a:pPr>
              <a:lnSpc>
                <a:spcPts val="2200"/>
              </a:lnSpc>
              <a:buFont typeface="Wingdings" panose="05000000000000000000" pitchFamily="2" charset="2"/>
              <a:buNone/>
              <a:defRPr/>
            </a:pPr>
            <a:r>
              <a:rPr lang="en-US" sz="2000" b="1" dirty="0" smtClean="0">
                <a:solidFill>
                  <a:srgbClr val="0033CC"/>
                </a:solidFill>
              </a:rPr>
              <a:t>	</a:t>
            </a:r>
            <a:r>
              <a:rPr lang="en-US" sz="2000" b="1" dirty="0" err="1" smtClean="0">
                <a:solidFill>
                  <a:srgbClr val="0033CC"/>
                </a:solidFill>
                <a:effectLst>
                  <a:outerShdw blurRad="38100" dist="38100" dir="2700000" algn="tl">
                    <a:srgbClr val="000000">
                      <a:alpha val="43137"/>
                    </a:srgbClr>
                  </a:outerShdw>
                </a:effectLst>
              </a:rPr>
              <a:t>Hyponychium</a:t>
            </a:r>
            <a:r>
              <a:rPr lang="en-US" sz="2000" b="1" dirty="0" smtClean="0"/>
              <a:t>: secures the nail to the fingertip -Thickened stratum </a:t>
            </a:r>
            <a:r>
              <a:rPr lang="en-US" sz="2000" b="1" dirty="0" err="1" smtClean="0"/>
              <a:t>corneum</a:t>
            </a:r>
            <a:endParaRPr lang="en-US" sz="2000" b="1" dirty="0" smtClean="0"/>
          </a:p>
          <a:p>
            <a:pPr>
              <a:lnSpc>
                <a:spcPts val="2200"/>
              </a:lnSpc>
              <a:buFont typeface="Wingdings" panose="05000000000000000000" pitchFamily="2" charset="2"/>
              <a:buNone/>
              <a:defRPr/>
            </a:pPr>
            <a:r>
              <a:rPr lang="en-US" sz="2000" b="1" dirty="0" smtClean="0">
                <a:solidFill>
                  <a:srgbClr val="0033CC"/>
                </a:solidFill>
                <a:effectLst>
                  <a:outerShdw blurRad="38100" dist="38100" dir="2700000" algn="tl">
                    <a:srgbClr val="000000">
                      <a:alpha val="43137"/>
                    </a:srgbClr>
                  </a:outerShdw>
                </a:effectLst>
              </a:rPr>
              <a:t>	</a:t>
            </a:r>
            <a:r>
              <a:rPr lang="en-US" sz="2000" b="1" dirty="0" err="1" smtClean="0">
                <a:solidFill>
                  <a:srgbClr val="0033CC"/>
                </a:solidFill>
                <a:effectLst>
                  <a:outerShdw blurRad="38100" dist="38100" dir="2700000" algn="tl">
                    <a:srgbClr val="000000">
                      <a:alpha val="43137"/>
                    </a:srgbClr>
                  </a:outerShdw>
                </a:effectLst>
              </a:rPr>
              <a:t>Eponychium</a:t>
            </a:r>
            <a:r>
              <a:rPr lang="en-US" sz="2000" b="1" dirty="0" smtClean="0">
                <a:solidFill>
                  <a:srgbClr val="0033CC"/>
                </a:solidFill>
                <a:effectLst>
                  <a:outerShdw blurRad="38100" dist="38100" dir="2700000" algn="tl">
                    <a:srgbClr val="000000">
                      <a:alpha val="43137"/>
                    </a:srgbClr>
                  </a:outerShdw>
                </a:effectLst>
              </a:rPr>
              <a:t> or cuticle</a:t>
            </a:r>
            <a:r>
              <a:rPr lang="en-US" sz="2000" b="1" dirty="0" smtClean="0"/>
              <a:t>: narrow band of epidermis-Growth of nails is in the nail matrix.</a:t>
            </a:r>
          </a:p>
          <a:p>
            <a:pPr>
              <a:defRPr/>
            </a:pPr>
            <a:endParaRPr lang="en-US" dirty="0"/>
          </a:p>
        </p:txBody>
      </p:sp>
      <p:pic>
        <p:nvPicPr>
          <p:cNvPr id="59396" name="Picture 4" descr="C:\Users\KarenLancour\Pictures\Immune System Powerpoint\Picture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65963" y="2819400"/>
            <a:ext cx="2078037" cy="2735263"/>
          </a:xfrm>
        </p:spPr>
      </p:pic>
      <p:pic>
        <p:nvPicPr>
          <p:cNvPr id="59397" name="Picture 5" descr="C:\Users\KarenLancour\Pictures\Immune System Powerpoint\Pictur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304800"/>
            <a:ext cx="33829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0938" y="214313"/>
            <a:ext cx="4106862" cy="1462087"/>
          </a:xfrm>
        </p:spPr>
        <p:txBody>
          <a:bodyPr/>
          <a:lstStyle/>
          <a:p>
            <a:pPr>
              <a:defRPr/>
            </a:pPr>
            <a:r>
              <a:rPr lang="en-US" sz="4000" b="1" dirty="0" smtClean="0">
                <a:effectLst>
                  <a:outerShdw blurRad="38100" dist="38100" dir="2700000" algn="tl">
                    <a:srgbClr val="000000">
                      <a:alpha val="43137"/>
                    </a:srgbClr>
                  </a:outerShdw>
                </a:effectLst>
              </a:rPr>
              <a:t>Skin Receptors </a:t>
            </a:r>
          </a:p>
        </p:txBody>
      </p:sp>
      <p:sp>
        <p:nvSpPr>
          <p:cNvPr id="60419" name="Rectangle 3"/>
          <p:cNvSpPr>
            <a:spLocks noGrp="1" noChangeArrowheads="1"/>
          </p:cNvSpPr>
          <p:nvPr>
            <p:ph type="body" sz="half" idx="1"/>
          </p:nvPr>
        </p:nvSpPr>
        <p:spPr>
          <a:xfrm>
            <a:off x="381000" y="2057400"/>
            <a:ext cx="2971800" cy="4114800"/>
          </a:xfrm>
        </p:spPr>
        <p:txBody>
          <a:bodyPr/>
          <a:lstStyle/>
          <a:p>
            <a:r>
              <a:rPr lang="en-US" altLang="en-US" sz="2800" b="1" smtClean="0">
                <a:solidFill>
                  <a:schemeClr val="accent2"/>
                </a:solidFill>
              </a:rPr>
              <a:t>Heat</a:t>
            </a:r>
          </a:p>
          <a:p>
            <a:r>
              <a:rPr lang="en-US" altLang="en-US" sz="2800" b="1" smtClean="0">
                <a:solidFill>
                  <a:schemeClr val="accent2"/>
                </a:solidFill>
              </a:rPr>
              <a:t>Cold</a:t>
            </a:r>
          </a:p>
          <a:p>
            <a:r>
              <a:rPr lang="en-US" altLang="en-US" sz="2800" b="1" smtClean="0">
                <a:solidFill>
                  <a:schemeClr val="accent2"/>
                </a:solidFill>
              </a:rPr>
              <a:t>Light pressure</a:t>
            </a:r>
          </a:p>
          <a:p>
            <a:r>
              <a:rPr lang="en-US" altLang="en-US" sz="2800" b="1" smtClean="0">
                <a:solidFill>
                  <a:schemeClr val="accent2"/>
                </a:solidFill>
              </a:rPr>
              <a:t>Heavy Pressure</a:t>
            </a:r>
          </a:p>
          <a:p>
            <a:r>
              <a:rPr lang="en-US" altLang="en-US" sz="2800" b="1" smtClean="0">
                <a:solidFill>
                  <a:schemeClr val="accent2"/>
                </a:solidFill>
              </a:rPr>
              <a:t>Pain</a:t>
            </a:r>
            <a:r>
              <a:rPr lang="en-US" altLang="en-US" sz="2800" b="1" smtClean="0"/>
              <a:t> </a:t>
            </a:r>
          </a:p>
        </p:txBody>
      </p:sp>
      <p:pic>
        <p:nvPicPr>
          <p:cNvPr id="60420" name="Picture 4" descr="skinsensory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08488" y="1905000"/>
            <a:ext cx="4735512" cy="4419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5400" b="1" smtClean="0"/>
              <a:t>Skin Imbalances </a:t>
            </a:r>
          </a:p>
        </p:txBody>
      </p:sp>
      <p:sp>
        <p:nvSpPr>
          <p:cNvPr id="56323" name="Content Placeholder 4"/>
          <p:cNvSpPr>
            <a:spLocks noGrp="1"/>
          </p:cNvSpPr>
          <p:nvPr>
            <p:ph idx="1"/>
          </p:nvPr>
        </p:nvSpPr>
        <p:spPr>
          <a:xfrm>
            <a:off x="381000" y="2017713"/>
            <a:ext cx="8574088" cy="4114800"/>
          </a:xfrm>
        </p:spPr>
        <p:txBody>
          <a:bodyPr/>
          <a:lstStyle/>
          <a:p>
            <a:pPr>
              <a:defRPr/>
            </a:pPr>
            <a:r>
              <a:rPr lang="en-US" sz="2400" b="1" dirty="0" smtClean="0">
                <a:effectLst>
                  <a:outerShdw blurRad="38100" dist="38100" dir="2700000" algn="tl">
                    <a:srgbClr val="000000">
                      <a:alpha val="43137"/>
                    </a:srgbClr>
                  </a:outerShdw>
                </a:effectLst>
              </a:rPr>
              <a:t>Skin </a:t>
            </a:r>
            <a:r>
              <a:rPr lang="en-US" sz="2400" b="1" dirty="0" err="1" smtClean="0">
                <a:effectLst>
                  <a:outerShdw blurRad="38100" dist="38100" dir="2700000" algn="tl">
                    <a:srgbClr val="000000">
                      <a:alpha val="43137"/>
                    </a:srgbClr>
                  </a:outerShdw>
                </a:effectLst>
              </a:rPr>
              <a:t>Leisons</a:t>
            </a:r>
            <a:endParaRPr lang="en-US" sz="2400" b="1" dirty="0" smtClean="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Skin Infections	</a:t>
            </a:r>
          </a:p>
          <a:p>
            <a:pPr>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smtClean="0">
                <a:solidFill>
                  <a:srgbClr val="0000FF"/>
                </a:solidFill>
                <a:effectLst>
                  <a:outerShdw blurRad="38100" dist="38100" dir="2700000" algn="tl">
                    <a:srgbClr val="000000">
                      <a:alpha val="43137"/>
                    </a:srgbClr>
                  </a:outerShdw>
                </a:effectLst>
              </a:rPr>
              <a:t>Viral </a:t>
            </a:r>
            <a:r>
              <a:rPr lang="en-US" sz="2400" b="1" dirty="0" smtClean="0">
                <a:solidFill>
                  <a:srgbClr val="009900"/>
                </a:solidFill>
                <a:effectLst>
                  <a:outerShdw blurRad="38100" dist="38100" dir="2700000" algn="tl">
                    <a:srgbClr val="000000">
                      <a:alpha val="43137"/>
                    </a:srgbClr>
                  </a:outerShdw>
                </a:effectLst>
              </a:rPr>
              <a:t>as cold sores, herpes simplex, warts (HPV)</a:t>
            </a:r>
            <a:endParaRPr lang="en-US" sz="2400" b="1" dirty="0" smtClean="0">
              <a:solidFill>
                <a:srgbClr val="0000FF"/>
              </a:solidFill>
              <a:effectLst>
                <a:outerShdw blurRad="38100" dist="38100" dir="2700000" algn="tl">
                  <a:srgbClr val="000000">
                    <a:alpha val="43137"/>
                  </a:srgbClr>
                </a:outerShdw>
              </a:effectLst>
            </a:endParaRPr>
          </a:p>
          <a:p>
            <a:pPr>
              <a:buFont typeface="Wingdings" panose="05000000000000000000" pitchFamily="2" charset="2"/>
              <a:buNone/>
              <a:defRPr/>
            </a:pPr>
            <a:r>
              <a:rPr lang="en-US" sz="2400" b="1" dirty="0" smtClean="0">
                <a:solidFill>
                  <a:srgbClr val="0000FF"/>
                </a:solidFill>
                <a:effectLst>
                  <a:outerShdw blurRad="38100" dist="38100" dir="2700000" algn="tl">
                    <a:srgbClr val="000000">
                      <a:alpha val="43137"/>
                    </a:srgbClr>
                  </a:outerShdw>
                </a:effectLst>
              </a:rPr>
              <a:t>	Bacterial </a:t>
            </a:r>
            <a:r>
              <a:rPr lang="en-US" sz="2400" b="1" dirty="0" smtClean="0">
                <a:solidFill>
                  <a:srgbClr val="009900"/>
                </a:solidFill>
                <a:effectLst>
                  <a:outerShdw blurRad="38100" dist="38100" dir="2700000" algn="tl">
                    <a:srgbClr val="000000">
                      <a:alpha val="43137"/>
                    </a:srgbClr>
                  </a:outerShdw>
                </a:effectLst>
              </a:rPr>
              <a:t>as </a:t>
            </a:r>
            <a:r>
              <a:rPr lang="en-US" sz="2400" b="1" dirty="0" err="1" smtClean="0">
                <a:solidFill>
                  <a:srgbClr val="009900"/>
                </a:solidFill>
                <a:effectLst>
                  <a:outerShdw blurRad="38100" dist="38100" dir="2700000" algn="tl">
                    <a:srgbClr val="000000">
                      <a:alpha val="43137"/>
                    </a:srgbClr>
                  </a:outerShdw>
                </a:effectLst>
              </a:rPr>
              <a:t>bioles</a:t>
            </a:r>
            <a:r>
              <a:rPr lang="en-US" sz="2400" b="1" dirty="0" smtClean="0">
                <a:solidFill>
                  <a:srgbClr val="009900"/>
                </a:solidFill>
                <a:effectLst>
                  <a:outerShdw blurRad="38100" dist="38100" dir="2700000" algn="tl">
                    <a:srgbClr val="000000">
                      <a:alpha val="43137"/>
                    </a:srgbClr>
                  </a:outerShdw>
                </a:effectLst>
              </a:rPr>
              <a:t>, carbuncles, </a:t>
            </a:r>
            <a:r>
              <a:rPr lang="en-US" sz="2400" b="1" dirty="0" err="1" smtClean="0">
                <a:solidFill>
                  <a:srgbClr val="009900"/>
                </a:solidFill>
                <a:effectLst>
                  <a:outerShdw blurRad="38100" dist="38100" dir="2700000" algn="tl">
                    <a:srgbClr val="000000">
                      <a:alpha val="43137"/>
                    </a:srgbClr>
                  </a:outerShdw>
                </a:effectLst>
              </a:rPr>
              <a:t>inflammmation</a:t>
            </a:r>
            <a:r>
              <a:rPr lang="en-US" sz="2400" b="1" dirty="0" smtClean="0">
                <a:solidFill>
                  <a:srgbClr val="009900"/>
                </a:solidFill>
                <a:effectLst>
                  <a:outerShdw blurRad="38100" dist="38100" dir="2700000" algn="tl">
                    <a:srgbClr val="000000">
                      <a:alpha val="43137"/>
                    </a:srgbClr>
                  </a:outerShdw>
                </a:effectLst>
              </a:rPr>
              <a:t> of hair follicles and </a:t>
            </a:r>
            <a:r>
              <a:rPr lang="en-US" sz="2400" b="1" dirty="0" err="1" smtClean="0">
                <a:solidFill>
                  <a:srgbClr val="009900"/>
                </a:solidFill>
                <a:effectLst>
                  <a:outerShdw blurRad="38100" dist="38100" dir="2700000" algn="tl">
                    <a:srgbClr val="000000">
                      <a:alpha val="43137"/>
                    </a:srgbClr>
                  </a:outerShdw>
                </a:effectLst>
              </a:rPr>
              <a:t>subaceous</a:t>
            </a:r>
            <a:r>
              <a:rPr lang="en-US" sz="2400" b="1" dirty="0" smtClean="0">
                <a:solidFill>
                  <a:srgbClr val="009900"/>
                </a:solidFill>
                <a:effectLst>
                  <a:outerShdw blurRad="38100" dist="38100" dir="2700000" algn="tl">
                    <a:srgbClr val="000000">
                      <a:alpha val="43137"/>
                    </a:srgbClr>
                  </a:outerShdw>
                </a:effectLst>
              </a:rPr>
              <a:t> glands. Impetigo  </a:t>
            </a:r>
            <a:endParaRPr lang="en-US" sz="2400" b="1" dirty="0" smtClean="0">
              <a:solidFill>
                <a:srgbClr val="0000FF"/>
              </a:solidFill>
              <a:effectLst>
                <a:outerShdw blurRad="38100" dist="38100" dir="2700000" algn="tl">
                  <a:srgbClr val="000000">
                    <a:alpha val="43137"/>
                  </a:srgbClr>
                </a:outerShdw>
              </a:effectLst>
            </a:endParaRPr>
          </a:p>
          <a:p>
            <a:pPr>
              <a:buFont typeface="Wingdings" panose="05000000000000000000" pitchFamily="2" charset="2"/>
              <a:buNone/>
              <a:defRPr/>
            </a:pPr>
            <a:r>
              <a:rPr lang="en-US" sz="2400" b="1" dirty="0" smtClean="0">
                <a:solidFill>
                  <a:srgbClr val="0000FF"/>
                </a:solidFill>
                <a:effectLst>
                  <a:outerShdw blurRad="38100" dist="38100" dir="2700000" algn="tl">
                    <a:srgbClr val="000000">
                      <a:alpha val="43137"/>
                    </a:srgbClr>
                  </a:outerShdw>
                </a:effectLst>
              </a:rPr>
              <a:t>	Fungal </a:t>
            </a:r>
            <a:r>
              <a:rPr lang="en-US" sz="2400" b="1" dirty="0" smtClean="0">
                <a:solidFill>
                  <a:srgbClr val="009900"/>
                </a:solidFill>
                <a:effectLst>
                  <a:outerShdw blurRad="38100" dist="38100" dir="2700000" algn="tl">
                    <a:srgbClr val="000000">
                      <a:alpha val="43137"/>
                    </a:srgbClr>
                  </a:outerShdw>
                </a:effectLst>
              </a:rPr>
              <a:t>as athletes food, </a:t>
            </a:r>
            <a:r>
              <a:rPr lang="en-US" sz="2400" b="1" dirty="0" err="1" smtClean="0">
                <a:solidFill>
                  <a:srgbClr val="009900"/>
                </a:solidFill>
                <a:effectLst>
                  <a:outerShdw blurRad="38100" dist="38100" dir="2700000" algn="tl">
                    <a:srgbClr val="000000">
                      <a:alpha val="43137"/>
                    </a:srgbClr>
                  </a:outerShdw>
                </a:effectLst>
              </a:rPr>
              <a:t>Tinea</a:t>
            </a:r>
            <a:r>
              <a:rPr lang="en-US" sz="2400" b="1" dirty="0" smtClean="0">
                <a:solidFill>
                  <a:srgbClr val="009900"/>
                </a:solidFill>
                <a:effectLst>
                  <a:outerShdw blurRad="38100" dist="38100" dir="2700000" algn="tl">
                    <a:srgbClr val="000000">
                      <a:alpha val="43137"/>
                    </a:srgbClr>
                  </a:outerShdw>
                </a:effectLst>
              </a:rPr>
              <a:t> </a:t>
            </a:r>
            <a:endParaRPr lang="en-US" sz="2400" b="1" dirty="0" smtClean="0">
              <a:solidFill>
                <a:srgbClr val="0000FF"/>
              </a:solidFill>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Contact Dermatitis</a:t>
            </a:r>
          </a:p>
          <a:p>
            <a:pPr>
              <a:buFont typeface="Wingdings" panose="05000000000000000000" pitchFamily="2" charset="2"/>
              <a:buNone/>
              <a:defRPr/>
            </a:pPr>
            <a:r>
              <a:rPr lang="en-US" sz="2400" b="1" dirty="0" smtClean="0">
                <a:effectLst>
                  <a:outerShdw blurRad="38100" dist="38100" dir="2700000" algn="tl">
                    <a:srgbClr val="000000">
                      <a:alpha val="43137"/>
                    </a:srgbClr>
                  </a:outerShdw>
                </a:effectLst>
              </a:rPr>
              <a:t>	</a:t>
            </a:r>
            <a:r>
              <a:rPr lang="en-US" sz="2400" b="1" dirty="0" smtClean="0">
                <a:solidFill>
                  <a:srgbClr val="0000FF"/>
                </a:solidFill>
                <a:effectLst>
                  <a:outerShdw blurRad="38100" dist="38100" dir="2700000" algn="tl">
                    <a:srgbClr val="000000">
                      <a:alpha val="43137"/>
                    </a:srgbClr>
                  </a:outerShdw>
                </a:effectLst>
              </a:rPr>
              <a:t>Irritant Dermatitis </a:t>
            </a:r>
            <a:r>
              <a:rPr lang="en-US" sz="2400" b="1" dirty="0" smtClean="0">
                <a:solidFill>
                  <a:srgbClr val="009900"/>
                </a:solidFill>
                <a:effectLst>
                  <a:outerShdw blurRad="38100" dist="38100" dir="2700000" algn="tl">
                    <a:srgbClr val="000000">
                      <a:alpha val="43137"/>
                    </a:srgbClr>
                  </a:outerShdw>
                </a:effectLst>
              </a:rPr>
              <a:t>as soaps, detergents, shampoo</a:t>
            </a:r>
            <a:endParaRPr lang="en-US" sz="2400" b="1" dirty="0" smtClean="0">
              <a:solidFill>
                <a:srgbClr val="0000FF"/>
              </a:solidFill>
              <a:effectLst>
                <a:outerShdw blurRad="38100" dist="38100" dir="2700000" algn="tl">
                  <a:srgbClr val="000000">
                    <a:alpha val="43137"/>
                  </a:srgbClr>
                </a:outerShdw>
              </a:effectLst>
            </a:endParaRPr>
          </a:p>
          <a:p>
            <a:pPr>
              <a:buFont typeface="Wingdings" panose="05000000000000000000" pitchFamily="2" charset="2"/>
              <a:buNone/>
              <a:defRPr/>
            </a:pPr>
            <a:r>
              <a:rPr lang="en-US" sz="2400" b="1" dirty="0" smtClean="0">
                <a:solidFill>
                  <a:srgbClr val="0000FF"/>
                </a:solidFill>
                <a:effectLst>
                  <a:outerShdw blurRad="38100" dist="38100" dir="2700000" algn="tl">
                    <a:srgbClr val="000000">
                      <a:alpha val="43137"/>
                    </a:srgbClr>
                  </a:outerShdw>
                </a:effectLst>
              </a:rPr>
              <a:t>	Allergic Dermatitis </a:t>
            </a:r>
            <a:r>
              <a:rPr lang="en-US" sz="2400" b="1" dirty="0" smtClean="0">
                <a:solidFill>
                  <a:srgbClr val="009900"/>
                </a:solidFill>
                <a:effectLst>
                  <a:outerShdw blurRad="38100" dist="38100" dir="2700000" algn="tl">
                    <a:srgbClr val="000000">
                      <a:alpha val="43137"/>
                    </a:srgbClr>
                  </a:outerShdw>
                </a:effectLst>
              </a:rPr>
              <a:t>as poison ivy, poison oak, rubber gloves, nickel and other medals, fragrances</a:t>
            </a:r>
            <a:endParaRPr lang="en-US" sz="2400" b="1" dirty="0" smtClean="0">
              <a:solidFill>
                <a:srgbClr val="0000FF"/>
              </a:solidFill>
              <a:effectLst>
                <a:outerShdw blurRad="38100" dist="38100" dir="2700000" algn="tl">
                  <a:srgbClr val="000000">
                    <a:alpha val="43137"/>
                  </a:srgbClr>
                </a:outerShdw>
              </a:effectLst>
            </a:endParaRPr>
          </a:p>
          <a:p>
            <a:pPr>
              <a:defRPr/>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smtClean="0"/>
              <a:t>TRAINING MATERIALS</a:t>
            </a:r>
            <a:r>
              <a:rPr lang="en-US" altLang="en-US" smtClean="0"/>
              <a:t> </a:t>
            </a:r>
          </a:p>
        </p:txBody>
      </p:sp>
      <p:sp>
        <p:nvSpPr>
          <p:cNvPr id="241667" name="Rectangle 3"/>
          <p:cNvSpPr>
            <a:spLocks noGrp="1" noChangeArrowheads="1"/>
          </p:cNvSpPr>
          <p:nvPr>
            <p:ph type="body" idx="1"/>
          </p:nvPr>
        </p:nvSpPr>
        <p:spPr>
          <a:xfrm>
            <a:off x="457200" y="1828800"/>
            <a:ext cx="8497888" cy="4724400"/>
          </a:xfrm>
        </p:spPr>
        <p:txBody>
          <a:bodyPr/>
          <a:lstStyle/>
          <a:p>
            <a:pPr eaLnBrk="1" hangingPunct="1">
              <a:defRPr/>
            </a:pPr>
            <a:r>
              <a:rPr lang="en-US" sz="2400" b="1" dirty="0" smtClean="0">
                <a:solidFill>
                  <a:srgbClr val="D60093"/>
                </a:solidFill>
                <a:effectLst>
                  <a:outerShdw blurRad="38100" dist="38100" dir="2700000" algn="tl">
                    <a:srgbClr val="000000">
                      <a:alpha val="43137"/>
                    </a:srgbClr>
                  </a:outerShdw>
                </a:effectLst>
              </a:rPr>
              <a:t>Training Power Point </a:t>
            </a:r>
            <a:r>
              <a:rPr lang="en-US" sz="2400" b="1" dirty="0" smtClean="0">
                <a:solidFill>
                  <a:srgbClr val="0000FF"/>
                </a:solidFill>
                <a:effectLst>
                  <a:outerShdw blurRad="38100" dist="38100" dir="2700000" algn="tl">
                    <a:srgbClr val="000000">
                      <a:alpha val="43137"/>
                    </a:srgbClr>
                  </a:outerShdw>
                </a:effectLst>
              </a:rPr>
              <a:t>– content overview</a:t>
            </a:r>
          </a:p>
          <a:p>
            <a:pPr eaLnBrk="1" hangingPunct="1">
              <a:defRPr/>
            </a:pPr>
            <a:r>
              <a:rPr lang="en-US" sz="2400" b="1" dirty="0" smtClean="0">
                <a:solidFill>
                  <a:srgbClr val="D60093"/>
                </a:solidFill>
                <a:effectLst>
                  <a:outerShdw blurRad="38100" dist="38100" dir="2700000" algn="tl">
                    <a:srgbClr val="000000">
                      <a:alpha val="43137"/>
                    </a:srgbClr>
                  </a:outerShdw>
                </a:effectLst>
              </a:rPr>
              <a:t>Training Handout </a:t>
            </a:r>
            <a:r>
              <a:rPr lang="en-US" sz="2400" b="1" dirty="0" smtClean="0">
                <a:solidFill>
                  <a:srgbClr val="0000FF"/>
                </a:solidFill>
                <a:effectLst>
                  <a:outerShdw blurRad="38100" dist="38100" dir="2700000" algn="tl">
                    <a:srgbClr val="000000">
                      <a:alpha val="43137"/>
                    </a:srgbClr>
                  </a:outerShdw>
                </a:effectLst>
              </a:rPr>
              <a:t>- content information</a:t>
            </a:r>
          </a:p>
          <a:p>
            <a:pPr eaLnBrk="1" hangingPunct="1">
              <a:defRPr/>
            </a:pPr>
            <a:r>
              <a:rPr lang="en-US" sz="2400" b="1" dirty="0" smtClean="0">
                <a:solidFill>
                  <a:srgbClr val="D60093"/>
                </a:solidFill>
                <a:effectLst>
                  <a:outerShdw blurRad="38100" dist="38100" dir="2700000" algn="tl">
                    <a:srgbClr val="000000">
                      <a:alpha val="43137"/>
                    </a:srgbClr>
                  </a:outerShdw>
                </a:effectLst>
              </a:rPr>
              <a:t>Sample Tournament </a:t>
            </a:r>
            <a:r>
              <a:rPr lang="en-US" sz="2400" b="1" dirty="0" smtClean="0">
                <a:solidFill>
                  <a:srgbClr val="0000FF"/>
                </a:solidFill>
                <a:effectLst>
                  <a:outerShdw blurRad="38100" dist="38100" dir="2700000" algn="tl">
                    <a:srgbClr val="000000">
                      <a:alpha val="43137"/>
                    </a:srgbClr>
                  </a:outerShdw>
                </a:effectLst>
              </a:rPr>
              <a:t>– sample problems with key  </a:t>
            </a:r>
          </a:p>
          <a:p>
            <a:pPr eaLnBrk="1" hangingPunct="1">
              <a:defRPr/>
            </a:pPr>
            <a:r>
              <a:rPr lang="en-US" sz="2400" b="1" dirty="0" smtClean="0">
                <a:solidFill>
                  <a:srgbClr val="D60093"/>
                </a:solidFill>
                <a:effectLst>
                  <a:outerShdw blurRad="38100" dist="38100" dir="2700000" algn="tl">
                    <a:srgbClr val="000000">
                      <a:alpha val="43137"/>
                    </a:srgbClr>
                  </a:outerShdw>
                </a:effectLst>
              </a:rPr>
              <a:t>Event Supervisor Guide </a:t>
            </a:r>
            <a:r>
              <a:rPr lang="en-US" sz="2400" b="1" dirty="0" smtClean="0">
                <a:solidFill>
                  <a:srgbClr val="0000FF"/>
                </a:solidFill>
                <a:effectLst>
                  <a:outerShdw blurRad="38100" dist="38100" dir="2700000" algn="tl">
                    <a:srgbClr val="000000">
                      <a:alpha val="43137"/>
                    </a:srgbClr>
                  </a:outerShdw>
                </a:effectLst>
              </a:rPr>
              <a:t>– prep tips, event needs, and scoring tips </a:t>
            </a:r>
          </a:p>
          <a:p>
            <a:pPr eaLnBrk="1" hangingPunct="1">
              <a:defRPr/>
            </a:pPr>
            <a:r>
              <a:rPr lang="en-US" sz="2400" b="1" dirty="0" smtClean="0">
                <a:solidFill>
                  <a:srgbClr val="D60093"/>
                </a:solidFill>
                <a:effectLst>
                  <a:outerShdw blurRad="38100" dist="38100" dir="2700000" algn="tl">
                    <a:srgbClr val="000000">
                      <a:alpha val="43137"/>
                    </a:srgbClr>
                  </a:outerShdw>
                </a:effectLst>
              </a:rPr>
              <a:t>Internet Resource &amp; Training CD’s </a:t>
            </a:r>
            <a:r>
              <a:rPr lang="en-US" sz="2400" b="1" dirty="0" smtClean="0">
                <a:solidFill>
                  <a:srgbClr val="0000FF"/>
                </a:solidFill>
                <a:effectLst>
                  <a:outerShdw blurRad="38100" dist="38100" dir="2700000" algn="tl">
                    <a:srgbClr val="000000">
                      <a:alpha val="43137"/>
                    </a:srgbClr>
                  </a:outerShdw>
                </a:effectLst>
              </a:rPr>
              <a:t>– on the Science Olympiad website at  </a:t>
            </a:r>
            <a:r>
              <a:rPr lang="en-US" sz="2400" b="1" dirty="0" smtClean="0">
                <a:solidFill>
                  <a:srgbClr val="D60093"/>
                </a:solidFill>
                <a:effectLst>
                  <a:outerShdw blurRad="38100" dist="38100" dir="2700000" algn="tl">
                    <a:srgbClr val="000000">
                      <a:alpha val="43137"/>
                    </a:srgbClr>
                  </a:outerShdw>
                </a:effectLst>
                <a:hlinkClick r:id="rId2"/>
              </a:rPr>
              <a:t>www.soinc.org</a:t>
            </a:r>
            <a:r>
              <a:rPr lang="en-US" sz="2400" b="1" dirty="0" smtClean="0">
                <a:solidFill>
                  <a:srgbClr val="D60093"/>
                </a:solidFill>
                <a:effectLst>
                  <a:outerShdw blurRad="38100" dist="38100" dir="2700000" algn="tl">
                    <a:srgbClr val="000000">
                      <a:alpha val="43137"/>
                    </a:srgbClr>
                  </a:outerShdw>
                </a:effectLst>
              </a:rPr>
              <a:t> </a:t>
            </a:r>
            <a:r>
              <a:rPr lang="en-US" sz="2400" b="1" dirty="0" smtClean="0">
                <a:solidFill>
                  <a:srgbClr val="0033CC"/>
                </a:solidFill>
                <a:effectLst>
                  <a:outerShdw blurRad="38100" dist="38100" dir="2700000" algn="tl">
                    <a:srgbClr val="000000">
                      <a:alpha val="43137"/>
                    </a:srgbClr>
                  </a:outerShdw>
                </a:effectLst>
              </a:rPr>
              <a:t>under Event Information</a:t>
            </a:r>
          </a:p>
          <a:p>
            <a:pPr eaLnBrk="1" hangingPunct="1">
              <a:defRPr/>
            </a:pPr>
            <a:r>
              <a:rPr lang="en-US" sz="2400" b="1" dirty="0" smtClean="0">
                <a:solidFill>
                  <a:srgbClr val="D60093"/>
                </a:solidFill>
                <a:effectLst>
                  <a:outerShdw blurRad="38100" dist="38100" dir="2700000" algn="tl">
                    <a:srgbClr val="000000">
                      <a:alpha val="43137"/>
                    </a:srgbClr>
                  </a:outerShdw>
                </a:effectLst>
              </a:rPr>
              <a:t>Biology-Earth Science CD</a:t>
            </a:r>
            <a:r>
              <a:rPr lang="en-US" sz="2400" b="1" dirty="0" smtClean="0">
                <a:solidFill>
                  <a:srgbClr val="0033CC"/>
                </a:solidFill>
                <a:effectLst>
                  <a:outerShdw blurRad="38100" dist="38100" dir="2700000" algn="tl">
                    <a:srgbClr val="000000">
                      <a:alpha val="43137"/>
                    </a:srgbClr>
                  </a:outerShdw>
                </a:effectLst>
              </a:rPr>
              <a:t>, </a:t>
            </a:r>
            <a:r>
              <a:rPr lang="en-US" sz="2400" b="1" dirty="0" smtClean="0">
                <a:solidFill>
                  <a:srgbClr val="D60093"/>
                </a:solidFill>
                <a:effectLst>
                  <a:outerShdw blurRad="38100" dist="38100" dir="2700000" algn="tl">
                    <a:srgbClr val="000000">
                      <a:alpha val="43137"/>
                    </a:srgbClr>
                  </a:outerShdw>
                </a:effectLst>
              </a:rPr>
              <a:t>Anatomy/A&amp;P CD (updated) </a:t>
            </a:r>
            <a:r>
              <a:rPr lang="en-US" sz="2400" b="1" dirty="0" smtClean="0">
                <a:solidFill>
                  <a:srgbClr val="0033CC"/>
                </a:solidFill>
                <a:effectLst>
                  <a:outerShdw blurRad="38100" dist="38100" dir="2700000" algn="tl">
                    <a:srgbClr val="000000">
                      <a:alpha val="43137"/>
                    </a:srgbClr>
                  </a:outerShdw>
                </a:effectLst>
              </a:rPr>
              <a:t>as well as the </a:t>
            </a:r>
            <a:r>
              <a:rPr lang="en-US" sz="2400" b="1" dirty="0" smtClean="0">
                <a:solidFill>
                  <a:srgbClr val="D60093"/>
                </a:solidFill>
                <a:effectLst>
                  <a:outerShdw blurRad="38100" dist="38100" dir="2700000" algn="tl">
                    <a:srgbClr val="000000">
                      <a:alpha val="43137"/>
                    </a:srgbClr>
                  </a:outerShdw>
                </a:effectLst>
              </a:rPr>
              <a:t>Division B and Division C Test Packets</a:t>
            </a:r>
            <a:r>
              <a:rPr lang="en-US" sz="2400" dirty="0" smtClean="0">
                <a:solidFill>
                  <a:srgbClr val="7030A0"/>
                </a:solidFill>
                <a:effectLst>
                  <a:outerShdw blurRad="38100" dist="38100" dir="2700000" algn="tl">
                    <a:srgbClr val="000000">
                      <a:alpha val="43137"/>
                    </a:srgbClr>
                  </a:outerShdw>
                </a:effectLst>
              </a:rPr>
              <a:t> </a:t>
            </a:r>
            <a:r>
              <a:rPr lang="en-US" sz="2400" b="1" dirty="0" smtClean="0">
                <a:solidFill>
                  <a:srgbClr val="0033CC"/>
                </a:solidFill>
                <a:effectLst>
                  <a:outerShdw blurRad="38100" dist="38100" dir="2700000" algn="tl">
                    <a:srgbClr val="000000">
                      <a:alpha val="43137"/>
                    </a:srgbClr>
                  </a:outerShdw>
                </a:effectLst>
              </a:rPr>
              <a:t>are available from SO store at</a:t>
            </a:r>
            <a:r>
              <a:rPr lang="en-US" sz="2400" b="1" dirty="0" smtClean="0">
                <a:solidFill>
                  <a:srgbClr val="7030A0"/>
                </a:solidFill>
                <a:effectLst>
                  <a:outerShdw blurRad="38100" dist="38100" dir="2700000" algn="tl">
                    <a:srgbClr val="000000">
                      <a:alpha val="43137"/>
                    </a:srgbClr>
                  </a:outerShdw>
                </a:effectLst>
              </a:rPr>
              <a:t> </a:t>
            </a:r>
            <a:r>
              <a:rPr lang="en-US" sz="2400" b="1" u="sng" dirty="0" smtClean="0">
                <a:solidFill>
                  <a:srgbClr val="7030A0"/>
                </a:solidFill>
                <a:effectLst>
                  <a:outerShdw blurRad="38100" dist="38100" dir="2700000" algn="tl">
                    <a:srgbClr val="000000">
                      <a:alpha val="43137"/>
                    </a:srgbClr>
                  </a:outerShdw>
                </a:effectLst>
                <a:hlinkClick r:id="rId2"/>
              </a:rPr>
              <a:t>www.soinc.org</a:t>
            </a:r>
            <a:endParaRPr lang="en-US" sz="2400" b="1" dirty="0" smtClean="0">
              <a:solidFill>
                <a:srgbClr val="7030A0"/>
              </a:solidFill>
              <a:effectLst>
                <a:outerShdw blurRad="38100" dist="38100" dir="2700000" algn="tl">
                  <a:srgbClr val="000000">
                    <a:alpha val="43137"/>
                  </a:srgbClr>
                </a:outerShdw>
              </a:effectLst>
            </a:endParaRPr>
          </a:p>
          <a:p>
            <a:pPr eaLnBrk="1" hangingPunct="1">
              <a:defRPr/>
            </a:pPr>
            <a:endParaRPr lang="en-US" sz="2400" b="1" dirty="0" smtClean="0">
              <a:solidFill>
                <a:srgbClr val="D60093"/>
              </a:solidFill>
              <a:effectLst>
                <a:outerShdw blurRad="38100" dist="38100" dir="2700000" algn="tl">
                  <a:srgbClr val="C0C0C0"/>
                </a:outerShdw>
              </a:effectLst>
            </a:endParaRPr>
          </a:p>
          <a:p>
            <a:pPr eaLnBrk="1" hangingPunct="1">
              <a:defRPr/>
            </a:pPr>
            <a:endParaRPr lang="en-US" dirty="0" smtClean="0">
              <a:solidFill>
                <a:srgbClr val="0033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81000"/>
            <a:ext cx="5715000" cy="762000"/>
          </a:xfrm>
        </p:spPr>
        <p:txBody>
          <a:bodyPr/>
          <a:lstStyle/>
          <a:p>
            <a:pPr>
              <a:defRPr/>
            </a:pPr>
            <a:r>
              <a:rPr lang="en-US" b="1" dirty="0" smtClean="0">
                <a:effectLst>
                  <a:outerShdw blurRad="38100" dist="38100" dir="2700000" algn="tl">
                    <a:srgbClr val="000000">
                      <a:alpha val="43137"/>
                    </a:srgbClr>
                  </a:outerShdw>
                </a:effectLst>
              </a:rPr>
              <a:t>Genetic Disorders</a:t>
            </a:r>
          </a:p>
        </p:txBody>
      </p:sp>
      <p:sp>
        <p:nvSpPr>
          <p:cNvPr id="57347" name="Content Placeholder 8"/>
          <p:cNvSpPr>
            <a:spLocks noGrp="1"/>
          </p:cNvSpPr>
          <p:nvPr>
            <p:ph idx="1"/>
          </p:nvPr>
        </p:nvSpPr>
        <p:spPr>
          <a:xfrm>
            <a:off x="381000" y="2133600"/>
            <a:ext cx="6477000" cy="4419600"/>
          </a:xfrm>
        </p:spPr>
        <p:txBody>
          <a:bodyPr/>
          <a:lstStyle/>
          <a:p>
            <a:pPr>
              <a:lnSpc>
                <a:spcPts val="2000"/>
              </a:lnSpc>
              <a:buFont typeface="Wingdings" panose="05000000000000000000" pitchFamily="2" charset="2"/>
              <a:buNone/>
              <a:defRPr/>
            </a:pPr>
            <a:r>
              <a:rPr lang="en-US" sz="2400" b="1" dirty="0" smtClean="0">
                <a:solidFill>
                  <a:srgbClr val="0033CC"/>
                </a:solidFill>
                <a:effectLst>
                  <a:outerShdw blurRad="38100" dist="38100" dir="2700000" algn="tl">
                    <a:srgbClr val="000000">
                      <a:alpha val="43137"/>
                    </a:srgbClr>
                  </a:outerShdw>
                </a:effectLst>
              </a:rPr>
              <a:t>Psoriasis</a:t>
            </a:r>
          </a:p>
          <a:p>
            <a:pPr>
              <a:lnSpc>
                <a:spcPts val="2000"/>
              </a:lnSpc>
              <a:defRPr/>
            </a:pPr>
            <a:r>
              <a:rPr lang="en-US" sz="2400" b="1" dirty="0" smtClean="0"/>
              <a:t>chronic, noninfectious skin disease</a:t>
            </a:r>
          </a:p>
          <a:p>
            <a:pPr>
              <a:lnSpc>
                <a:spcPts val="2000"/>
              </a:lnSpc>
              <a:defRPr/>
            </a:pPr>
            <a:r>
              <a:rPr lang="en-US" sz="2400" b="1" dirty="0" smtClean="0"/>
              <a:t>skin becomes dry and scaly, often with pustules and many varieties</a:t>
            </a:r>
          </a:p>
          <a:p>
            <a:pPr>
              <a:lnSpc>
                <a:spcPts val="2000"/>
              </a:lnSpc>
              <a:defRPr/>
            </a:pPr>
            <a:r>
              <a:rPr lang="en-US" sz="2400" b="1" dirty="0" smtClean="0"/>
              <a:t>stratum </a:t>
            </a:r>
            <a:r>
              <a:rPr lang="en-US" sz="2400" b="1" dirty="0" err="1" smtClean="0"/>
              <a:t>corneum</a:t>
            </a:r>
            <a:r>
              <a:rPr lang="en-US" sz="2400" b="1" dirty="0" smtClean="0"/>
              <a:t> gets thick as dead cells accumulate</a:t>
            </a:r>
          </a:p>
          <a:p>
            <a:pPr>
              <a:lnSpc>
                <a:spcPts val="2000"/>
              </a:lnSpc>
              <a:defRPr/>
            </a:pPr>
            <a:r>
              <a:rPr lang="en-US" sz="2400" b="1" dirty="0" smtClean="0"/>
              <a:t>often triggered by trauma, infection , hormonal changes or stress</a:t>
            </a:r>
          </a:p>
          <a:p>
            <a:pPr>
              <a:lnSpc>
                <a:spcPts val="2000"/>
              </a:lnSpc>
              <a:buFont typeface="Wingdings" panose="05000000000000000000" pitchFamily="2" charset="2"/>
              <a:buNone/>
              <a:defRPr/>
            </a:pPr>
            <a:endParaRPr lang="en-US" sz="2400" b="1" dirty="0" smtClean="0"/>
          </a:p>
          <a:p>
            <a:pPr>
              <a:lnSpc>
                <a:spcPts val="2000"/>
              </a:lnSpc>
              <a:buFont typeface="Wingdings" panose="05000000000000000000" pitchFamily="2" charset="2"/>
              <a:buNone/>
              <a:defRPr/>
            </a:pPr>
            <a:r>
              <a:rPr lang="en-US" sz="2400" b="1" dirty="0" err="1" smtClean="0">
                <a:solidFill>
                  <a:srgbClr val="0033CC"/>
                </a:solidFill>
                <a:effectLst>
                  <a:outerShdw blurRad="38100" dist="38100" dir="2700000" algn="tl">
                    <a:srgbClr val="000000">
                      <a:alpha val="43137"/>
                    </a:srgbClr>
                  </a:outerShdw>
                </a:effectLst>
              </a:rPr>
              <a:t>Vitiligo</a:t>
            </a:r>
            <a:r>
              <a:rPr lang="en-US" sz="2400" b="1" dirty="0" smtClean="0">
                <a:solidFill>
                  <a:srgbClr val="0033CC"/>
                </a:solidFill>
              </a:rPr>
              <a:t> </a:t>
            </a:r>
            <a:r>
              <a:rPr lang="en-US" sz="2400" b="1" dirty="0" smtClean="0"/>
              <a:t>– a autoimmune pigmentation disorder where </a:t>
            </a:r>
            <a:r>
              <a:rPr lang="en-US" sz="2400" b="1" dirty="0" err="1" smtClean="0"/>
              <a:t>melanocytes</a:t>
            </a:r>
            <a:r>
              <a:rPr lang="en-US" sz="2400" b="1" dirty="0" smtClean="0"/>
              <a:t> in the epidermis are destroyed  </a:t>
            </a:r>
            <a:r>
              <a:rPr lang="en-US" sz="2400" b="1" dirty="0" err="1" smtClean="0"/>
              <a:t>eg</a:t>
            </a:r>
            <a:r>
              <a:rPr lang="en-US" sz="2400" b="1" dirty="0" smtClean="0"/>
              <a:t> Michael Jackson </a:t>
            </a:r>
          </a:p>
          <a:p>
            <a:pPr>
              <a:defRPr/>
            </a:pPr>
            <a:endParaRPr lang="en-US" sz="2800" b="1" dirty="0" smtClean="0"/>
          </a:p>
        </p:txBody>
      </p:sp>
      <p:pic>
        <p:nvPicPr>
          <p:cNvPr id="63492" name="Picture 4" descr="C:\Users\KarenLancour\Pictures\Immune System Powerpoint\Pictur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9542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C:\Users\KarenLancour\Pictures\Immune System Powerpoint\Picture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88" y="4724400"/>
            <a:ext cx="22844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150938" y="214313"/>
            <a:ext cx="3497262" cy="1081087"/>
          </a:xfrm>
        </p:spPr>
        <p:txBody>
          <a:bodyPr/>
          <a:lstStyle/>
          <a:p>
            <a:pPr>
              <a:defRPr/>
            </a:pPr>
            <a:r>
              <a:rPr lang="en-US" b="1" dirty="0" smtClean="0">
                <a:effectLst>
                  <a:outerShdw blurRad="38100" dist="38100" dir="2700000" algn="tl">
                    <a:srgbClr val="000000">
                      <a:alpha val="43137"/>
                    </a:srgbClr>
                  </a:outerShdw>
                </a:effectLst>
              </a:rPr>
              <a:t>Skin cancer</a:t>
            </a:r>
          </a:p>
        </p:txBody>
      </p:sp>
      <p:pic>
        <p:nvPicPr>
          <p:cNvPr id="65539" name="Picture 4" descr="C:\Users\KarenLancour\Pictures\Immune System Powerpoint\Picture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8882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sz="4800" b="1" dirty="0" smtClean="0">
                <a:solidFill>
                  <a:srgbClr val="9900CC"/>
                </a:solidFill>
                <a:effectLst>
                  <a:outerShdw blurRad="38100" dist="38100" dir="2700000" algn="tl">
                    <a:srgbClr val="000000">
                      <a:alpha val="43137"/>
                    </a:srgbClr>
                  </a:outerShdw>
                </a:effectLst>
              </a:rPr>
              <a:t>Types of Skin Cancer</a:t>
            </a:r>
          </a:p>
        </p:txBody>
      </p:sp>
      <p:sp>
        <p:nvSpPr>
          <p:cNvPr id="59395" name="Rectangle 3"/>
          <p:cNvSpPr>
            <a:spLocks noGrp="1" noChangeArrowheads="1"/>
          </p:cNvSpPr>
          <p:nvPr>
            <p:ph type="body" idx="1"/>
          </p:nvPr>
        </p:nvSpPr>
        <p:spPr>
          <a:xfrm>
            <a:off x="609600" y="2017713"/>
            <a:ext cx="8345488" cy="4114800"/>
          </a:xfrm>
        </p:spPr>
        <p:txBody>
          <a:bodyPr/>
          <a:lstStyle/>
          <a:p>
            <a:pPr>
              <a:defRPr/>
            </a:pPr>
            <a:r>
              <a:rPr lang="en-US" sz="4000" b="1" dirty="0" smtClean="0">
                <a:solidFill>
                  <a:srgbClr val="0033CC"/>
                </a:solidFill>
                <a:effectLst>
                  <a:outerShdw blurRad="38100" dist="38100" dir="2700000" algn="tl">
                    <a:srgbClr val="000000">
                      <a:alpha val="43137"/>
                    </a:srgbClr>
                  </a:outerShdw>
                </a:effectLst>
              </a:rPr>
              <a:t>Basal Cell Carcinoma</a:t>
            </a:r>
          </a:p>
          <a:p>
            <a:pPr lvl="1">
              <a:defRPr/>
            </a:pPr>
            <a:r>
              <a:rPr lang="en-US" sz="4000" b="1" dirty="0" smtClean="0">
                <a:effectLst>
                  <a:outerShdw blurRad="38100" dist="38100" dir="2700000" algn="tl">
                    <a:srgbClr val="000000">
                      <a:alpha val="43137"/>
                    </a:srgbClr>
                  </a:outerShdw>
                </a:effectLst>
              </a:rPr>
              <a:t>Spread  uncommon, very curable if found early</a:t>
            </a:r>
          </a:p>
          <a:p>
            <a:pPr>
              <a:defRPr/>
            </a:pPr>
            <a:r>
              <a:rPr lang="en-US" sz="4000" b="1" dirty="0" err="1" smtClean="0">
                <a:solidFill>
                  <a:srgbClr val="0033CC"/>
                </a:solidFill>
                <a:effectLst>
                  <a:outerShdw blurRad="38100" dist="38100" dir="2700000" algn="tl">
                    <a:srgbClr val="000000">
                      <a:alpha val="43137"/>
                    </a:srgbClr>
                  </a:outerShdw>
                </a:effectLst>
              </a:rPr>
              <a:t>Squamous</a:t>
            </a:r>
            <a:r>
              <a:rPr lang="en-US" sz="4000" b="1" dirty="0" smtClean="0">
                <a:solidFill>
                  <a:srgbClr val="0033CC"/>
                </a:solidFill>
                <a:effectLst>
                  <a:outerShdw blurRad="38100" dist="38100" dir="2700000" algn="tl">
                    <a:srgbClr val="000000">
                      <a:alpha val="43137"/>
                    </a:srgbClr>
                  </a:outerShdw>
                </a:effectLst>
              </a:rPr>
              <a:t> Cell Carcinoma</a:t>
            </a:r>
          </a:p>
          <a:p>
            <a:pPr lvl="1">
              <a:defRPr/>
            </a:pPr>
            <a:r>
              <a:rPr lang="en-US" sz="4000" b="1" dirty="0" smtClean="0">
                <a:effectLst>
                  <a:outerShdw blurRad="38100" dist="38100" dir="2700000" algn="tl">
                    <a:srgbClr val="000000">
                      <a:alpha val="43137"/>
                    </a:srgbClr>
                  </a:outerShdw>
                </a:effectLst>
              </a:rPr>
              <a:t>Occurs  parts exposed to the sun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z="4800" b="1" dirty="0" smtClean="0">
                <a:effectLst>
                  <a:outerShdw blurRad="38100" dist="38100" dir="2700000" algn="tl">
                    <a:srgbClr val="000000">
                      <a:alpha val="43137"/>
                    </a:srgbClr>
                  </a:outerShdw>
                </a:effectLst>
              </a:rPr>
              <a:t>Types of Skin Cancer (cont.)</a:t>
            </a:r>
          </a:p>
        </p:txBody>
      </p:sp>
      <p:sp>
        <p:nvSpPr>
          <p:cNvPr id="60419" name="Rectangle 3"/>
          <p:cNvSpPr>
            <a:spLocks noGrp="1" noChangeArrowheads="1"/>
          </p:cNvSpPr>
          <p:nvPr>
            <p:ph type="body" idx="1"/>
          </p:nvPr>
        </p:nvSpPr>
        <p:spPr>
          <a:xfrm>
            <a:off x="381000" y="2017713"/>
            <a:ext cx="8574088" cy="4114800"/>
          </a:xfrm>
        </p:spPr>
        <p:txBody>
          <a:bodyPr/>
          <a:lstStyle/>
          <a:p>
            <a:pPr>
              <a:defRPr/>
            </a:pPr>
            <a:r>
              <a:rPr lang="en-US" sz="4000" b="1" dirty="0" smtClean="0">
                <a:solidFill>
                  <a:srgbClr val="0033CC"/>
                </a:solidFill>
                <a:effectLst>
                  <a:outerShdw blurRad="38100" dist="38100" dir="2700000" algn="tl">
                    <a:srgbClr val="000000">
                      <a:alpha val="43137"/>
                    </a:srgbClr>
                  </a:outerShdw>
                </a:effectLst>
              </a:rPr>
              <a:t>Malignant Melanoma</a:t>
            </a:r>
          </a:p>
          <a:p>
            <a:pPr lvl="1">
              <a:defRPr/>
            </a:pPr>
            <a:r>
              <a:rPr lang="en-US" sz="4000" b="1" dirty="0" smtClean="0"/>
              <a:t>Most common in southern hemisphere where the ozone layer is thin.</a:t>
            </a:r>
          </a:p>
          <a:p>
            <a:pPr>
              <a:defRPr/>
            </a:pPr>
            <a:r>
              <a:rPr lang="en-US" sz="4000" b="1" dirty="0" smtClean="0"/>
              <a:t>Deadly if not caught early!!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95400" y="609600"/>
            <a:ext cx="6781800" cy="552450"/>
          </a:xfrm>
        </p:spPr>
        <p:txBody>
          <a:bodyPr/>
          <a:lstStyle/>
          <a:p>
            <a:r>
              <a:rPr lang="en-US" altLang="en-US" sz="4800" smtClean="0"/>
              <a:t/>
            </a:r>
            <a:br>
              <a:rPr lang="en-US" altLang="en-US" sz="4800" smtClean="0"/>
            </a:br>
            <a:endParaRPr lang="en-US" altLang="en-US" sz="4800" smtClean="0"/>
          </a:p>
        </p:txBody>
      </p:sp>
      <p:sp>
        <p:nvSpPr>
          <p:cNvPr id="61443" name="Rectangle 3"/>
          <p:cNvSpPr>
            <a:spLocks noGrp="1" noChangeArrowheads="1"/>
          </p:cNvSpPr>
          <p:nvPr>
            <p:ph type="body" idx="1"/>
          </p:nvPr>
        </p:nvSpPr>
        <p:spPr/>
        <p:txBody>
          <a:bodyPr/>
          <a:lstStyle/>
          <a:p>
            <a:pPr>
              <a:lnSpc>
                <a:spcPct val="90000"/>
              </a:lnSpc>
              <a:defRPr/>
            </a:pPr>
            <a:r>
              <a:rPr lang="en-US" sz="3600" b="1" dirty="0" smtClean="0">
                <a:effectLst>
                  <a:outerShdw blurRad="38100" dist="38100" dir="2700000" algn="tl">
                    <a:srgbClr val="000000">
                      <a:alpha val="43137"/>
                    </a:srgbClr>
                  </a:outerShdw>
                </a:effectLst>
              </a:rPr>
              <a:t>Very common</a:t>
            </a:r>
          </a:p>
          <a:p>
            <a:pPr>
              <a:lnSpc>
                <a:spcPct val="90000"/>
              </a:lnSpc>
              <a:defRPr/>
            </a:pPr>
            <a:r>
              <a:rPr lang="en-US" sz="3600" b="1" dirty="0" smtClean="0">
                <a:effectLst>
                  <a:outerShdw blurRad="38100" dist="38100" dir="2700000" algn="tl">
                    <a:srgbClr val="000000">
                      <a:alpha val="43137"/>
                    </a:srgbClr>
                  </a:outerShdw>
                </a:effectLst>
              </a:rPr>
              <a:t>ABCD</a:t>
            </a:r>
          </a:p>
          <a:p>
            <a:pPr lvl="1">
              <a:lnSpc>
                <a:spcPct val="90000"/>
              </a:lnSpc>
              <a:defRPr/>
            </a:pPr>
            <a:r>
              <a:rPr lang="en-US" sz="3600" b="1" dirty="0" smtClean="0">
                <a:solidFill>
                  <a:srgbClr val="0033CC"/>
                </a:solidFill>
                <a:effectLst>
                  <a:outerShdw blurRad="38100" dist="38100" dir="2700000" algn="tl">
                    <a:srgbClr val="000000">
                      <a:alpha val="43137"/>
                    </a:srgbClr>
                  </a:outerShdw>
                </a:effectLst>
              </a:rPr>
              <a:t>Asymmetry</a:t>
            </a:r>
          </a:p>
          <a:p>
            <a:pPr lvl="1">
              <a:lnSpc>
                <a:spcPct val="90000"/>
              </a:lnSpc>
              <a:defRPr/>
            </a:pPr>
            <a:r>
              <a:rPr lang="en-US" sz="3600" b="1" dirty="0" smtClean="0">
                <a:solidFill>
                  <a:srgbClr val="0033CC"/>
                </a:solidFill>
                <a:effectLst>
                  <a:outerShdw blurRad="38100" dist="38100" dir="2700000" algn="tl">
                    <a:srgbClr val="000000">
                      <a:alpha val="43137"/>
                    </a:srgbClr>
                  </a:outerShdw>
                </a:effectLst>
              </a:rPr>
              <a:t>Borders</a:t>
            </a:r>
          </a:p>
          <a:p>
            <a:pPr lvl="1">
              <a:lnSpc>
                <a:spcPct val="90000"/>
              </a:lnSpc>
              <a:defRPr/>
            </a:pPr>
            <a:r>
              <a:rPr lang="en-US" sz="3600" b="1" dirty="0" smtClean="0">
                <a:solidFill>
                  <a:srgbClr val="0033CC"/>
                </a:solidFill>
                <a:effectLst>
                  <a:outerShdw blurRad="38100" dist="38100" dir="2700000" algn="tl">
                    <a:srgbClr val="000000">
                      <a:alpha val="43137"/>
                    </a:srgbClr>
                  </a:outerShdw>
                </a:effectLst>
              </a:rPr>
              <a:t>Color</a:t>
            </a:r>
          </a:p>
          <a:p>
            <a:pPr lvl="1">
              <a:lnSpc>
                <a:spcPct val="90000"/>
              </a:lnSpc>
              <a:defRPr/>
            </a:pPr>
            <a:r>
              <a:rPr lang="en-US" sz="3600" b="1" dirty="0" smtClean="0">
                <a:solidFill>
                  <a:srgbClr val="0033CC"/>
                </a:solidFill>
                <a:effectLst>
                  <a:outerShdw blurRad="38100" dist="38100" dir="2700000" algn="tl">
                    <a:srgbClr val="000000">
                      <a:alpha val="43137"/>
                    </a:srgbClr>
                  </a:outerShdw>
                </a:effectLst>
              </a:rPr>
              <a:t>Diameter</a:t>
            </a:r>
          </a:p>
          <a:p>
            <a:pPr>
              <a:lnSpc>
                <a:spcPct val="90000"/>
              </a:lnSpc>
              <a:buFont typeface="Monotype Sorts"/>
              <a:buNone/>
              <a:defRPr/>
            </a:pPr>
            <a:endParaRPr lang="en-US" sz="3600" dirty="0" smtClean="0"/>
          </a:p>
        </p:txBody>
      </p:sp>
      <p:sp>
        <p:nvSpPr>
          <p:cNvPr id="62468" name="Rectangle 4"/>
          <p:cNvSpPr>
            <a:spLocks noChangeArrowheads="1"/>
          </p:cNvSpPr>
          <p:nvPr/>
        </p:nvSpPr>
        <p:spPr bwMode="auto">
          <a:xfrm>
            <a:off x="1371600" y="533400"/>
            <a:ext cx="4267200" cy="823913"/>
          </a:xfrm>
          <a:prstGeom prst="rect">
            <a:avLst/>
          </a:prstGeom>
          <a:noFill/>
          <a:ln w="9525">
            <a:noFill/>
            <a:miter lim="800000"/>
            <a:headEnd/>
            <a:tailEnd/>
          </a:ln>
        </p:spPr>
        <p:txBody>
          <a:bodyPr>
            <a:spAutoFit/>
          </a:bodyPr>
          <a:lstStyle/>
          <a:p>
            <a:pPr>
              <a:defRPr/>
            </a:pPr>
            <a:r>
              <a:rPr lang="en-US" sz="4800" b="1" dirty="0">
                <a:solidFill>
                  <a:srgbClr val="9900CC"/>
                </a:solidFill>
                <a:effectLst>
                  <a:outerShdw blurRad="38100" dist="38100" dir="2700000" algn="tl">
                    <a:srgbClr val="000000">
                      <a:alpha val="43137"/>
                    </a:srgbClr>
                  </a:outerShdw>
                </a:effectLst>
                <a:cs typeface="+mn-cs"/>
              </a:rPr>
              <a:t>Skin Cancer</a:t>
            </a:r>
            <a:endParaRPr lang="en-US" b="1" dirty="0">
              <a:solidFill>
                <a:srgbClr val="9900CC"/>
              </a:solidFill>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4800" b="1" dirty="0" smtClean="0">
                <a:effectLst>
                  <a:outerShdw blurRad="38100" dist="38100" dir="2700000" algn="tl">
                    <a:srgbClr val="000000">
                      <a:alpha val="43137"/>
                    </a:srgbClr>
                  </a:outerShdw>
                </a:effectLst>
              </a:rPr>
              <a:t>Skin Cancer Prevention</a:t>
            </a:r>
          </a:p>
        </p:txBody>
      </p:sp>
      <p:sp>
        <p:nvSpPr>
          <p:cNvPr id="62467" name="Rectangle 3"/>
          <p:cNvSpPr>
            <a:spLocks noGrp="1" noChangeArrowheads="1"/>
          </p:cNvSpPr>
          <p:nvPr>
            <p:ph type="body" idx="1"/>
          </p:nvPr>
        </p:nvSpPr>
        <p:spPr/>
        <p:txBody>
          <a:bodyPr/>
          <a:lstStyle/>
          <a:p>
            <a:pPr>
              <a:defRPr/>
            </a:pPr>
            <a:r>
              <a:rPr lang="en-US" sz="4000" b="1" dirty="0" smtClean="0">
                <a:effectLst>
                  <a:outerShdw blurRad="38100" dist="38100" dir="2700000" algn="tl">
                    <a:srgbClr val="000000">
                      <a:alpha val="43137"/>
                    </a:srgbClr>
                  </a:outerShdw>
                </a:effectLst>
              </a:rPr>
              <a:t>Use SPF 15 minimum.</a:t>
            </a:r>
          </a:p>
          <a:p>
            <a:pPr>
              <a:defRPr/>
            </a:pPr>
            <a:r>
              <a:rPr lang="en-US" sz="4000" b="1" dirty="0" smtClean="0">
                <a:effectLst>
                  <a:outerShdw blurRad="38100" dist="38100" dir="2700000" algn="tl">
                    <a:srgbClr val="000000">
                      <a:alpha val="43137"/>
                    </a:srgbClr>
                  </a:outerShdw>
                </a:effectLst>
              </a:rPr>
              <a:t>Wear hats and shirts with sleeves.</a:t>
            </a:r>
          </a:p>
          <a:p>
            <a:pPr>
              <a:defRPr/>
            </a:pPr>
            <a:r>
              <a:rPr lang="en-US" sz="4000" b="1" dirty="0" smtClean="0">
                <a:effectLst>
                  <a:outerShdw blurRad="38100" dist="38100" dir="2700000" algn="tl">
                    <a:srgbClr val="000000">
                      <a:alpha val="43137"/>
                    </a:srgbClr>
                  </a:outerShdw>
                </a:effectLst>
              </a:rPr>
              <a:t>Wear sunglasses to protect eyes from UV.</a:t>
            </a:r>
          </a:p>
          <a:p>
            <a:pPr>
              <a:defRPr/>
            </a:pPr>
            <a:r>
              <a:rPr lang="en-US" sz="4000" b="1" dirty="0" smtClean="0">
                <a:effectLst>
                  <a:outerShdw blurRad="38100" dist="38100" dir="2700000" algn="tl">
                    <a:srgbClr val="000000">
                      <a:alpha val="43137"/>
                    </a:srgbClr>
                  </a:outerShdw>
                </a:effectLst>
              </a:rPr>
              <a:t>Avoid tanning beds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Immune System Components</a:t>
            </a:r>
            <a:endParaRPr lang="en-US" b="1" dirty="0">
              <a:effectLst>
                <a:outerShdw blurRad="38100" dist="38100" dir="2700000" algn="tl">
                  <a:srgbClr val="000000">
                    <a:alpha val="43137"/>
                  </a:srgbClr>
                </a:outerShdw>
              </a:effectLst>
            </a:endParaRPr>
          </a:p>
        </p:txBody>
      </p:sp>
      <p:sp>
        <p:nvSpPr>
          <p:cNvPr id="63491" name="Content Placeholder 2"/>
          <p:cNvSpPr>
            <a:spLocks noGrp="1"/>
          </p:cNvSpPr>
          <p:nvPr>
            <p:ph idx="1"/>
          </p:nvPr>
        </p:nvSpPr>
        <p:spPr>
          <a:xfrm>
            <a:off x="304800" y="2017713"/>
            <a:ext cx="5486400" cy="4114800"/>
          </a:xfrm>
        </p:spPr>
        <p:txBody>
          <a:bodyPr/>
          <a:lstStyle/>
          <a:p>
            <a:pPr>
              <a:lnSpc>
                <a:spcPts val="2500"/>
              </a:lnSpc>
              <a:defRPr/>
            </a:pPr>
            <a:r>
              <a:rPr lang="en-US" sz="2000" b="1" dirty="0" smtClean="0">
                <a:solidFill>
                  <a:srgbClr val="0033CC"/>
                </a:solidFill>
                <a:effectLst>
                  <a:outerShdw blurRad="38100" dist="38100" dir="2700000" algn="tl">
                    <a:srgbClr val="000000">
                      <a:alpha val="43137"/>
                    </a:srgbClr>
                  </a:outerShdw>
                </a:effectLst>
              </a:rPr>
              <a:t>specific cells </a:t>
            </a:r>
            <a:r>
              <a:rPr lang="en-US" sz="2000" b="1" dirty="0" smtClean="0"/>
              <a:t>- lymphocytes, macrophages, etc., originate from precursor cells in the bone marrow and patrol tissues by circulating in either the blood or </a:t>
            </a:r>
            <a:r>
              <a:rPr lang="en-US" sz="2000" b="1" dirty="0" err="1" smtClean="0"/>
              <a:t>lymphatics</a:t>
            </a:r>
            <a:r>
              <a:rPr lang="en-US" sz="2000" b="1" dirty="0" smtClean="0"/>
              <a:t>, migrating into connective tissue or collecting in immune organs</a:t>
            </a:r>
          </a:p>
          <a:p>
            <a:pPr>
              <a:lnSpc>
                <a:spcPts val="2500"/>
              </a:lnSpc>
              <a:defRPr/>
            </a:pPr>
            <a:r>
              <a:rPr lang="en-US" sz="2000" b="1" dirty="0" smtClean="0">
                <a:solidFill>
                  <a:srgbClr val="0033CC"/>
                </a:solidFill>
                <a:effectLst>
                  <a:outerShdw blurRad="38100" dist="38100" dir="2700000" algn="tl">
                    <a:srgbClr val="000000">
                      <a:alpha val="43137"/>
                    </a:srgbClr>
                  </a:outerShdw>
                </a:effectLst>
              </a:rPr>
              <a:t>lymphatic organs- </a:t>
            </a:r>
            <a:r>
              <a:rPr lang="en-US" sz="2000" b="1" dirty="0" smtClean="0"/>
              <a:t>thymus, spleen, tonsils, lymph nodes</a:t>
            </a:r>
          </a:p>
          <a:p>
            <a:pPr>
              <a:lnSpc>
                <a:spcPts val="2500"/>
              </a:lnSpc>
              <a:defRPr/>
            </a:pPr>
            <a:r>
              <a:rPr lang="en-US" sz="2000" b="1" dirty="0" smtClean="0">
                <a:solidFill>
                  <a:srgbClr val="0033CC"/>
                </a:solidFill>
                <a:effectLst>
                  <a:outerShdw blurRad="38100" dist="38100" dir="2700000" algn="tl">
                    <a:srgbClr val="000000">
                      <a:alpha val="43137"/>
                    </a:srgbClr>
                  </a:outerShdw>
                </a:effectLst>
              </a:rPr>
              <a:t>diffuse lymphatic tissue </a:t>
            </a:r>
            <a:r>
              <a:rPr lang="en-US" sz="2000" b="1" dirty="0" smtClean="0"/>
              <a:t>-collections of lymphocytes and other immune cells dispersed in the lining of the digestive and respiratory tracts and in the skin</a:t>
            </a:r>
          </a:p>
          <a:p>
            <a:pPr>
              <a:defRPr/>
            </a:pPr>
            <a:endParaRPr lang="en-US" dirty="0" smtClean="0"/>
          </a:p>
        </p:txBody>
      </p:sp>
      <p:pic>
        <p:nvPicPr>
          <p:cNvPr id="74756" name="Picture 2" descr="C:\Users\KarenLancour\Pictures\Immune System Powerpoin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1828800"/>
            <a:ext cx="34432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6850062" cy="1081087"/>
          </a:xfrm>
        </p:spPr>
        <p:txBody>
          <a:bodyPr/>
          <a:lstStyle/>
          <a:p>
            <a:pPr>
              <a:defRPr/>
            </a:pPr>
            <a:r>
              <a:rPr lang="en-US" b="1" dirty="0" smtClean="0">
                <a:effectLst>
                  <a:outerShdw blurRad="38100" dist="38100" dir="2700000" algn="tl">
                    <a:srgbClr val="000000">
                      <a:alpha val="43137"/>
                    </a:srgbClr>
                  </a:outerShdw>
                </a:effectLst>
              </a:rPr>
              <a:t>Types of Cells </a:t>
            </a:r>
            <a:endParaRPr lang="en-US" b="1" dirty="0">
              <a:effectLst>
                <a:outerShdw blurRad="38100" dist="38100" dir="2700000" algn="tl">
                  <a:srgbClr val="000000">
                    <a:alpha val="43137"/>
                  </a:srgbClr>
                </a:outerShdw>
              </a:effectLst>
            </a:endParaRPr>
          </a:p>
        </p:txBody>
      </p:sp>
      <p:pic>
        <p:nvPicPr>
          <p:cNvPr id="75779" name="Picture 2" descr="C:\Users\KarenLancour\Pictures\Immune System Powerpoint\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70104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3725862" cy="1462087"/>
          </a:xfrm>
        </p:spPr>
        <p:txBody>
          <a:bodyPr/>
          <a:lstStyle/>
          <a:p>
            <a:pPr>
              <a:defRPr/>
            </a:pPr>
            <a:r>
              <a:rPr lang="en-US" b="1" dirty="0" err="1" smtClean="0">
                <a:effectLst>
                  <a:outerShdw blurRad="38100" dist="38100" dir="2700000" algn="tl">
                    <a:srgbClr val="000000">
                      <a:alpha val="43137"/>
                    </a:srgbClr>
                  </a:outerShdw>
                </a:effectLst>
              </a:rPr>
              <a:t>Lymphmatic</a:t>
            </a:r>
            <a:r>
              <a:rPr lang="en-US" b="1" dirty="0" smtClean="0">
                <a:effectLst>
                  <a:outerShdw blurRad="38100" dist="38100" dir="2700000" algn="tl">
                    <a:srgbClr val="000000">
                      <a:alpha val="43137"/>
                    </a:srgbClr>
                  </a:outerShdw>
                </a:effectLst>
              </a:rPr>
              <a:t> Organs </a:t>
            </a:r>
            <a:endParaRPr lang="en-US" b="1" dirty="0">
              <a:effectLst>
                <a:outerShdw blurRad="38100" dist="38100" dir="2700000" algn="tl">
                  <a:srgbClr val="000000">
                    <a:alpha val="43137"/>
                  </a:srgbClr>
                </a:outerShdw>
              </a:effectLst>
            </a:endParaRPr>
          </a:p>
        </p:txBody>
      </p:sp>
      <p:sp>
        <p:nvSpPr>
          <p:cNvPr id="65539" name="Content Placeholder 5"/>
          <p:cNvSpPr>
            <a:spLocks noGrp="1"/>
          </p:cNvSpPr>
          <p:nvPr>
            <p:ph idx="1"/>
          </p:nvPr>
        </p:nvSpPr>
        <p:spPr>
          <a:xfrm>
            <a:off x="304800" y="2017713"/>
            <a:ext cx="4800600" cy="4611687"/>
          </a:xfrm>
        </p:spPr>
        <p:txBody>
          <a:bodyPr/>
          <a:lstStyle/>
          <a:p>
            <a:pPr>
              <a:defRPr/>
            </a:pPr>
            <a:r>
              <a:rPr lang="en-US" b="1" dirty="0" smtClean="0">
                <a:effectLst>
                  <a:outerShdw blurRad="38100" dist="38100" dir="2700000" algn="tl">
                    <a:srgbClr val="000000">
                      <a:alpha val="43137"/>
                    </a:srgbClr>
                  </a:outerShdw>
                </a:effectLst>
              </a:rPr>
              <a:t>Lymph Nodes</a:t>
            </a:r>
          </a:p>
          <a:p>
            <a:pPr>
              <a:defRPr/>
            </a:pPr>
            <a:r>
              <a:rPr lang="en-US" b="1" dirty="0" smtClean="0">
                <a:effectLst>
                  <a:outerShdw blurRad="38100" dist="38100" dir="2700000" algn="tl">
                    <a:srgbClr val="000000">
                      <a:alpha val="43137"/>
                    </a:srgbClr>
                  </a:outerShdw>
                </a:effectLst>
              </a:rPr>
              <a:t>Spleen</a:t>
            </a:r>
          </a:p>
          <a:p>
            <a:pPr>
              <a:defRPr/>
            </a:pPr>
            <a:r>
              <a:rPr lang="en-US" b="1" dirty="0" smtClean="0">
                <a:effectLst>
                  <a:outerShdw blurRad="38100" dist="38100" dir="2700000" algn="tl">
                    <a:srgbClr val="000000">
                      <a:alpha val="43137"/>
                    </a:srgbClr>
                  </a:outerShdw>
                </a:effectLst>
              </a:rPr>
              <a:t>Thymus </a:t>
            </a:r>
          </a:p>
          <a:p>
            <a:pPr>
              <a:defRPr/>
            </a:pPr>
            <a:r>
              <a:rPr lang="en-US" b="1" dirty="0" smtClean="0">
                <a:effectLst>
                  <a:outerShdw blurRad="38100" dist="38100" dir="2700000" algn="tl">
                    <a:srgbClr val="000000">
                      <a:alpha val="43137"/>
                    </a:srgbClr>
                  </a:outerShdw>
                </a:effectLst>
              </a:rPr>
              <a:t>Red Bone Marrow</a:t>
            </a:r>
          </a:p>
          <a:p>
            <a:pPr>
              <a:defRPr/>
            </a:pPr>
            <a:r>
              <a:rPr lang="en-US" b="1" dirty="0" smtClean="0">
                <a:effectLst>
                  <a:outerShdw blurRad="38100" dist="38100" dir="2700000" algn="tl">
                    <a:srgbClr val="000000">
                      <a:alpha val="43137"/>
                    </a:srgbClr>
                  </a:outerShdw>
                </a:effectLst>
              </a:rPr>
              <a:t>Immune Tissue in Organs – </a:t>
            </a:r>
            <a:r>
              <a:rPr lang="en-US" b="1" dirty="0" smtClean="0">
                <a:solidFill>
                  <a:srgbClr val="0000FF"/>
                </a:solidFill>
                <a:effectLst>
                  <a:outerShdw blurRad="38100" dist="38100" dir="2700000" algn="tl">
                    <a:srgbClr val="000000">
                      <a:alpha val="43137"/>
                    </a:srgbClr>
                  </a:outerShdw>
                </a:effectLst>
              </a:rPr>
              <a:t>GALT, MALT, SALT </a:t>
            </a:r>
          </a:p>
          <a:p>
            <a:pPr>
              <a:defRPr/>
            </a:pPr>
            <a:endParaRPr lang="en-US" dirty="0" smtClean="0"/>
          </a:p>
        </p:txBody>
      </p:sp>
      <p:pic>
        <p:nvPicPr>
          <p:cNvPr id="76804" name="Picture 2" descr="C:\Users\KarenLancour\Pictures\Immune System Powerpoint\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5263"/>
            <a:ext cx="38862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Plan of Protection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17713"/>
            <a:ext cx="8497888" cy="4840287"/>
          </a:xfrm>
        </p:spPr>
        <p:txBody>
          <a:bodyPr/>
          <a:lstStyle/>
          <a:p>
            <a:pPr>
              <a:defRPr/>
            </a:pPr>
            <a:r>
              <a:rPr lang="en-US" b="1" i="1" dirty="0" smtClean="0">
                <a:solidFill>
                  <a:srgbClr val="D60093"/>
                </a:solidFill>
                <a:effectLst>
                  <a:outerShdw blurRad="38100" dist="38100" dir="2700000" algn="tl">
                    <a:srgbClr val="000000">
                      <a:alpha val="43137"/>
                    </a:srgbClr>
                  </a:outerShdw>
                </a:effectLst>
              </a:rPr>
              <a:t>Immunity</a:t>
            </a:r>
            <a:r>
              <a:rPr lang="en-US" dirty="0" smtClean="0">
                <a:solidFill>
                  <a:srgbClr val="D60093"/>
                </a:solidFill>
                <a:effectLst>
                  <a:outerShdw blurRad="38100" dist="38100" dir="2700000" algn="tl">
                    <a:srgbClr val="000000">
                      <a:alpha val="43137"/>
                    </a:srgbClr>
                  </a:outerShdw>
                </a:effectLst>
              </a:rPr>
              <a:t> </a:t>
            </a:r>
            <a:r>
              <a:rPr lang="en-US" dirty="0" smtClean="0">
                <a:solidFill>
                  <a:srgbClr val="0033CC"/>
                </a:solidFill>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is the ability to defend against infectious agents, foreign cells and abnormal cells </a:t>
            </a:r>
            <a:r>
              <a:rPr lang="en-US" b="1" dirty="0" err="1" smtClean="0">
                <a:solidFill>
                  <a:srgbClr val="0033CC"/>
                </a:solidFill>
                <a:effectLst>
                  <a:outerShdw blurRad="38100" dist="38100" dir="2700000" algn="tl">
                    <a:srgbClr val="000000">
                      <a:alpha val="43137"/>
                    </a:srgbClr>
                  </a:outerShdw>
                </a:effectLst>
              </a:rPr>
              <a:t>eg</a:t>
            </a:r>
            <a:r>
              <a:rPr lang="en-US" b="1" dirty="0" smtClean="0">
                <a:solidFill>
                  <a:srgbClr val="0033CC"/>
                </a:solidFill>
                <a:effectLst>
                  <a:outerShdw blurRad="38100" dist="38100" dir="2700000" algn="tl">
                    <a:srgbClr val="000000">
                      <a:alpha val="43137"/>
                    </a:srgbClr>
                  </a:outerShdw>
                </a:effectLst>
              </a:rPr>
              <a:t>. cancerous cells  </a:t>
            </a:r>
          </a:p>
          <a:p>
            <a:pPr marL="862013" indent="-465138">
              <a:defRPr/>
            </a:pPr>
            <a:r>
              <a:rPr lang="en-US" sz="2800" b="1" dirty="0" smtClean="0">
                <a:effectLst>
                  <a:outerShdw blurRad="38100" dist="38100" dir="2700000" algn="tl">
                    <a:srgbClr val="000000">
                      <a:alpha val="43137"/>
                    </a:srgbClr>
                  </a:outerShdw>
                </a:effectLst>
              </a:rPr>
              <a:t>1</a:t>
            </a:r>
            <a:r>
              <a:rPr lang="en-US" sz="2800" b="1" baseline="30000" dirty="0" smtClean="0">
                <a:effectLst>
                  <a:outerShdw blurRad="38100" dist="38100" dir="2700000" algn="tl">
                    <a:srgbClr val="000000">
                      <a:alpha val="43137"/>
                    </a:srgbClr>
                  </a:outerShdw>
                </a:effectLst>
              </a:rPr>
              <a:t>st</a:t>
            </a:r>
            <a:r>
              <a:rPr lang="en-US" sz="2800" b="1" dirty="0" smtClean="0">
                <a:effectLst>
                  <a:outerShdw blurRad="38100" dist="38100" dir="2700000" algn="tl">
                    <a:srgbClr val="000000">
                      <a:alpha val="43137"/>
                    </a:srgbClr>
                  </a:outerShdw>
                </a:effectLst>
              </a:rPr>
              <a:t> Line of defense </a:t>
            </a:r>
            <a:r>
              <a:rPr lang="en-US" sz="2800" b="1" dirty="0" smtClean="0">
                <a:solidFill>
                  <a:srgbClr val="0033CC"/>
                </a:solidFill>
                <a:effectLst>
                  <a:outerShdw blurRad="38100" dist="38100" dir="2700000" algn="tl">
                    <a:srgbClr val="000000">
                      <a:alpha val="43137"/>
                    </a:srgbClr>
                  </a:outerShdw>
                </a:effectLst>
              </a:rPr>
              <a:t>– </a:t>
            </a:r>
            <a:r>
              <a:rPr lang="en-US" sz="2800" b="1" dirty="0" smtClean="0">
                <a:solidFill>
                  <a:srgbClr val="00B050"/>
                </a:solidFill>
                <a:effectLst>
                  <a:outerShdw blurRad="38100" dist="38100" dir="2700000" algn="tl">
                    <a:srgbClr val="000000">
                      <a:alpha val="43137"/>
                    </a:srgbClr>
                  </a:outerShdw>
                </a:effectLst>
              </a:rPr>
              <a:t>Block entry</a:t>
            </a:r>
          </a:p>
          <a:p>
            <a:pPr marL="862013" indent="-465138">
              <a:defRPr/>
            </a:pPr>
            <a:r>
              <a:rPr lang="en-US" sz="2800" b="1" dirty="0" smtClean="0">
                <a:effectLst>
                  <a:outerShdw blurRad="38100" dist="38100" dir="2700000" algn="tl">
                    <a:srgbClr val="000000">
                      <a:alpha val="43137"/>
                    </a:srgbClr>
                  </a:outerShdw>
                </a:effectLst>
              </a:rPr>
              <a:t>2</a:t>
            </a:r>
            <a:r>
              <a:rPr lang="en-US" sz="2800" b="1" baseline="30000" dirty="0" smtClean="0">
                <a:effectLst>
                  <a:outerShdw blurRad="38100" dist="38100" dir="2700000" algn="tl">
                    <a:srgbClr val="000000">
                      <a:alpha val="43137"/>
                    </a:srgbClr>
                  </a:outerShdw>
                </a:effectLst>
              </a:rPr>
              <a:t>nd</a:t>
            </a:r>
            <a:r>
              <a:rPr lang="en-US" sz="2800" b="1" dirty="0" smtClean="0">
                <a:effectLst>
                  <a:outerShdw blurRad="38100" dist="38100" dir="2700000" algn="tl">
                    <a:srgbClr val="000000">
                      <a:alpha val="43137"/>
                    </a:srgbClr>
                  </a:outerShdw>
                </a:effectLst>
              </a:rPr>
              <a:t> Line of Defense </a:t>
            </a:r>
            <a:r>
              <a:rPr lang="en-US" sz="2800" b="1" dirty="0" smtClean="0">
                <a:solidFill>
                  <a:srgbClr val="0033CC"/>
                </a:solidFill>
                <a:effectLst>
                  <a:outerShdw blurRad="38100" dist="38100" dir="2700000" algn="tl">
                    <a:srgbClr val="000000">
                      <a:alpha val="43137"/>
                    </a:srgbClr>
                  </a:outerShdw>
                </a:effectLst>
              </a:rPr>
              <a:t>– </a:t>
            </a:r>
            <a:r>
              <a:rPr lang="en-US" sz="2800" b="1" dirty="0" smtClean="0">
                <a:solidFill>
                  <a:srgbClr val="00B050"/>
                </a:solidFill>
                <a:effectLst>
                  <a:outerShdw blurRad="38100" dist="38100" dir="2700000" algn="tl">
                    <a:srgbClr val="000000">
                      <a:alpha val="43137"/>
                    </a:srgbClr>
                  </a:outerShdw>
                </a:effectLst>
              </a:rPr>
              <a:t>Fight Local Infections</a:t>
            </a:r>
          </a:p>
          <a:p>
            <a:pPr marL="862013" indent="-465138">
              <a:defRPr/>
            </a:pPr>
            <a:r>
              <a:rPr lang="en-US" sz="2800" b="1" dirty="0" smtClean="0">
                <a:effectLst>
                  <a:outerShdw blurRad="38100" dist="38100" dir="2700000" algn="tl">
                    <a:srgbClr val="000000">
                      <a:alpha val="43137"/>
                    </a:srgbClr>
                  </a:outerShdw>
                </a:effectLst>
              </a:rPr>
              <a:t>3</a:t>
            </a:r>
            <a:r>
              <a:rPr lang="en-US" sz="2800" b="1" baseline="30000" dirty="0" smtClean="0">
                <a:effectLst>
                  <a:outerShdw blurRad="38100" dist="38100" dir="2700000" algn="tl">
                    <a:srgbClr val="000000">
                      <a:alpha val="43137"/>
                    </a:srgbClr>
                  </a:outerShdw>
                </a:effectLst>
              </a:rPr>
              <a:t>rd</a:t>
            </a:r>
            <a:r>
              <a:rPr lang="en-US" sz="2800" b="1" dirty="0" smtClean="0">
                <a:effectLst>
                  <a:outerShdw blurRad="38100" dist="38100" dir="2700000" algn="tl">
                    <a:srgbClr val="000000">
                      <a:alpha val="43137"/>
                    </a:srgbClr>
                  </a:outerShdw>
                </a:effectLst>
              </a:rPr>
              <a:t> Line of Defense </a:t>
            </a:r>
            <a:r>
              <a:rPr lang="en-US" sz="2800" b="1" dirty="0" smtClean="0">
                <a:solidFill>
                  <a:srgbClr val="0033CC"/>
                </a:solidFill>
                <a:effectLst>
                  <a:outerShdw blurRad="38100" dist="38100" dir="2700000" algn="tl">
                    <a:srgbClr val="000000">
                      <a:alpha val="43137"/>
                    </a:srgbClr>
                  </a:outerShdw>
                </a:effectLst>
              </a:rPr>
              <a:t>– </a:t>
            </a:r>
            <a:r>
              <a:rPr lang="en-US" sz="2800" b="1" dirty="0" smtClean="0">
                <a:solidFill>
                  <a:srgbClr val="00B050"/>
                </a:solidFill>
                <a:effectLst>
                  <a:outerShdw blurRad="38100" dist="38100" dir="2700000" algn="tl">
                    <a:srgbClr val="000000">
                      <a:alpha val="43137"/>
                    </a:srgbClr>
                  </a:outerShdw>
                </a:effectLst>
              </a:rPr>
              <a:t>Combat Major Infections </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sz="half" idx="1"/>
          </p:nvPr>
        </p:nvSpPr>
        <p:spPr>
          <a:xfrm>
            <a:off x="1447800" y="2819400"/>
            <a:ext cx="7315200" cy="1295400"/>
          </a:xfrm>
        </p:spPr>
        <p:txBody>
          <a:bodyPr/>
          <a:lstStyle/>
          <a:p>
            <a:pPr eaLnBrk="1" hangingPunct="1">
              <a:buFont typeface="Wingdings" panose="05000000000000000000" pitchFamily="2" charset="2"/>
              <a:buNone/>
              <a:defRPr/>
            </a:pPr>
            <a:r>
              <a:rPr lang="en-US" sz="4800" b="1" dirty="0" smtClean="0">
                <a:effectLst>
                  <a:outerShdw blurRad="38100" dist="38100" dir="2700000" algn="tl">
                    <a:srgbClr val="C0C0C0"/>
                  </a:outerShdw>
                </a:effectLst>
              </a:rPr>
              <a:t>CARDIOVASCULAR  			SYSTEM </a:t>
            </a:r>
          </a:p>
          <a:p>
            <a:pPr eaLnBrk="1" hangingPunct="1">
              <a:buFont typeface="Wingdings" panose="05000000000000000000" pitchFamily="2" charset="2"/>
              <a:buNone/>
              <a:defRPr/>
            </a:pPr>
            <a:r>
              <a:rPr lang="en-US" sz="4800" b="1" dirty="0" smtClean="0">
                <a:effectLst>
                  <a:outerShdw blurRad="38100" dist="38100" dir="2700000" algn="tl">
                    <a:srgbClr val="C0C0C0"/>
                  </a:outerShdw>
                </a:effectLst>
              </a:rPr>
              <a:t>		</a:t>
            </a:r>
            <a:r>
              <a:rPr lang="en-US" sz="2400" b="1" dirty="0" smtClean="0">
                <a:effectLst>
                  <a:outerShdw blurRad="38100" dist="38100" dir="2700000" algn="tl">
                    <a:srgbClr val="C0C0C0"/>
                  </a:outerShdw>
                </a:effectLst>
              </a:rPr>
              <a:t>		</a:t>
            </a:r>
          </a:p>
        </p:txBody>
      </p:sp>
      <p:sp>
        <p:nvSpPr>
          <p:cNvPr id="59395" name="Rectangle 3"/>
          <p:cNvSpPr>
            <a:spLocks noGrp="1" noChangeArrowheads="1"/>
          </p:cNvSpPr>
          <p:nvPr>
            <p:ph type="body" sz="half" idx="2"/>
          </p:nvPr>
        </p:nvSpPr>
        <p:spPr>
          <a:xfrm>
            <a:off x="381000" y="4419600"/>
            <a:ext cx="8458200" cy="2209800"/>
          </a:xfrm>
        </p:spPr>
        <p:txBody>
          <a:bodyPr/>
          <a:lstStyle/>
          <a:p>
            <a:pPr eaLnBrk="1" hangingPunct="1">
              <a:lnSpc>
                <a:spcPct val="80000"/>
              </a:lnSpc>
              <a:buFont typeface="Wingdings" panose="05000000000000000000" pitchFamily="2" charset="2"/>
              <a:buNone/>
              <a:defRPr/>
            </a:pPr>
            <a:r>
              <a:rPr lang="en-US" sz="2400" b="1" smtClean="0">
                <a:solidFill>
                  <a:srgbClr val="0033CC"/>
                </a:solidFill>
                <a:effectLst>
                  <a:outerShdw blurRad="38100" dist="38100" dir="2700000" algn="tl">
                    <a:srgbClr val="C0C0C0"/>
                  </a:outerShdw>
                </a:effectLst>
              </a:rPr>
              <a:t>Karen Lancour</a:t>
            </a:r>
            <a:r>
              <a:rPr lang="en-US" sz="2400" b="1" smtClean="0">
                <a:solidFill>
                  <a:schemeClr val="folHlink"/>
                </a:solidFill>
                <a:effectLst>
                  <a:outerShdw blurRad="38100" dist="38100" dir="2700000" algn="tl">
                    <a:srgbClr val="C0C0C0"/>
                  </a:outerShdw>
                </a:effectLst>
              </a:rPr>
              <a:t>                           </a:t>
            </a:r>
            <a:r>
              <a:rPr lang="en-US" sz="2400" b="1" smtClean="0">
                <a:solidFill>
                  <a:srgbClr val="0033CC"/>
                </a:solidFill>
                <a:effectLst>
                  <a:outerShdw blurRad="38100" dist="38100" dir="2700000" algn="tl">
                    <a:srgbClr val="C0C0C0"/>
                  </a:outerShdw>
                </a:effectLst>
              </a:rPr>
              <a:t>Patty Palmietto</a:t>
            </a:r>
          </a:p>
          <a:p>
            <a:pPr eaLnBrk="1" hangingPunct="1">
              <a:lnSpc>
                <a:spcPct val="80000"/>
              </a:lnSpc>
              <a:buFont typeface="Wingdings" panose="05000000000000000000" pitchFamily="2" charset="2"/>
              <a:buNone/>
              <a:defRPr/>
            </a:pPr>
            <a:r>
              <a:rPr lang="en-US" sz="2400" b="1" smtClean="0">
                <a:solidFill>
                  <a:schemeClr val="folHlink"/>
                </a:solidFill>
                <a:effectLst>
                  <a:outerShdw blurRad="38100" dist="38100" dir="2700000" algn="tl">
                    <a:srgbClr val="C0C0C0"/>
                  </a:outerShdw>
                </a:effectLst>
              </a:rPr>
              <a:t>National Bio Rules 		 National Event	</a:t>
            </a:r>
          </a:p>
          <a:p>
            <a:pPr eaLnBrk="1" hangingPunct="1">
              <a:lnSpc>
                <a:spcPct val="80000"/>
              </a:lnSpc>
              <a:buFont typeface="Wingdings" panose="05000000000000000000" pitchFamily="2" charset="2"/>
              <a:buNone/>
              <a:defRPr/>
            </a:pPr>
            <a:r>
              <a:rPr lang="en-US" sz="2400" b="1" smtClean="0">
                <a:solidFill>
                  <a:schemeClr val="folHlink"/>
                </a:solidFill>
                <a:effectLst>
                  <a:outerShdw blurRad="38100" dist="38100" dir="2700000" algn="tl">
                    <a:srgbClr val="C0C0C0"/>
                  </a:outerShdw>
                </a:effectLst>
              </a:rPr>
              <a:t>Committee Chairman 		 Supervisor – Health</a:t>
            </a:r>
          </a:p>
          <a:p>
            <a:pPr eaLnBrk="1" hangingPunct="1">
              <a:lnSpc>
                <a:spcPct val="80000"/>
              </a:lnSpc>
              <a:buFont typeface="Wingdings" panose="05000000000000000000" pitchFamily="2" charset="2"/>
              <a:buNone/>
              <a:defRPr/>
            </a:pPr>
            <a:r>
              <a:rPr lang="en-US" sz="2400" b="1" smtClean="0">
                <a:effectLst>
                  <a:outerShdw blurRad="38100" dist="38100" dir="2700000" algn="tl">
                    <a:srgbClr val="C0C0C0"/>
                  </a:outerShdw>
                </a:effectLst>
                <a:hlinkClick r:id="rId2"/>
              </a:rPr>
              <a:t>karenlancour@charter.net</a:t>
            </a:r>
            <a:r>
              <a:rPr lang="en-US" sz="2400" b="1" smtClean="0">
                <a:effectLst>
                  <a:outerShdw blurRad="38100" dist="38100" dir="2700000" algn="tl">
                    <a:srgbClr val="C0C0C0"/>
                  </a:outerShdw>
                </a:effectLst>
              </a:rPr>
              <a:t> </a:t>
            </a:r>
            <a:r>
              <a:rPr lang="en-US" sz="2400" smtClean="0"/>
              <a:t>	 </a:t>
            </a:r>
            <a:r>
              <a:rPr lang="en-US" sz="2400" b="1" smtClean="0">
                <a:solidFill>
                  <a:schemeClr val="folHlink"/>
                </a:solidFill>
                <a:effectLst>
                  <a:outerShdw blurRad="38100" dist="38100" dir="2700000" algn="tl">
                    <a:srgbClr val="C0C0C0"/>
                  </a:outerShdw>
                </a:effectLst>
              </a:rPr>
              <a:t>Science</a:t>
            </a:r>
          </a:p>
          <a:p>
            <a:pPr eaLnBrk="1" hangingPunct="1">
              <a:lnSpc>
                <a:spcPct val="80000"/>
              </a:lnSpc>
              <a:buFont typeface="Wingdings" panose="05000000000000000000" pitchFamily="2" charset="2"/>
              <a:buNone/>
              <a:defRPr/>
            </a:pPr>
            <a:endParaRPr lang="en-US" sz="2400" smtClean="0">
              <a:solidFill>
                <a:srgbClr val="FF66FF"/>
              </a:solidFill>
            </a:endParaRPr>
          </a:p>
          <a:p>
            <a:pPr eaLnBrk="1" hangingPunct="1">
              <a:lnSpc>
                <a:spcPct val="80000"/>
              </a:lnSpc>
              <a:buFont typeface="Wingdings" panose="05000000000000000000" pitchFamily="2" charset="2"/>
              <a:buNone/>
              <a:defRPr/>
            </a:pPr>
            <a:r>
              <a:rPr lang="en-US" sz="2400" smtClean="0"/>
              <a:t> </a:t>
            </a:r>
          </a:p>
        </p:txBody>
      </p:sp>
      <p:pic>
        <p:nvPicPr>
          <p:cNvPr id="9220" name="Picture 4" descr="SO LOGO"/>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600200" y="762000"/>
            <a:ext cx="3886200" cy="1935163"/>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6621462" cy="1157287"/>
          </a:xfrm>
        </p:spPr>
        <p:txBody>
          <a:bodyPr/>
          <a:lstStyle/>
          <a:p>
            <a:pPr>
              <a:defRPr/>
            </a:pPr>
            <a:r>
              <a:rPr lang="en-US" b="1" dirty="0" smtClean="0">
                <a:effectLst>
                  <a:outerShdw blurRad="38100" dist="38100" dir="2700000" algn="tl">
                    <a:srgbClr val="000000">
                      <a:alpha val="43137"/>
                    </a:srgbClr>
                  </a:outerShdw>
                </a:effectLst>
              </a:rPr>
              <a:t>Nonspecific Response </a:t>
            </a:r>
            <a:endParaRPr lang="en-US" b="1" dirty="0">
              <a:effectLst>
                <a:outerShdw blurRad="38100" dist="38100" dir="2700000" algn="tl">
                  <a:srgbClr val="000000">
                    <a:alpha val="43137"/>
                  </a:srgbClr>
                </a:outerShdw>
              </a:effectLst>
            </a:endParaRPr>
          </a:p>
        </p:txBody>
      </p:sp>
      <p:sp>
        <p:nvSpPr>
          <p:cNvPr id="67587" name="Content Placeholder 2"/>
          <p:cNvSpPr>
            <a:spLocks noGrp="1"/>
          </p:cNvSpPr>
          <p:nvPr>
            <p:ph idx="1"/>
          </p:nvPr>
        </p:nvSpPr>
        <p:spPr>
          <a:xfrm>
            <a:off x="304800" y="2057400"/>
            <a:ext cx="8839200" cy="4075113"/>
          </a:xfrm>
        </p:spPr>
        <p:txBody>
          <a:bodyPr/>
          <a:lstStyle/>
          <a:p>
            <a:pPr>
              <a:lnSpc>
                <a:spcPts val="3000"/>
              </a:lnSpc>
              <a:defRPr/>
            </a:pPr>
            <a:r>
              <a:rPr lang="en-US" sz="2800" b="1" dirty="0" smtClean="0">
                <a:solidFill>
                  <a:srgbClr val="0000FF"/>
                </a:solidFill>
                <a:effectLst>
                  <a:outerShdw blurRad="38100" dist="38100" dir="2700000" algn="tl">
                    <a:srgbClr val="000000">
                      <a:alpha val="43137"/>
                    </a:srgbClr>
                  </a:outerShdw>
                </a:effectLst>
              </a:rPr>
              <a:t>Responds </a:t>
            </a:r>
            <a:r>
              <a:rPr lang="en-US" sz="2800" b="1" dirty="0" smtClean="0">
                <a:solidFill>
                  <a:srgbClr val="009900"/>
                </a:solidFill>
                <a:effectLst>
                  <a:outerShdw blurRad="38100" dist="38100" dir="2700000" algn="tl">
                    <a:srgbClr val="000000">
                      <a:alpha val="43137"/>
                    </a:srgbClr>
                  </a:outerShdw>
                </a:effectLst>
              </a:rPr>
              <a:t>quickly</a:t>
            </a:r>
            <a:r>
              <a:rPr lang="en-US" sz="2800" b="1" dirty="0" smtClean="0">
                <a:solidFill>
                  <a:srgbClr val="0000FF"/>
                </a:solidFill>
                <a:effectLst>
                  <a:outerShdw blurRad="38100" dist="38100" dir="2700000" algn="tl">
                    <a:srgbClr val="000000">
                      <a:alpha val="43137"/>
                    </a:srgbClr>
                  </a:outerShdw>
                </a:effectLst>
              </a:rPr>
              <a:t>, </a:t>
            </a:r>
            <a:r>
              <a:rPr lang="en-US" sz="2800" b="1" dirty="0" smtClean="0">
                <a:solidFill>
                  <a:srgbClr val="009900"/>
                </a:solidFill>
                <a:effectLst>
                  <a:outerShdw blurRad="38100" dist="38100" dir="2700000" algn="tl">
                    <a:srgbClr val="000000">
                      <a:alpha val="43137"/>
                    </a:srgbClr>
                  </a:outerShdw>
                </a:effectLst>
              </a:rPr>
              <a:t>fights all invaders </a:t>
            </a:r>
            <a:r>
              <a:rPr lang="en-US" sz="2800" b="1" dirty="0" smtClean="0">
                <a:solidFill>
                  <a:srgbClr val="0000FF"/>
                </a:solidFill>
                <a:effectLst>
                  <a:outerShdw blurRad="38100" dist="38100" dir="2700000" algn="tl">
                    <a:srgbClr val="000000">
                      <a:alpha val="43137"/>
                    </a:srgbClr>
                  </a:outerShdw>
                </a:effectLst>
              </a:rPr>
              <a:t>and consists of:</a:t>
            </a:r>
          </a:p>
          <a:p>
            <a:pPr>
              <a:lnSpc>
                <a:spcPts val="3000"/>
              </a:lnSpc>
              <a:defRPr/>
            </a:pPr>
            <a:r>
              <a:rPr lang="en-US" sz="2800" b="1" i="1" dirty="0" smtClean="0">
                <a:effectLst>
                  <a:outerShdw blurRad="38100" dist="38100" dir="2700000" algn="tl">
                    <a:srgbClr val="000000">
                      <a:alpha val="43137"/>
                    </a:srgbClr>
                  </a:outerShdw>
                </a:effectLst>
              </a:rPr>
              <a:t>First line of </a:t>
            </a:r>
            <a:r>
              <a:rPr lang="en-US" sz="2800" b="1" i="1" dirty="0" smtClean="0">
                <a:solidFill>
                  <a:srgbClr val="D60093"/>
                </a:solidFill>
                <a:effectLst>
                  <a:outerShdw blurRad="38100" dist="38100" dir="2700000" algn="tl">
                    <a:srgbClr val="000000">
                      <a:alpha val="43137"/>
                    </a:srgbClr>
                  </a:outerShdw>
                </a:effectLst>
              </a:rPr>
              <a:t>defense</a:t>
            </a:r>
            <a:r>
              <a:rPr lang="en-US" sz="2800" b="1" i="1" dirty="0" smtClean="0">
                <a:solidFill>
                  <a:srgbClr val="0000FF"/>
                </a:solidFill>
                <a:effectLst>
                  <a:outerShdw blurRad="38100" dist="38100" dir="2700000" algn="tl">
                    <a:srgbClr val="000000">
                      <a:alpha val="43137"/>
                    </a:srgbClr>
                  </a:outerShdw>
                </a:effectLst>
              </a:rPr>
              <a:t> </a:t>
            </a:r>
            <a:r>
              <a:rPr lang="en-US" sz="2800" b="1" dirty="0" smtClean="0">
                <a:solidFill>
                  <a:srgbClr val="0000FF"/>
                </a:solidFill>
                <a:effectLst>
                  <a:outerShdw blurRad="38100" dist="38100" dir="2700000" algn="tl">
                    <a:srgbClr val="000000">
                      <a:alpha val="43137"/>
                    </a:srgbClr>
                  </a:outerShdw>
                </a:effectLst>
              </a:rPr>
              <a:t>– intact skin and </a:t>
            </a:r>
            <a:r>
              <a:rPr lang="en-US" sz="2800" b="1" dirty="0" err="1" smtClean="0">
                <a:solidFill>
                  <a:srgbClr val="0000FF"/>
                </a:solidFill>
                <a:effectLst>
                  <a:outerShdw blurRad="38100" dist="38100" dir="2700000" algn="tl">
                    <a:srgbClr val="000000">
                      <a:alpha val="43137"/>
                    </a:srgbClr>
                  </a:outerShdw>
                </a:effectLst>
              </a:rPr>
              <a:t>mucosae</a:t>
            </a:r>
            <a:r>
              <a:rPr lang="en-US" sz="2800" b="1" dirty="0" smtClean="0">
                <a:solidFill>
                  <a:srgbClr val="0000FF"/>
                </a:solidFill>
                <a:effectLst>
                  <a:outerShdw blurRad="38100" dist="38100" dir="2700000" algn="tl">
                    <a:srgbClr val="000000">
                      <a:alpha val="43137"/>
                    </a:srgbClr>
                  </a:outerShdw>
                </a:effectLst>
              </a:rPr>
              <a:t> and secretions of skin and mucous membranes prevent entry of microorganisms</a:t>
            </a:r>
          </a:p>
          <a:p>
            <a:pPr>
              <a:lnSpc>
                <a:spcPts val="3000"/>
              </a:lnSpc>
              <a:defRPr/>
            </a:pPr>
            <a:r>
              <a:rPr lang="en-US" sz="2800" b="1" i="1" dirty="0" smtClean="0">
                <a:effectLst>
                  <a:outerShdw blurRad="38100" dist="38100" dir="2700000" algn="tl">
                    <a:srgbClr val="000000">
                      <a:alpha val="43137"/>
                    </a:srgbClr>
                  </a:outerShdw>
                </a:effectLst>
              </a:rPr>
              <a:t>Second line of defense </a:t>
            </a:r>
            <a:r>
              <a:rPr lang="en-US" sz="2800" b="1" dirty="0" smtClean="0">
                <a:solidFill>
                  <a:srgbClr val="0000FF"/>
                </a:solidFill>
                <a:effectLst>
                  <a:outerShdw blurRad="38100" dist="38100" dir="2700000" algn="tl">
                    <a:srgbClr val="000000">
                      <a:alpha val="43137"/>
                    </a:srgbClr>
                  </a:outerShdw>
                </a:effectLst>
              </a:rPr>
              <a:t>– </a:t>
            </a:r>
            <a:r>
              <a:rPr lang="en-US" sz="2800" b="1" dirty="0" err="1" smtClean="0">
                <a:solidFill>
                  <a:srgbClr val="0000FF"/>
                </a:solidFill>
                <a:effectLst>
                  <a:outerShdw blurRad="38100" dist="38100" dir="2700000" algn="tl">
                    <a:srgbClr val="000000">
                      <a:alpha val="43137"/>
                    </a:srgbClr>
                  </a:outerShdw>
                </a:effectLst>
              </a:rPr>
              <a:t>phagocytic</a:t>
            </a:r>
            <a:r>
              <a:rPr lang="en-US" sz="2800" b="1" dirty="0" smtClean="0">
                <a:solidFill>
                  <a:srgbClr val="0000FF"/>
                </a:solidFill>
                <a:effectLst>
                  <a:outerShdw blurRad="38100" dist="38100" dir="2700000" algn="tl">
                    <a:srgbClr val="000000">
                      <a:alpha val="43137"/>
                    </a:srgbClr>
                  </a:outerShdw>
                </a:effectLst>
              </a:rPr>
              <a:t> white blood cells, antimicrobial proteins, and other cells</a:t>
            </a:r>
          </a:p>
          <a:p>
            <a:pPr>
              <a:lnSpc>
                <a:spcPts val="3000"/>
              </a:lnSpc>
              <a:defRPr/>
            </a:pPr>
            <a:r>
              <a:rPr lang="en-US" sz="2800" b="1" dirty="0" smtClean="0">
                <a:effectLst>
                  <a:outerShdw blurRad="38100" dist="38100" dir="2700000" algn="tl">
                    <a:srgbClr val="000000">
                      <a:alpha val="43137"/>
                    </a:srgbClr>
                  </a:outerShdw>
                </a:effectLst>
              </a:rPr>
              <a:t>Inflammatory response process </a:t>
            </a:r>
            <a:r>
              <a:rPr lang="en-US" sz="2800" b="1" dirty="0" smtClean="0">
                <a:solidFill>
                  <a:srgbClr val="0000FF"/>
                </a:solidFill>
                <a:effectLst>
                  <a:outerShdw blurRad="38100" dist="38100" dir="2700000" algn="tl">
                    <a:srgbClr val="000000">
                      <a:alpha val="43137"/>
                    </a:srgbClr>
                  </a:outerShdw>
                </a:effectLst>
              </a:rPr>
              <a:t>is key  </a:t>
            </a:r>
          </a:p>
          <a:p>
            <a:pPr>
              <a:lnSpc>
                <a:spcPts val="3000"/>
              </a:lnSpc>
              <a:defRPr/>
            </a:pPr>
            <a:r>
              <a:rPr lang="en-US" sz="2800" b="1" dirty="0" smtClean="0">
                <a:effectLst>
                  <a:outerShdw blurRad="38100" dist="38100" dir="2700000" algn="tl">
                    <a:srgbClr val="000000">
                      <a:alpha val="43137"/>
                    </a:srgbClr>
                  </a:outerShdw>
                </a:effectLst>
              </a:rPr>
              <a:t>Inhibit invaders </a:t>
            </a:r>
            <a:r>
              <a:rPr lang="en-US" sz="2800" b="1" dirty="0" smtClean="0">
                <a:solidFill>
                  <a:srgbClr val="0000FF"/>
                </a:solidFill>
                <a:effectLst>
                  <a:outerShdw blurRad="38100" dist="38100" dir="2700000" algn="tl">
                    <a:srgbClr val="000000">
                      <a:alpha val="43137"/>
                    </a:srgbClr>
                  </a:outerShdw>
                </a:effectLst>
              </a:rPr>
              <a:t>from spreading throughout the body</a:t>
            </a:r>
          </a:p>
          <a:p>
            <a:pPr>
              <a:defRPr/>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004887"/>
          </a:xfrm>
        </p:spPr>
        <p:txBody>
          <a:bodyPr/>
          <a:lstStyle/>
          <a:p>
            <a:pPr>
              <a:defRPr/>
            </a:pPr>
            <a:r>
              <a:rPr lang="en-US" b="1" dirty="0" smtClean="0">
                <a:effectLst>
                  <a:outerShdw blurRad="38100" dist="38100" dir="2700000" algn="tl">
                    <a:srgbClr val="000000">
                      <a:alpha val="43137"/>
                    </a:srgbClr>
                  </a:outerShdw>
                </a:effectLst>
              </a:rPr>
              <a:t>First line of Defense </a:t>
            </a:r>
            <a:endParaRPr lang="en-US" b="1" dirty="0">
              <a:effectLst>
                <a:outerShdw blurRad="38100" dist="38100" dir="2700000" algn="tl">
                  <a:srgbClr val="000000">
                    <a:alpha val="43137"/>
                  </a:srgbClr>
                </a:outerShdw>
              </a:effectLst>
            </a:endParaRPr>
          </a:p>
        </p:txBody>
      </p:sp>
      <p:sp>
        <p:nvSpPr>
          <p:cNvPr id="68611" name="Content Placeholder 2"/>
          <p:cNvSpPr>
            <a:spLocks noGrp="1"/>
          </p:cNvSpPr>
          <p:nvPr>
            <p:ph idx="1"/>
          </p:nvPr>
        </p:nvSpPr>
        <p:spPr>
          <a:xfrm>
            <a:off x="762000" y="1752600"/>
            <a:ext cx="8193088" cy="4379913"/>
          </a:xfrm>
        </p:spPr>
        <p:txBody>
          <a:bodyPr/>
          <a:lstStyle/>
          <a:p>
            <a:pPr>
              <a:lnSpc>
                <a:spcPts val="3500"/>
              </a:lnSpc>
              <a:defRPr/>
            </a:pPr>
            <a:r>
              <a:rPr lang="en-US" b="1" dirty="0" smtClean="0">
                <a:solidFill>
                  <a:srgbClr val="0033CC"/>
                </a:solidFill>
                <a:effectLst>
                  <a:outerShdw blurRad="38100" dist="38100" dir="2700000" algn="tl">
                    <a:srgbClr val="000000">
                      <a:alpha val="43137"/>
                    </a:srgbClr>
                  </a:outerShdw>
                </a:effectLst>
              </a:rPr>
              <a:t>Non specific </a:t>
            </a:r>
            <a:r>
              <a:rPr lang="en-US" b="1" dirty="0" smtClean="0">
                <a:effectLst>
                  <a:outerShdw blurRad="38100" dist="38100" dir="2700000" algn="tl">
                    <a:srgbClr val="000000">
                      <a:alpha val="43137"/>
                    </a:srgbClr>
                  </a:outerShdw>
                </a:effectLst>
              </a:rPr>
              <a:t>barriers to block entry</a:t>
            </a:r>
          </a:p>
          <a:p>
            <a:pPr>
              <a:lnSpc>
                <a:spcPts val="3500"/>
              </a:lnSpc>
              <a:defRPr/>
            </a:pPr>
            <a:r>
              <a:rPr lang="en-US" b="1" dirty="0" smtClean="0">
                <a:solidFill>
                  <a:srgbClr val="0033CC"/>
                </a:solidFill>
                <a:effectLst>
                  <a:outerShdw blurRad="38100" dist="38100" dir="2700000" algn="tl">
                    <a:srgbClr val="000000">
                      <a:alpha val="43137"/>
                    </a:srgbClr>
                  </a:outerShdw>
                </a:effectLst>
              </a:rPr>
              <a:t>Skin</a:t>
            </a:r>
            <a:r>
              <a:rPr lang="en-US" b="1" dirty="0" smtClean="0">
                <a:effectLst>
                  <a:outerShdw blurRad="38100" dist="38100" dir="2700000" algn="tl">
                    <a:srgbClr val="000000">
                      <a:alpha val="43137"/>
                    </a:srgbClr>
                  </a:outerShdw>
                </a:effectLst>
              </a:rPr>
              <a:t> – physical &amp; chemical barrier</a:t>
            </a:r>
          </a:p>
          <a:p>
            <a:pPr>
              <a:lnSpc>
                <a:spcPts val="3500"/>
              </a:lnSpc>
              <a:defRPr/>
            </a:pPr>
            <a:r>
              <a:rPr lang="en-US" b="1" dirty="0" smtClean="0">
                <a:solidFill>
                  <a:srgbClr val="0033CC"/>
                </a:solidFill>
                <a:effectLst>
                  <a:outerShdw blurRad="38100" dist="38100" dir="2700000" algn="tl">
                    <a:srgbClr val="000000">
                      <a:alpha val="43137"/>
                    </a:srgbClr>
                  </a:outerShdw>
                </a:effectLst>
              </a:rPr>
              <a:t>Mucous membranes</a:t>
            </a:r>
          </a:p>
          <a:p>
            <a:pPr>
              <a:lnSpc>
                <a:spcPts val="3500"/>
              </a:lnSpc>
              <a:defRPr/>
            </a:pPr>
            <a:r>
              <a:rPr lang="en-US" b="1" dirty="0" smtClean="0">
                <a:solidFill>
                  <a:srgbClr val="0033CC"/>
                </a:solidFill>
                <a:effectLst>
                  <a:outerShdw blurRad="38100" dist="38100" dir="2700000" algn="tl">
                    <a:srgbClr val="000000">
                      <a:alpha val="43137"/>
                    </a:srgbClr>
                  </a:outerShdw>
                </a:effectLst>
              </a:rPr>
              <a:t>Nasal hairs </a:t>
            </a:r>
            <a:r>
              <a:rPr lang="en-US" b="1" dirty="0" smtClean="0">
                <a:effectLst>
                  <a:outerShdw blurRad="38100" dist="38100" dir="2700000" algn="tl">
                    <a:srgbClr val="000000">
                      <a:alpha val="43137"/>
                    </a:srgbClr>
                  </a:outerShdw>
                </a:effectLst>
              </a:rPr>
              <a:t>and </a:t>
            </a:r>
            <a:r>
              <a:rPr lang="en-US" b="1" dirty="0" smtClean="0">
                <a:solidFill>
                  <a:srgbClr val="0033CC"/>
                </a:solidFill>
                <a:effectLst>
                  <a:outerShdw blurRad="38100" dist="38100" dir="2700000" algn="tl">
                    <a:srgbClr val="000000">
                      <a:alpha val="43137"/>
                    </a:srgbClr>
                  </a:outerShdw>
                </a:effectLst>
              </a:rPr>
              <a:t>microscopic cilia</a:t>
            </a:r>
          </a:p>
          <a:p>
            <a:pPr>
              <a:lnSpc>
                <a:spcPts val="3500"/>
              </a:lnSpc>
              <a:defRPr/>
            </a:pPr>
            <a:r>
              <a:rPr lang="en-US" b="1" dirty="0" smtClean="0">
                <a:solidFill>
                  <a:srgbClr val="0033CC"/>
                </a:solidFill>
                <a:effectLst>
                  <a:outerShdw blurRad="38100" dist="38100" dir="2700000" algn="tl">
                    <a:srgbClr val="000000">
                      <a:alpha val="43137"/>
                    </a:srgbClr>
                  </a:outerShdw>
                </a:effectLst>
              </a:rPr>
              <a:t>Gastric juice</a:t>
            </a:r>
            <a:r>
              <a:rPr lang="en-US" b="1" dirty="0" smtClean="0">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vaginal secretions </a:t>
            </a:r>
            <a:r>
              <a:rPr lang="en-US" b="1" dirty="0" smtClean="0">
                <a:effectLst>
                  <a:outerShdw blurRad="38100" dist="38100" dir="2700000" algn="tl">
                    <a:srgbClr val="000000">
                      <a:alpha val="43137"/>
                    </a:srgbClr>
                  </a:outerShdw>
                </a:effectLst>
              </a:rPr>
              <a:t>&amp; </a:t>
            </a:r>
            <a:r>
              <a:rPr lang="en-US" b="1" dirty="0" smtClean="0">
                <a:solidFill>
                  <a:srgbClr val="0033CC"/>
                </a:solidFill>
                <a:effectLst>
                  <a:outerShdw blurRad="38100" dist="38100" dir="2700000" algn="tl">
                    <a:srgbClr val="000000">
                      <a:alpha val="43137"/>
                    </a:srgbClr>
                  </a:outerShdw>
                </a:effectLst>
              </a:rPr>
              <a:t>urine</a:t>
            </a:r>
          </a:p>
          <a:p>
            <a:pPr>
              <a:lnSpc>
                <a:spcPts val="3500"/>
              </a:lnSpc>
              <a:defRPr/>
            </a:pPr>
            <a:r>
              <a:rPr lang="en-US" b="1" dirty="0" smtClean="0">
                <a:solidFill>
                  <a:srgbClr val="0033CC"/>
                </a:solidFill>
                <a:effectLst>
                  <a:outerShdw blurRad="38100" dist="38100" dir="2700000" algn="tl">
                    <a:srgbClr val="000000">
                      <a:alpha val="43137"/>
                    </a:srgbClr>
                  </a:outerShdw>
                </a:effectLst>
              </a:rPr>
              <a:t>Natural flora </a:t>
            </a:r>
          </a:p>
          <a:p>
            <a:pPr>
              <a:lnSpc>
                <a:spcPts val="3500"/>
              </a:lnSpc>
              <a:defRPr/>
            </a:pPr>
            <a:r>
              <a:rPr lang="en-US" b="1" dirty="0" smtClean="0">
                <a:solidFill>
                  <a:srgbClr val="0033CC"/>
                </a:solidFill>
                <a:effectLst>
                  <a:outerShdw blurRad="38100" dist="38100" dir="2700000" algn="tl">
                    <a:srgbClr val="000000">
                      <a:alpha val="43137"/>
                    </a:srgbClr>
                  </a:outerShdw>
                </a:effectLst>
              </a:rPr>
              <a:t>Tears</a:t>
            </a:r>
            <a:r>
              <a:rPr lang="en-US" b="1" dirty="0" smtClean="0">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saliva</a:t>
            </a:r>
            <a:r>
              <a:rPr lang="en-US" b="1" dirty="0" smtClean="0">
                <a:effectLst>
                  <a:outerShdw blurRad="38100" dist="38100" dir="2700000" algn="tl">
                    <a:srgbClr val="000000">
                      <a:alpha val="43137"/>
                    </a:srgbClr>
                  </a:outerShdw>
                </a:effectLst>
              </a:rPr>
              <a:t> and </a:t>
            </a:r>
            <a:r>
              <a:rPr lang="en-US" b="1" dirty="0" smtClean="0">
                <a:solidFill>
                  <a:srgbClr val="0033CC"/>
                </a:solidFill>
                <a:effectLst>
                  <a:outerShdw blurRad="38100" dist="38100" dir="2700000" algn="tl">
                    <a:srgbClr val="000000">
                      <a:alpha val="43137"/>
                    </a:srgbClr>
                  </a:outerShdw>
                </a:effectLst>
              </a:rPr>
              <a:t>sweat</a:t>
            </a:r>
            <a:r>
              <a:rPr lang="en-US" b="1" dirty="0" smtClean="0">
                <a:effectLst>
                  <a:outerShdw blurRad="38100" dist="38100" dir="2700000" algn="tl">
                    <a:srgbClr val="000000">
                      <a:alpha val="43137"/>
                    </a:srgbClr>
                  </a:outerShdw>
                </a:effectLst>
              </a:rPr>
              <a:t> glands</a:t>
            </a:r>
          </a:p>
          <a:p>
            <a:pPr>
              <a:lnSpc>
                <a:spcPts val="3500"/>
              </a:lnSpc>
              <a:defRPr/>
            </a:pPr>
            <a:r>
              <a:rPr lang="en-US" b="1" dirty="0" err="1" smtClean="0">
                <a:solidFill>
                  <a:srgbClr val="0033CC"/>
                </a:solidFill>
                <a:effectLst>
                  <a:outerShdw blurRad="38100" dist="38100" dir="2700000" algn="tl">
                    <a:srgbClr val="000000">
                      <a:alpha val="43137"/>
                    </a:srgbClr>
                  </a:outerShdw>
                </a:effectLst>
              </a:rPr>
              <a:t>Cerumen</a:t>
            </a:r>
            <a:r>
              <a:rPr lang="en-US" b="1" dirty="0" smtClean="0">
                <a:effectLst>
                  <a:outerShdw blurRad="38100" dist="38100" dir="2700000" algn="tl">
                    <a:srgbClr val="000000">
                      <a:alpha val="43137"/>
                    </a:srgbClr>
                  </a:outerShdw>
                </a:effectLst>
              </a:rPr>
              <a:t> or Ear Wax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3802062" cy="1462087"/>
          </a:xfrm>
        </p:spPr>
        <p:txBody>
          <a:bodyPr/>
          <a:lstStyle/>
          <a:p>
            <a:pPr>
              <a:defRPr/>
            </a:pPr>
            <a:r>
              <a:rPr lang="en-US" b="1" dirty="0" smtClean="0">
                <a:effectLst>
                  <a:outerShdw blurRad="38100" dist="38100" dir="2700000" algn="tl">
                    <a:srgbClr val="000000">
                      <a:alpha val="43137"/>
                    </a:srgbClr>
                  </a:outerShdw>
                </a:effectLst>
              </a:rPr>
              <a:t>Second Line of Defense </a:t>
            </a:r>
            <a:endParaRPr lang="en-US" b="1" dirty="0">
              <a:effectLst>
                <a:outerShdw blurRad="38100" dist="38100" dir="2700000" algn="tl">
                  <a:srgbClr val="000000">
                    <a:alpha val="43137"/>
                  </a:srgbClr>
                </a:outerShdw>
              </a:effectLst>
            </a:endParaRPr>
          </a:p>
        </p:txBody>
      </p:sp>
      <p:sp>
        <p:nvSpPr>
          <p:cNvPr id="69635" name="Content Placeholder 2"/>
          <p:cNvSpPr>
            <a:spLocks noGrp="1"/>
          </p:cNvSpPr>
          <p:nvPr>
            <p:ph idx="1"/>
          </p:nvPr>
        </p:nvSpPr>
        <p:spPr>
          <a:xfrm>
            <a:off x="228600" y="2438400"/>
            <a:ext cx="8915400" cy="4191000"/>
          </a:xfrm>
        </p:spPr>
        <p:txBody>
          <a:bodyPr/>
          <a:lstStyle/>
          <a:p>
            <a:pPr>
              <a:defRPr/>
            </a:pPr>
            <a:r>
              <a:rPr lang="en-US" b="1" dirty="0" smtClean="0">
                <a:solidFill>
                  <a:srgbClr val="0000FF"/>
                </a:solidFill>
                <a:effectLst>
                  <a:outerShdw blurRad="38100" dist="38100" dir="2700000" algn="tl">
                    <a:srgbClr val="000000">
                      <a:alpha val="43137"/>
                    </a:srgbClr>
                  </a:outerShdw>
                </a:effectLst>
              </a:rPr>
              <a:t>Fight local infection </a:t>
            </a:r>
            <a:r>
              <a:rPr lang="en-US" b="1" dirty="0" smtClean="0">
                <a:solidFill>
                  <a:srgbClr val="D60093"/>
                </a:solidFill>
                <a:effectLst>
                  <a:outerShdw blurRad="38100" dist="38100" dir="2700000" algn="tl">
                    <a:srgbClr val="000000">
                      <a:alpha val="43137"/>
                    </a:srgbClr>
                  </a:outerShdw>
                </a:effectLst>
              </a:rPr>
              <a:t>with Inflammation Process </a:t>
            </a:r>
          </a:p>
          <a:p>
            <a:pPr>
              <a:defRPr/>
            </a:pPr>
            <a:r>
              <a:rPr lang="en-US" b="1" dirty="0" smtClean="0">
                <a:solidFill>
                  <a:srgbClr val="D60093"/>
                </a:solidFill>
                <a:effectLst>
                  <a:outerShdw blurRad="38100" dist="38100" dir="2700000" algn="tl">
                    <a:srgbClr val="000000">
                      <a:alpha val="43137"/>
                    </a:srgbClr>
                  </a:outerShdw>
                </a:effectLst>
              </a:rPr>
              <a:t>Response is a </a:t>
            </a:r>
            <a:r>
              <a:rPr lang="en-US" b="1" dirty="0" smtClean="0">
                <a:solidFill>
                  <a:srgbClr val="0000FF"/>
                </a:solidFill>
                <a:effectLst>
                  <a:outerShdw blurRad="38100" dist="38100" dir="2700000" algn="tl">
                    <a:srgbClr val="000000">
                      <a:alpha val="43137"/>
                    </a:srgbClr>
                  </a:outerShdw>
                </a:effectLst>
              </a:rPr>
              <a:t>non-specific, immediate, maximal</a:t>
            </a:r>
            <a:r>
              <a:rPr lang="en-US" b="1" dirty="0" smtClean="0">
                <a:solidFill>
                  <a:srgbClr val="D60093"/>
                </a:solidFill>
                <a:effectLst>
                  <a:outerShdw blurRad="38100" dist="38100" dir="2700000" algn="tl">
                    <a:srgbClr val="000000">
                      <a:alpha val="43137"/>
                    </a:srgbClr>
                  </a:outerShdw>
                </a:effectLst>
              </a:rPr>
              <a:t> response</a:t>
            </a:r>
          </a:p>
          <a:p>
            <a:pPr>
              <a:defRPr/>
            </a:pPr>
            <a:r>
              <a:rPr lang="en-US" b="1" dirty="0" smtClean="0">
                <a:solidFill>
                  <a:srgbClr val="D60093"/>
                </a:solidFill>
                <a:effectLst>
                  <a:outerShdw blurRad="38100" dist="38100" dir="2700000" algn="tl">
                    <a:srgbClr val="000000">
                      <a:alpha val="43137"/>
                    </a:srgbClr>
                  </a:outerShdw>
                </a:effectLst>
              </a:rPr>
              <a:t>Consists </a:t>
            </a:r>
            <a:r>
              <a:rPr lang="en-US" b="1" dirty="0" smtClean="0">
                <a:solidFill>
                  <a:srgbClr val="0000FF"/>
                </a:solidFill>
                <a:effectLst>
                  <a:outerShdw blurRad="38100" dist="38100" dir="2700000" algn="tl">
                    <a:srgbClr val="000000">
                      <a:alpha val="43137"/>
                    </a:srgbClr>
                  </a:outerShdw>
                </a:effectLst>
              </a:rPr>
              <a:t>of </a:t>
            </a:r>
            <a:r>
              <a:rPr lang="en-US" b="1" dirty="0" err="1" smtClean="0">
                <a:solidFill>
                  <a:srgbClr val="0000FF"/>
                </a:solidFill>
                <a:effectLst>
                  <a:outerShdw blurRad="38100" dist="38100" dir="2700000" algn="tl">
                    <a:srgbClr val="000000">
                      <a:alpha val="43137"/>
                    </a:srgbClr>
                  </a:outerShdw>
                </a:effectLst>
              </a:rPr>
              <a:t>phagocytosis</a:t>
            </a:r>
            <a:r>
              <a:rPr lang="en-US" b="1" dirty="0" smtClean="0">
                <a:solidFill>
                  <a:srgbClr val="D60093"/>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complement protein response</a:t>
            </a:r>
          </a:p>
          <a:p>
            <a:pPr>
              <a:defRPr/>
            </a:pPr>
            <a:r>
              <a:rPr lang="en-US" b="1" dirty="0" smtClean="0">
                <a:solidFill>
                  <a:srgbClr val="D60093"/>
                </a:solidFill>
                <a:effectLst>
                  <a:outerShdw blurRad="38100" dist="38100" dir="2700000" algn="tl">
                    <a:srgbClr val="000000">
                      <a:alpha val="43137"/>
                    </a:srgbClr>
                  </a:outerShdw>
                </a:effectLst>
              </a:rPr>
              <a:t>Involve the </a:t>
            </a:r>
            <a:r>
              <a:rPr lang="en-US" b="1" dirty="0" smtClean="0">
                <a:solidFill>
                  <a:srgbClr val="0000FF"/>
                </a:solidFill>
                <a:effectLst>
                  <a:outerShdw blurRad="38100" dist="38100" dir="2700000" algn="tl">
                    <a:srgbClr val="000000">
                      <a:alpha val="43137"/>
                    </a:srgbClr>
                  </a:outerShdw>
                </a:effectLst>
              </a:rPr>
              <a:t>Inflammation Process   </a:t>
            </a:r>
          </a:p>
        </p:txBody>
      </p:sp>
      <p:pic>
        <p:nvPicPr>
          <p:cNvPr id="80900" name="Picture 3" descr="C:\Users\KarenLancour\Pictures\Immune System Powerpoint\Picture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26670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Phagocytes and Their Relatives</a:t>
            </a:r>
            <a:endParaRPr lang="en-US" b="1" dirty="0">
              <a:effectLst>
                <a:outerShdw blurRad="38100" dist="38100" dir="2700000" algn="tl">
                  <a:srgbClr val="000000">
                    <a:alpha val="43137"/>
                  </a:srgbClr>
                </a:outerShdw>
              </a:effectLst>
            </a:endParaRPr>
          </a:p>
        </p:txBody>
      </p:sp>
      <p:pic>
        <p:nvPicPr>
          <p:cNvPr id="81923" name="Picture 2" descr="C:\Users\KarenLancour\Pictures\Immune System Powerpoint\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6200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0938" y="214313"/>
            <a:ext cx="7793037" cy="852487"/>
          </a:xfrm>
        </p:spPr>
        <p:txBody>
          <a:bodyPr/>
          <a:lstStyle/>
          <a:p>
            <a:pPr>
              <a:defRPr/>
            </a:pPr>
            <a:r>
              <a:rPr lang="en-US" b="1" dirty="0" smtClean="0">
                <a:effectLst>
                  <a:outerShdw blurRad="38100" dist="38100" dir="2700000" algn="tl">
                    <a:srgbClr val="000000">
                      <a:alpha val="43137"/>
                    </a:srgbClr>
                  </a:outerShdw>
                </a:effectLst>
              </a:rPr>
              <a:t>Inflammation Process </a:t>
            </a:r>
            <a:endParaRPr lang="en-US" b="1" dirty="0">
              <a:effectLst>
                <a:outerShdw blurRad="38100" dist="38100" dir="2700000" algn="tl">
                  <a:srgbClr val="000000">
                    <a:alpha val="43137"/>
                  </a:srgbClr>
                </a:outerShdw>
              </a:effectLst>
            </a:endParaRPr>
          </a:p>
        </p:txBody>
      </p:sp>
      <p:pic>
        <p:nvPicPr>
          <p:cNvPr id="82947" name="Picture 4" descr="C:\Users\KarenLancour\Pictures\Immune System Powerpoint\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580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852487"/>
          </a:xfrm>
        </p:spPr>
        <p:txBody>
          <a:bodyPr/>
          <a:lstStyle/>
          <a:p>
            <a:pPr>
              <a:defRPr/>
            </a:pPr>
            <a:r>
              <a:rPr lang="en-US" b="1" dirty="0" smtClean="0">
                <a:effectLst>
                  <a:outerShdw blurRad="38100" dist="38100" dir="2700000" algn="tl">
                    <a:srgbClr val="000000">
                      <a:alpha val="43137"/>
                    </a:srgbClr>
                  </a:outerShdw>
                </a:effectLst>
              </a:rPr>
              <a:t>Specific Response </a:t>
            </a:r>
            <a:endParaRPr lang="en-US" b="1" dirty="0">
              <a:effectLst>
                <a:outerShdw blurRad="38100" dist="38100" dir="2700000" algn="tl">
                  <a:srgbClr val="000000">
                    <a:alpha val="43137"/>
                  </a:srgbClr>
                </a:outerShdw>
              </a:effectLst>
            </a:endParaRPr>
          </a:p>
        </p:txBody>
      </p:sp>
      <p:sp>
        <p:nvSpPr>
          <p:cNvPr id="72707" name="Content Placeholder 2"/>
          <p:cNvSpPr>
            <a:spLocks noGrp="1"/>
          </p:cNvSpPr>
          <p:nvPr>
            <p:ph idx="1"/>
          </p:nvPr>
        </p:nvSpPr>
        <p:spPr>
          <a:xfrm>
            <a:off x="1066800" y="1295400"/>
            <a:ext cx="7888288" cy="4837113"/>
          </a:xfrm>
        </p:spPr>
        <p:txBody>
          <a:bodyPr/>
          <a:lstStyle/>
          <a:p>
            <a:pPr>
              <a:defRPr/>
            </a:pPr>
            <a:r>
              <a:rPr lang="en-US" b="1" dirty="0" smtClean="0">
                <a:effectLst>
                  <a:outerShdw blurRad="38100" dist="38100" dir="2700000" algn="tl">
                    <a:srgbClr val="000000">
                      <a:alpha val="43137"/>
                    </a:srgbClr>
                  </a:outerShdw>
                </a:effectLst>
              </a:rPr>
              <a:t>Third Line of Defense </a:t>
            </a:r>
          </a:p>
          <a:p>
            <a:pPr>
              <a:defRPr/>
            </a:pPr>
            <a:r>
              <a:rPr lang="en-US" b="1" dirty="0" smtClean="0">
                <a:solidFill>
                  <a:srgbClr val="0000FF"/>
                </a:solidFill>
                <a:effectLst>
                  <a:outerShdw blurRad="38100" dist="38100" dir="2700000" algn="tl">
                    <a:srgbClr val="000000">
                      <a:alpha val="43137"/>
                    </a:srgbClr>
                  </a:outerShdw>
                </a:effectLst>
              </a:rPr>
              <a:t>takes longer to react</a:t>
            </a:r>
            <a:endParaRPr lang="en-US" dirty="0" smtClean="0">
              <a:solidFill>
                <a:srgbClr val="0000FF"/>
              </a:solidFill>
              <a:effectLst>
                <a:outerShdw blurRad="38100" dist="38100" dir="2700000" algn="tl">
                  <a:srgbClr val="000000">
                    <a:alpha val="43137"/>
                  </a:srgbClr>
                </a:outerShdw>
              </a:effectLst>
            </a:endParaRPr>
          </a:p>
          <a:p>
            <a:pPr>
              <a:defRPr/>
            </a:pPr>
            <a:r>
              <a:rPr lang="en-US" b="1" dirty="0" smtClean="0">
                <a:solidFill>
                  <a:srgbClr val="0000FF"/>
                </a:solidFill>
                <a:effectLst>
                  <a:outerShdw blurRad="38100" dist="38100" dir="2700000" algn="tl">
                    <a:srgbClr val="000000">
                      <a:alpha val="43137"/>
                    </a:srgbClr>
                  </a:outerShdw>
                </a:effectLst>
              </a:rPr>
              <a:t>work on </a:t>
            </a:r>
            <a:r>
              <a:rPr lang="en-US" b="1" dirty="0" smtClean="0">
                <a:solidFill>
                  <a:srgbClr val="D60093"/>
                </a:solidFill>
                <a:effectLst>
                  <a:outerShdw blurRad="38100" dist="38100" dir="2700000" algn="tl">
                    <a:srgbClr val="000000">
                      <a:alpha val="43137"/>
                    </a:srgbClr>
                  </a:outerShdw>
                </a:effectLst>
              </a:rPr>
              <a:t>specific types of invaders-</a:t>
            </a:r>
            <a:r>
              <a:rPr lang="en-US" b="1" dirty="0" smtClean="0">
                <a:solidFill>
                  <a:srgbClr val="0000FF"/>
                </a:solidFill>
                <a:effectLst>
                  <a:outerShdw blurRad="38100" dist="38100" dir="2700000" algn="tl">
                    <a:srgbClr val="000000">
                      <a:alpha val="43137"/>
                    </a:srgbClr>
                  </a:outerShdw>
                </a:effectLst>
              </a:rPr>
              <a:t> </a:t>
            </a:r>
            <a:r>
              <a:rPr lang="en-US" b="1" dirty="0" smtClean="0">
                <a:solidFill>
                  <a:srgbClr val="D60093"/>
                </a:solidFill>
                <a:effectLst>
                  <a:outerShdw blurRad="38100" dist="38100" dir="2700000" algn="tl">
                    <a:srgbClr val="000000">
                      <a:alpha val="43137"/>
                    </a:srgbClr>
                  </a:outerShdw>
                </a:effectLst>
              </a:rPr>
              <a:t>identifies </a:t>
            </a:r>
            <a:r>
              <a:rPr lang="en-US" b="1" dirty="0" smtClean="0">
                <a:solidFill>
                  <a:srgbClr val="0000FF"/>
                </a:solidFill>
                <a:effectLst>
                  <a:outerShdw blurRad="38100" dist="38100" dir="2700000" algn="tl">
                    <a:srgbClr val="000000">
                      <a:alpha val="43137"/>
                    </a:srgbClr>
                  </a:outerShdw>
                </a:effectLst>
              </a:rPr>
              <a:t>and </a:t>
            </a:r>
            <a:r>
              <a:rPr lang="en-US" b="1" dirty="0" smtClean="0">
                <a:solidFill>
                  <a:srgbClr val="D60093"/>
                </a:solidFill>
                <a:effectLst>
                  <a:outerShdw blurRad="38100" dist="38100" dir="2700000" algn="tl">
                    <a:srgbClr val="000000">
                      <a:alpha val="43137"/>
                    </a:srgbClr>
                  </a:outerShdw>
                </a:effectLst>
              </a:rPr>
              <a:t>targets for destruction</a:t>
            </a:r>
          </a:p>
          <a:p>
            <a:pPr>
              <a:defRPr/>
            </a:pPr>
            <a:r>
              <a:rPr lang="en-US" b="1" dirty="0" smtClean="0">
                <a:solidFill>
                  <a:srgbClr val="0000FF"/>
                </a:solidFill>
                <a:effectLst>
                  <a:outerShdw blurRad="38100" dist="38100" dir="2700000" algn="tl">
                    <a:srgbClr val="000000">
                      <a:alpha val="43137"/>
                    </a:srgbClr>
                  </a:outerShdw>
                </a:effectLst>
              </a:rPr>
              <a:t>not restricted to initial site of invasion/infection – </a:t>
            </a:r>
            <a:r>
              <a:rPr lang="en-US" b="1" dirty="0" smtClean="0">
                <a:solidFill>
                  <a:srgbClr val="D60093"/>
                </a:solidFill>
                <a:effectLst>
                  <a:outerShdw blurRad="38100" dist="38100" dir="2700000" algn="tl">
                    <a:srgbClr val="000000">
                      <a:alpha val="43137"/>
                    </a:srgbClr>
                  </a:outerShdw>
                </a:effectLst>
              </a:rPr>
              <a:t>whole body protection </a:t>
            </a:r>
          </a:p>
          <a:p>
            <a:pPr>
              <a:defRPr/>
            </a:pPr>
            <a:r>
              <a:rPr lang="en-US" b="1" dirty="0" smtClean="0">
                <a:solidFill>
                  <a:srgbClr val="0000FF"/>
                </a:solidFill>
                <a:effectLst>
                  <a:outerShdw blurRad="38100" dist="38100" dir="2700000" algn="tl">
                    <a:srgbClr val="000000">
                      <a:alpha val="43137"/>
                    </a:srgbClr>
                  </a:outerShdw>
                </a:effectLst>
              </a:rPr>
              <a:t>a </a:t>
            </a:r>
            <a:r>
              <a:rPr lang="en-US" b="1" dirty="0" smtClean="0">
                <a:solidFill>
                  <a:srgbClr val="D60093"/>
                </a:solidFill>
                <a:effectLst>
                  <a:outerShdw blurRad="38100" dist="38100" dir="2700000" algn="tl">
                    <a:srgbClr val="000000">
                      <a:alpha val="43137"/>
                    </a:srgbClr>
                  </a:outerShdw>
                </a:effectLst>
              </a:rPr>
              <a:t>stronger</a:t>
            </a:r>
            <a:r>
              <a:rPr lang="en-US" b="1" dirty="0" smtClean="0">
                <a:solidFill>
                  <a:srgbClr val="0000FF"/>
                </a:solidFill>
                <a:effectLst>
                  <a:outerShdw blurRad="38100" dist="38100" dir="2700000" algn="tl">
                    <a:srgbClr val="000000">
                      <a:alpha val="43137"/>
                    </a:srgbClr>
                  </a:outerShdw>
                </a:effectLst>
              </a:rPr>
              <a:t> immune </a:t>
            </a:r>
            <a:r>
              <a:rPr lang="en-US" b="1" dirty="0" smtClean="0">
                <a:solidFill>
                  <a:srgbClr val="D60093"/>
                </a:solidFill>
                <a:effectLst>
                  <a:outerShdw blurRad="38100" dist="38100" dir="2700000" algn="tl">
                    <a:srgbClr val="000000">
                      <a:alpha val="43137"/>
                    </a:srgbClr>
                  </a:outerShdw>
                </a:effectLst>
              </a:rPr>
              <a:t>response</a:t>
            </a:r>
            <a:r>
              <a:rPr lang="en-US" b="1" dirty="0" smtClean="0">
                <a:solidFill>
                  <a:srgbClr val="0000FF"/>
                </a:solidFill>
                <a:effectLst>
                  <a:outerShdw blurRad="38100" dist="38100" dir="2700000" algn="tl">
                    <a:srgbClr val="000000">
                      <a:alpha val="43137"/>
                    </a:srgbClr>
                  </a:outerShdw>
                </a:effectLst>
              </a:rPr>
              <a:t> as well as immunological </a:t>
            </a:r>
            <a:r>
              <a:rPr lang="en-US" b="1" dirty="0" smtClean="0">
                <a:solidFill>
                  <a:srgbClr val="D60093"/>
                </a:solidFill>
                <a:effectLst>
                  <a:outerShdw blurRad="38100" dist="38100" dir="2700000" algn="tl">
                    <a:srgbClr val="000000">
                      <a:alpha val="43137"/>
                    </a:srgbClr>
                  </a:outerShdw>
                </a:effectLst>
              </a:rPr>
              <a:t>memory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Antigens</a:t>
            </a:r>
            <a:r>
              <a:rPr lang="en-US" dirty="0" smtClean="0"/>
              <a:t> </a:t>
            </a:r>
          </a:p>
        </p:txBody>
      </p:sp>
      <p:sp>
        <p:nvSpPr>
          <p:cNvPr id="73731" name="Content Placeholder 2"/>
          <p:cNvSpPr>
            <a:spLocks noGrp="1"/>
          </p:cNvSpPr>
          <p:nvPr>
            <p:ph idx="1"/>
          </p:nvPr>
        </p:nvSpPr>
        <p:spPr>
          <a:xfrm>
            <a:off x="609600" y="2017713"/>
            <a:ext cx="8345488" cy="4114800"/>
          </a:xfrm>
        </p:spPr>
        <p:txBody>
          <a:bodyPr/>
          <a:lstStyle/>
          <a:p>
            <a:pPr>
              <a:defRPr/>
            </a:pPr>
            <a:r>
              <a:rPr lang="en-US" b="1" dirty="0" smtClean="0">
                <a:solidFill>
                  <a:srgbClr val="0000FF"/>
                </a:solidFill>
                <a:effectLst>
                  <a:outerShdw blurRad="38100" dist="38100" dir="2700000" algn="tl">
                    <a:srgbClr val="000000">
                      <a:alpha val="43137"/>
                    </a:srgbClr>
                  </a:outerShdw>
                </a:effectLst>
              </a:rPr>
              <a:t>Antigens</a:t>
            </a:r>
            <a:r>
              <a:rPr lang="en-US" b="1" dirty="0" smtClean="0">
                <a:effectLst>
                  <a:outerShdw blurRad="38100" dist="38100" dir="2700000" algn="tl">
                    <a:srgbClr val="000000">
                      <a:alpha val="43137"/>
                    </a:srgbClr>
                  </a:outerShdw>
                </a:effectLst>
              </a:rPr>
              <a:t> are proteins or carbohydrate chain of a glycoprotein within a plasma membrane which the body recognizes as </a:t>
            </a:r>
            <a:r>
              <a:rPr lang="en-US" b="1" dirty="0" smtClean="0">
                <a:solidFill>
                  <a:srgbClr val="0000FF"/>
                </a:solidFill>
                <a:effectLst>
                  <a:outerShdw blurRad="38100" dist="38100" dir="2700000" algn="tl">
                    <a:srgbClr val="000000">
                      <a:alpha val="43137"/>
                    </a:srgbClr>
                  </a:outerShdw>
                </a:effectLst>
              </a:rPr>
              <a:t>“</a:t>
            </a:r>
            <a:r>
              <a:rPr lang="en-US" b="1" dirty="0" err="1" smtClean="0">
                <a:solidFill>
                  <a:srgbClr val="0000FF"/>
                </a:solidFill>
                <a:effectLst>
                  <a:outerShdw blurRad="38100" dist="38100" dir="2700000" algn="tl">
                    <a:srgbClr val="000000">
                      <a:alpha val="43137"/>
                    </a:srgbClr>
                  </a:outerShdw>
                </a:effectLst>
              </a:rPr>
              <a:t>nonself</a:t>
            </a:r>
            <a:r>
              <a:rPr lang="en-US" b="1" dirty="0" smtClean="0">
                <a:solidFill>
                  <a:srgbClr val="0000FF"/>
                </a:solidFill>
                <a:effectLst>
                  <a:outerShdw blurRad="38100" dist="38100" dir="2700000" algn="tl">
                    <a:srgbClr val="000000">
                      <a:alpha val="43137"/>
                    </a:srgbClr>
                  </a:outerShdw>
                </a:effectLst>
              </a:rPr>
              <a:t>”</a:t>
            </a:r>
          </a:p>
          <a:p>
            <a:pPr>
              <a:defRPr/>
            </a:pPr>
            <a:r>
              <a:rPr lang="en-US" b="1" dirty="0" smtClean="0">
                <a:solidFill>
                  <a:srgbClr val="0000FF"/>
                </a:solidFill>
                <a:effectLst>
                  <a:outerShdw blurRad="38100" dist="38100" dir="2700000" algn="tl">
                    <a:srgbClr val="000000">
                      <a:alpha val="43137"/>
                    </a:srgbClr>
                  </a:outerShdw>
                </a:effectLst>
              </a:rPr>
              <a:t>antigen presentation </a:t>
            </a:r>
            <a:r>
              <a:rPr lang="en-US" b="1" dirty="0" smtClean="0">
                <a:effectLst>
                  <a:outerShdw blurRad="38100" dist="38100" dir="2700000" algn="tl">
                    <a:srgbClr val="000000">
                      <a:alpha val="43137"/>
                    </a:srgbClr>
                  </a:outerShdw>
                </a:effectLst>
              </a:rPr>
              <a:t>- specific immune response is antigen-specific and requires the recognition of specific “non-self” antigens</a:t>
            </a:r>
            <a:endParaRPr lang="en-US" b="1" dirty="0" smtClean="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4313"/>
            <a:ext cx="7467600" cy="623887"/>
          </a:xfrm>
        </p:spPr>
        <p:txBody>
          <a:bodyPr/>
          <a:lstStyle/>
          <a:p>
            <a:pPr>
              <a:defRPr/>
            </a:pPr>
            <a:r>
              <a:rPr lang="en-US" b="1" dirty="0" smtClean="0">
                <a:effectLst>
                  <a:outerShdw blurRad="38100" dist="38100" dir="2700000" algn="tl">
                    <a:srgbClr val="000000">
                      <a:alpha val="43137"/>
                    </a:srgbClr>
                  </a:outerShdw>
                </a:effectLst>
              </a:rPr>
              <a:t>Specific Defense </a:t>
            </a:r>
            <a:endParaRPr lang="en-US" b="1" dirty="0">
              <a:effectLst>
                <a:outerShdw blurRad="38100" dist="38100" dir="2700000" algn="tl">
                  <a:srgbClr val="000000">
                    <a:alpha val="43137"/>
                  </a:srgbClr>
                </a:outerShdw>
              </a:effectLst>
            </a:endParaRPr>
          </a:p>
        </p:txBody>
      </p:sp>
      <p:pic>
        <p:nvPicPr>
          <p:cNvPr id="86019" name="Picture 2" descr="C:\Users\KarenLancour\Pictures\Immune System Powerpoint\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69215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effectLst>
                  <a:outerShdw blurRad="38100" dist="38100" dir="2700000" algn="tl">
                    <a:srgbClr val="000000">
                      <a:alpha val="43137"/>
                    </a:srgbClr>
                  </a:outerShdw>
                </a:effectLst>
              </a:rPr>
              <a:t>Humorial</a:t>
            </a:r>
            <a:r>
              <a:rPr lang="en-US" b="1" dirty="0" smtClean="0">
                <a:effectLst>
                  <a:outerShdw blurRad="38100" dist="38100" dir="2700000" algn="tl">
                    <a:srgbClr val="000000">
                      <a:alpha val="43137"/>
                    </a:srgbClr>
                  </a:outerShdw>
                </a:effectLst>
              </a:rPr>
              <a:t> – Antibody (Extracellular Response)</a:t>
            </a:r>
            <a:endParaRPr lang="en-US" b="1" dirty="0">
              <a:effectLst>
                <a:outerShdw blurRad="38100" dist="38100" dir="2700000" algn="tl">
                  <a:srgbClr val="000000">
                    <a:alpha val="43137"/>
                  </a:srgbClr>
                </a:outerShdw>
              </a:effectLst>
            </a:endParaRPr>
          </a:p>
        </p:txBody>
      </p:sp>
      <p:sp>
        <p:nvSpPr>
          <p:cNvPr id="75779" name="Text Placeholder 11"/>
          <p:cNvSpPr>
            <a:spLocks noGrp="1"/>
          </p:cNvSpPr>
          <p:nvPr>
            <p:ph type="body" sz="half" idx="1"/>
          </p:nvPr>
        </p:nvSpPr>
        <p:spPr>
          <a:xfrm>
            <a:off x="228600" y="1981200"/>
            <a:ext cx="5105400" cy="4419600"/>
          </a:xfrm>
        </p:spPr>
        <p:txBody>
          <a:bodyPr/>
          <a:lstStyle/>
          <a:p>
            <a:pPr>
              <a:defRPr/>
            </a:pPr>
            <a:r>
              <a:rPr lang="en-US" sz="2000" b="1" dirty="0" smtClean="0">
                <a:solidFill>
                  <a:srgbClr val="0000FF"/>
                </a:solidFill>
                <a:effectLst>
                  <a:outerShdw blurRad="38100" dist="38100" dir="2700000" algn="tl">
                    <a:srgbClr val="000000">
                      <a:alpha val="43137"/>
                    </a:srgbClr>
                  </a:outerShdw>
                </a:effectLst>
              </a:rPr>
              <a:t>B cells </a:t>
            </a:r>
          </a:p>
          <a:p>
            <a:pPr>
              <a:defRPr/>
            </a:pPr>
            <a:r>
              <a:rPr lang="en-US" sz="2000" b="1" dirty="0" smtClean="0">
                <a:solidFill>
                  <a:srgbClr val="0000FF"/>
                </a:solidFill>
                <a:effectLst>
                  <a:outerShdw blurRad="38100" dist="38100" dir="2700000" algn="tl">
                    <a:srgbClr val="000000">
                      <a:alpha val="43137"/>
                    </a:srgbClr>
                  </a:outerShdw>
                </a:effectLst>
              </a:rPr>
              <a:t>Plasma Cells -</a:t>
            </a:r>
            <a:r>
              <a:rPr lang="en-US" sz="2000" b="1" dirty="0" smtClean="0">
                <a:effectLst>
                  <a:outerShdw blurRad="38100" dist="38100" dir="2700000" algn="tl">
                    <a:srgbClr val="000000">
                      <a:alpha val="43137"/>
                    </a:srgbClr>
                  </a:outerShdw>
                </a:effectLst>
              </a:rPr>
              <a:t>produce antibodies </a:t>
            </a:r>
            <a:endParaRPr lang="en-US" sz="2000" b="1" dirty="0" smtClean="0">
              <a:solidFill>
                <a:srgbClr val="0000FF"/>
              </a:solidFill>
              <a:effectLst>
                <a:outerShdw blurRad="38100" dist="38100" dir="2700000" algn="tl">
                  <a:srgbClr val="000000">
                    <a:alpha val="43137"/>
                  </a:srgbClr>
                </a:outerShdw>
              </a:effectLst>
            </a:endParaRPr>
          </a:p>
          <a:p>
            <a:pPr>
              <a:buFont typeface="Wingdings" panose="05000000000000000000" pitchFamily="2" charset="2"/>
              <a:buNone/>
              <a:defRPr/>
            </a:pPr>
            <a:r>
              <a:rPr lang="en-US" sz="2000" b="1" dirty="0" smtClean="0">
                <a:effectLst>
                  <a:outerShdw blurRad="38100" dist="38100" dir="2700000" algn="tl">
                    <a:srgbClr val="000000">
                      <a:alpha val="43137"/>
                    </a:srgbClr>
                  </a:outerShdw>
                </a:effectLst>
              </a:rPr>
              <a:t>   </a:t>
            </a:r>
          </a:p>
          <a:p>
            <a:pPr>
              <a:buFont typeface="Wingdings" panose="05000000000000000000" pitchFamily="2" charset="2"/>
              <a:buNone/>
              <a:defRPr/>
            </a:pPr>
            <a:endParaRPr lang="en-US" sz="2000" b="1" dirty="0" smtClean="0">
              <a:effectLst>
                <a:outerShdw blurRad="38100" dist="38100" dir="2700000" algn="tl">
                  <a:srgbClr val="000000">
                    <a:alpha val="43137"/>
                  </a:srgbClr>
                </a:outerShdw>
              </a:effectLst>
            </a:endParaRPr>
          </a:p>
          <a:p>
            <a:pPr>
              <a:buFont typeface="Wingdings" panose="05000000000000000000" pitchFamily="2" charset="2"/>
              <a:buNone/>
              <a:defRPr/>
            </a:pPr>
            <a:endParaRPr lang="en-US" sz="2000" b="1" dirty="0" smtClean="0">
              <a:effectLst>
                <a:outerShdw blurRad="38100" dist="38100" dir="2700000" algn="tl">
                  <a:srgbClr val="000000">
                    <a:alpha val="43137"/>
                  </a:srgbClr>
                </a:outerShdw>
              </a:effectLst>
            </a:endParaRPr>
          </a:p>
          <a:p>
            <a:pPr>
              <a:buFont typeface="Wingdings" panose="05000000000000000000" pitchFamily="2" charset="2"/>
              <a:buNone/>
              <a:defRPr/>
            </a:pPr>
            <a:endParaRPr lang="en-US" sz="2000" b="1" dirty="0" smtClean="0">
              <a:effectLst>
                <a:outerShdw blurRad="38100" dist="38100" dir="2700000" algn="tl">
                  <a:srgbClr val="000000">
                    <a:alpha val="43137"/>
                  </a:srgbClr>
                </a:outerShdw>
              </a:effectLst>
            </a:endParaRPr>
          </a:p>
          <a:p>
            <a:pPr>
              <a:buFont typeface="Wingdings" panose="05000000000000000000" pitchFamily="2" charset="2"/>
              <a:buNone/>
              <a:defRPr/>
            </a:pPr>
            <a:endParaRPr lang="en-US" sz="2000" b="1" dirty="0" smtClean="0">
              <a:effectLst>
                <a:outerShdw blurRad="38100" dist="38100" dir="2700000" algn="tl">
                  <a:srgbClr val="000000">
                    <a:alpha val="43137"/>
                  </a:srgbClr>
                </a:outerShdw>
              </a:effectLst>
            </a:endParaRPr>
          </a:p>
          <a:p>
            <a:pPr>
              <a:buFont typeface="Wingdings" panose="05000000000000000000" pitchFamily="2" charset="2"/>
              <a:buNone/>
              <a:defRPr/>
            </a:pPr>
            <a:r>
              <a:rPr lang="en-US" sz="2000" b="1" dirty="0" smtClean="0">
                <a:effectLst>
                  <a:outerShdw blurRad="38100" dist="38100" dir="2700000" algn="tl">
                    <a:srgbClr val="000000">
                      <a:alpha val="43137"/>
                    </a:srgbClr>
                  </a:outerShdw>
                </a:effectLst>
              </a:rPr>
              <a:t>			        Antibody-antigen 			   Complex </a:t>
            </a:r>
          </a:p>
          <a:p>
            <a:pPr>
              <a:defRPr/>
            </a:pPr>
            <a:r>
              <a:rPr lang="en-US" sz="2000" b="1" dirty="0" smtClean="0">
                <a:solidFill>
                  <a:srgbClr val="009900"/>
                </a:solidFill>
                <a:effectLst>
                  <a:outerShdw blurRad="38100" dist="38100" dir="2700000" algn="tl">
                    <a:srgbClr val="000000">
                      <a:alpha val="43137"/>
                    </a:srgbClr>
                  </a:outerShdw>
                </a:effectLst>
              </a:rPr>
              <a:t>Helper T Cells </a:t>
            </a:r>
          </a:p>
          <a:p>
            <a:pPr>
              <a:defRPr/>
            </a:pPr>
            <a:r>
              <a:rPr lang="en-US" sz="2000" b="1" dirty="0" smtClean="0">
                <a:solidFill>
                  <a:srgbClr val="0000FF"/>
                </a:solidFill>
                <a:effectLst>
                  <a:outerShdw blurRad="38100" dist="38100" dir="2700000" algn="tl">
                    <a:srgbClr val="000000">
                      <a:alpha val="43137"/>
                    </a:srgbClr>
                  </a:outerShdw>
                </a:effectLst>
              </a:rPr>
              <a:t>Memory Cells</a:t>
            </a:r>
          </a:p>
        </p:txBody>
      </p:sp>
      <p:pic>
        <p:nvPicPr>
          <p:cNvPr id="87044" name="Picture 2" descr="C:\Users\KarenLancour\Pictures\Immune System Powerpoint\Picture1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676400"/>
            <a:ext cx="3190875" cy="4876800"/>
          </a:xfrm>
        </p:spPr>
      </p:pic>
      <p:pic>
        <p:nvPicPr>
          <p:cNvPr id="87045" name="Picture 3" descr="C:\Users\KarenLancour\Pictures\Immune System Powerpoint\Picture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1447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C:\Users\KarenLancour\Pictures\Immune System Powerpoint\Pictur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C:\Users\KarenLancour\Pictures\Immune System Powerpoint\Pictur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914400"/>
            <a:ext cx="866933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8200" y="214313"/>
            <a:ext cx="8105775" cy="623887"/>
          </a:xfrm>
        </p:spPr>
        <p:txBody>
          <a:bodyPr/>
          <a:lstStyle/>
          <a:p>
            <a:pPr>
              <a:defRPr/>
            </a:pPr>
            <a:r>
              <a:rPr lang="en-US" sz="3200" b="1" dirty="0" smtClean="0">
                <a:effectLst>
                  <a:outerShdw blurRad="38100" dist="38100" dir="2700000" algn="tl">
                    <a:srgbClr val="000000">
                      <a:alpha val="43137"/>
                    </a:srgbClr>
                  </a:outerShdw>
                </a:effectLst>
              </a:rPr>
              <a:t>Antigen-Antibody Complex Functions</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KarenLancour\Pictures\My Pictures\SO Event Diagrams\Anatomy &amp; Physiology\Cardiovascular  System\Cardiovascular System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7010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KarenLancour\Pictures\Immune System Powerpoint\Picture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6215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Classes of Antibodies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Classes of Antibodies</a:t>
            </a:r>
            <a:endParaRPr lang="en-US" dirty="0" smtClean="0"/>
          </a:p>
        </p:txBody>
      </p:sp>
      <p:graphicFrame>
        <p:nvGraphicFramePr>
          <p:cNvPr id="5" name="Table 4"/>
          <p:cNvGraphicFramePr>
            <a:graphicFrameLocks noGrp="1"/>
          </p:cNvGraphicFramePr>
          <p:nvPr/>
        </p:nvGraphicFramePr>
        <p:xfrm>
          <a:off x="304800" y="1752600"/>
          <a:ext cx="8229600" cy="4953000"/>
        </p:xfrm>
        <a:graphic>
          <a:graphicData uri="http://schemas.openxmlformats.org/drawingml/2006/table">
            <a:tbl>
              <a:tblPr/>
              <a:tblGrid>
                <a:gridCol w="801260"/>
                <a:gridCol w="7428340"/>
              </a:tblGrid>
              <a:tr h="1144011">
                <a:tc>
                  <a:txBody>
                    <a:bodyPr/>
                    <a:lstStyle/>
                    <a:p>
                      <a:pPr marL="347345" marR="0" indent="-347345" algn="ctr" fontAlgn="base">
                        <a:lnSpc>
                          <a:spcPct val="115000"/>
                        </a:lnSpc>
                        <a:spcBef>
                          <a:spcPts val="0"/>
                        </a:spcBef>
                        <a:spcAft>
                          <a:spcPts val="0"/>
                        </a:spcAft>
                      </a:pPr>
                      <a:r>
                        <a:rPr lang="en-US" sz="1800" b="1" kern="1200" dirty="0" err="1">
                          <a:solidFill>
                            <a:srgbClr val="D60093"/>
                          </a:solidFill>
                          <a:latin typeface="Times New Roman"/>
                          <a:ea typeface="Times New Roman"/>
                          <a:cs typeface="Times New Roman"/>
                        </a:rPr>
                        <a:t>IgA</a:t>
                      </a:r>
                      <a:endParaRPr lang="en-US" sz="1800" dirty="0">
                        <a:solidFill>
                          <a:srgbClr val="D60093"/>
                        </a:solidFill>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lnSpc>
                          <a:spcPct val="115000"/>
                        </a:lnSpc>
                        <a:spcBef>
                          <a:spcPts val="0"/>
                        </a:spcBef>
                        <a:spcAft>
                          <a:spcPts val="0"/>
                        </a:spcAft>
                      </a:pPr>
                      <a:r>
                        <a:rPr lang="en-US" sz="1400" kern="1200" dirty="0">
                          <a:solidFill>
                            <a:srgbClr val="000000"/>
                          </a:solidFill>
                          <a:latin typeface="Times New Roman"/>
                          <a:ea typeface="Times New Roman"/>
                          <a:cs typeface="Times New Roman"/>
                        </a:rPr>
                        <a:t>Antibodies are dimmers – contain two Y shaped structures. Found in mucosal areas, such as the gut, respiratory tract and </a:t>
                      </a:r>
                      <a:r>
                        <a:rPr lang="en-US" sz="1400" kern="1200" dirty="0" err="1">
                          <a:solidFill>
                            <a:srgbClr val="000000"/>
                          </a:solidFill>
                          <a:latin typeface="Times New Roman"/>
                          <a:ea typeface="Times New Roman"/>
                          <a:cs typeface="Times New Roman"/>
                        </a:rPr>
                        <a:t>urogenital</a:t>
                      </a:r>
                      <a:r>
                        <a:rPr lang="en-US" sz="1400" kern="1200" dirty="0">
                          <a:solidFill>
                            <a:srgbClr val="000000"/>
                          </a:solidFill>
                          <a:latin typeface="Times New Roman"/>
                          <a:ea typeface="Times New Roman"/>
                          <a:cs typeface="Times New Roman"/>
                        </a:rPr>
                        <a:t> tract.   Also found in saliva, tears, and breast milk. They attack microbes and prevents colonization by pathogens before they reach the blood stream so it is most important antibody in local immunity</a:t>
                      </a:r>
                      <a:endParaRPr lang="en-US" sz="1400" dirty="0">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326">
                <a:tc>
                  <a:txBody>
                    <a:bodyPr/>
                    <a:lstStyle/>
                    <a:p>
                      <a:pPr marL="347345" marR="0" indent="-347345" algn="ctr" fontAlgn="base">
                        <a:lnSpc>
                          <a:spcPct val="115000"/>
                        </a:lnSpc>
                        <a:spcBef>
                          <a:spcPts val="0"/>
                        </a:spcBef>
                        <a:spcAft>
                          <a:spcPts val="0"/>
                        </a:spcAft>
                      </a:pPr>
                      <a:r>
                        <a:rPr lang="en-US" sz="1800" b="1" kern="1200" dirty="0" err="1">
                          <a:solidFill>
                            <a:srgbClr val="D60093"/>
                          </a:solidFill>
                          <a:latin typeface="Times New Roman"/>
                          <a:ea typeface="Times New Roman"/>
                          <a:cs typeface="Times New Roman"/>
                        </a:rPr>
                        <a:t>IgD</a:t>
                      </a:r>
                      <a:endParaRPr lang="en-US" sz="1800" dirty="0">
                        <a:solidFill>
                          <a:srgbClr val="D60093"/>
                        </a:solidFill>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lnSpc>
                          <a:spcPct val="115000"/>
                        </a:lnSpc>
                        <a:spcBef>
                          <a:spcPts val="0"/>
                        </a:spcBef>
                        <a:spcAft>
                          <a:spcPts val="0"/>
                        </a:spcAft>
                      </a:pPr>
                      <a:r>
                        <a:rPr lang="en-US" sz="1400" kern="1200" dirty="0">
                          <a:solidFill>
                            <a:srgbClr val="000000"/>
                          </a:solidFill>
                          <a:latin typeface="Times New Roman"/>
                          <a:ea typeface="Times New Roman"/>
                          <a:cs typeface="Times New Roman"/>
                        </a:rPr>
                        <a:t>Functions mainly as an antigen receptor on B cells that have not been exposed to antigens.  It has been shown to activate </a:t>
                      </a:r>
                      <a:r>
                        <a:rPr lang="en-US" sz="1400" kern="1200" dirty="0" err="1">
                          <a:solidFill>
                            <a:srgbClr val="000000"/>
                          </a:solidFill>
                          <a:latin typeface="Times New Roman"/>
                          <a:ea typeface="Times New Roman"/>
                          <a:cs typeface="Times New Roman"/>
                        </a:rPr>
                        <a:t>basophils</a:t>
                      </a:r>
                      <a:r>
                        <a:rPr lang="en-US" sz="1400" kern="1200" dirty="0">
                          <a:solidFill>
                            <a:srgbClr val="000000"/>
                          </a:solidFill>
                          <a:latin typeface="Times New Roman"/>
                          <a:ea typeface="Times New Roman"/>
                          <a:cs typeface="Times New Roman"/>
                        </a:rPr>
                        <a:t> and mast cells to produce antimicrobial factors.</a:t>
                      </a:r>
                      <a:endParaRPr lang="en-US" sz="1400" dirty="0">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696">
                <a:tc>
                  <a:txBody>
                    <a:bodyPr/>
                    <a:lstStyle/>
                    <a:p>
                      <a:pPr marL="347345" marR="0" indent="-347345" algn="ctr" fontAlgn="base">
                        <a:lnSpc>
                          <a:spcPct val="115000"/>
                        </a:lnSpc>
                        <a:spcBef>
                          <a:spcPts val="0"/>
                        </a:spcBef>
                        <a:spcAft>
                          <a:spcPts val="0"/>
                        </a:spcAft>
                      </a:pPr>
                      <a:r>
                        <a:rPr lang="en-US" sz="1800" b="1" kern="1200" dirty="0" err="1">
                          <a:solidFill>
                            <a:srgbClr val="D60093"/>
                          </a:solidFill>
                          <a:latin typeface="Times New Roman"/>
                          <a:ea typeface="Times New Roman"/>
                          <a:cs typeface="Times New Roman"/>
                        </a:rPr>
                        <a:t>IgG</a:t>
                      </a:r>
                      <a:endParaRPr lang="en-US" sz="1800" dirty="0">
                        <a:solidFill>
                          <a:srgbClr val="D60093"/>
                        </a:solidFill>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lnSpc>
                          <a:spcPct val="115000"/>
                        </a:lnSpc>
                        <a:spcBef>
                          <a:spcPts val="0"/>
                        </a:spcBef>
                        <a:spcAft>
                          <a:spcPts val="0"/>
                        </a:spcAft>
                      </a:pPr>
                      <a:r>
                        <a:rPr lang="en-US" sz="1400" kern="1200" dirty="0">
                          <a:solidFill>
                            <a:srgbClr val="000000"/>
                          </a:solidFill>
                          <a:latin typeface="Times New Roman"/>
                          <a:ea typeface="Times New Roman"/>
                          <a:cs typeface="Times New Roman"/>
                        </a:rPr>
                        <a:t>In its four forms, provides the majority of antibody-based immunity against invading pathogens.  It makes up about 75 % of all human antibodies and is the body’s major defense against bacteria.  The only antibody capable of crossing the placenta to give passive immunity to fetus.  It is the most versatile of antibodies because it carries out functions of the other antibodies as well. </a:t>
                      </a:r>
                      <a:endParaRPr lang="en-US" sz="1400" dirty="0">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642">
                <a:tc>
                  <a:txBody>
                    <a:bodyPr/>
                    <a:lstStyle/>
                    <a:p>
                      <a:pPr marL="347345" marR="0" indent="-347345" algn="ctr" fontAlgn="base">
                        <a:lnSpc>
                          <a:spcPct val="115000"/>
                        </a:lnSpc>
                        <a:spcBef>
                          <a:spcPts val="0"/>
                        </a:spcBef>
                        <a:spcAft>
                          <a:spcPts val="0"/>
                        </a:spcAft>
                      </a:pPr>
                      <a:r>
                        <a:rPr lang="en-US" sz="1800" b="1" kern="1200" dirty="0" err="1">
                          <a:solidFill>
                            <a:srgbClr val="D60093"/>
                          </a:solidFill>
                          <a:latin typeface="Times New Roman"/>
                          <a:ea typeface="Times New Roman"/>
                          <a:cs typeface="Times New Roman"/>
                        </a:rPr>
                        <a:t>IgE</a:t>
                      </a:r>
                      <a:endParaRPr lang="en-US" sz="1800" dirty="0">
                        <a:solidFill>
                          <a:srgbClr val="D60093"/>
                        </a:solidFill>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lnSpc>
                          <a:spcPct val="115000"/>
                        </a:lnSpc>
                        <a:spcBef>
                          <a:spcPts val="0"/>
                        </a:spcBef>
                        <a:spcAft>
                          <a:spcPts val="0"/>
                        </a:spcAft>
                      </a:pPr>
                      <a:r>
                        <a:rPr lang="en-US" sz="1400" kern="1200" dirty="0">
                          <a:solidFill>
                            <a:srgbClr val="000000"/>
                          </a:solidFill>
                          <a:latin typeface="Times New Roman"/>
                          <a:ea typeface="Times New Roman"/>
                          <a:cs typeface="Times New Roman"/>
                        </a:rPr>
                        <a:t>Binds to allergens and triggers histamine release from mast cells and </a:t>
                      </a:r>
                      <a:r>
                        <a:rPr lang="en-US" sz="1400" kern="1200" dirty="0" err="1">
                          <a:solidFill>
                            <a:srgbClr val="000000"/>
                          </a:solidFill>
                          <a:latin typeface="Times New Roman"/>
                          <a:ea typeface="Times New Roman"/>
                          <a:cs typeface="Times New Roman"/>
                        </a:rPr>
                        <a:t>basophils</a:t>
                      </a:r>
                      <a:r>
                        <a:rPr lang="en-US" sz="1400" kern="1200" dirty="0">
                          <a:solidFill>
                            <a:srgbClr val="000000"/>
                          </a:solidFill>
                          <a:latin typeface="Times New Roman"/>
                          <a:ea typeface="Times New Roman"/>
                          <a:cs typeface="Times New Roman"/>
                        </a:rPr>
                        <a:t>, and is involved in allergy.  Also protects against parasitic worms.</a:t>
                      </a:r>
                      <a:endParaRPr lang="en-US" sz="1400" dirty="0">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326">
                <a:tc>
                  <a:txBody>
                    <a:bodyPr/>
                    <a:lstStyle/>
                    <a:p>
                      <a:pPr marL="347345" marR="0" indent="-347345" algn="ctr" fontAlgn="base">
                        <a:lnSpc>
                          <a:spcPct val="115000"/>
                        </a:lnSpc>
                        <a:spcBef>
                          <a:spcPts val="0"/>
                        </a:spcBef>
                        <a:spcAft>
                          <a:spcPts val="0"/>
                        </a:spcAft>
                      </a:pPr>
                      <a:r>
                        <a:rPr lang="en-US" sz="1600" b="1" kern="1200" dirty="0" err="1">
                          <a:solidFill>
                            <a:srgbClr val="D60093"/>
                          </a:solidFill>
                          <a:latin typeface="Times New Roman"/>
                          <a:ea typeface="Times New Roman"/>
                          <a:cs typeface="Times New Roman"/>
                        </a:rPr>
                        <a:t>IgM</a:t>
                      </a:r>
                      <a:endParaRPr lang="en-US" sz="1600" dirty="0">
                        <a:solidFill>
                          <a:srgbClr val="D60093"/>
                        </a:solidFill>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ase">
                        <a:lnSpc>
                          <a:spcPct val="115000"/>
                        </a:lnSpc>
                        <a:spcBef>
                          <a:spcPts val="0"/>
                        </a:spcBef>
                        <a:spcAft>
                          <a:spcPts val="0"/>
                        </a:spcAft>
                      </a:pPr>
                      <a:r>
                        <a:rPr lang="en-US" sz="1400" kern="1200" dirty="0">
                          <a:solidFill>
                            <a:srgbClr val="000000"/>
                          </a:solidFill>
                          <a:latin typeface="Times New Roman"/>
                          <a:ea typeface="Times New Roman"/>
                          <a:cs typeface="Times New Roman"/>
                        </a:rPr>
                        <a:t>Expressed on the surface of B cells and in a secreted form with very high avidity.  Eliminates pathogens in the early stages of B cell mediated (</a:t>
                      </a:r>
                      <a:r>
                        <a:rPr lang="en-US" sz="1400" kern="1200" dirty="0" err="1">
                          <a:solidFill>
                            <a:srgbClr val="000000"/>
                          </a:solidFill>
                          <a:latin typeface="Times New Roman"/>
                          <a:ea typeface="Times New Roman"/>
                          <a:cs typeface="Times New Roman"/>
                        </a:rPr>
                        <a:t>humoral</a:t>
                      </a:r>
                      <a:r>
                        <a:rPr lang="en-US" sz="1400" kern="1200" dirty="0">
                          <a:solidFill>
                            <a:srgbClr val="000000"/>
                          </a:solidFill>
                          <a:latin typeface="Times New Roman"/>
                          <a:ea typeface="Times New Roman"/>
                          <a:cs typeface="Times New Roman"/>
                        </a:rPr>
                        <a:t>) immunity before there is sufficient </a:t>
                      </a:r>
                      <a:r>
                        <a:rPr lang="en-US" sz="1400" kern="1200" dirty="0" err="1">
                          <a:solidFill>
                            <a:srgbClr val="000000"/>
                          </a:solidFill>
                          <a:latin typeface="Times New Roman"/>
                          <a:ea typeface="Times New Roman"/>
                          <a:cs typeface="Times New Roman"/>
                        </a:rPr>
                        <a:t>IgG</a:t>
                      </a:r>
                      <a:r>
                        <a:rPr lang="en-US" sz="1400" kern="1200" dirty="0">
                          <a:solidFill>
                            <a:srgbClr val="000000"/>
                          </a:solidFill>
                          <a:latin typeface="Times New Roman"/>
                          <a:ea typeface="Times New Roman"/>
                          <a:cs typeface="Times New Roman"/>
                        </a:rPr>
                        <a:t>.</a:t>
                      </a:r>
                      <a:endParaRPr lang="en-US" sz="1400" dirty="0">
                        <a:latin typeface="Times New Roman"/>
                        <a:ea typeface="Calibri"/>
                        <a:cs typeface="Times New Roman"/>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Cell-mediated immune response</a:t>
            </a:r>
            <a:endParaRPr lang="en-US" dirty="0">
              <a:effectLst>
                <a:outerShdw blurRad="38100" dist="38100" dir="2700000" algn="tl">
                  <a:srgbClr val="000000">
                    <a:alpha val="43137"/>
                  </a:srgbClr>
                </a:outerShdw>
              </a:effectLst>
            </a:endParaRPr>
          </a:p>
        </p:txBody>
      </p:sp>
      <p:pic>
        <p:nvPicPr>
          <p:cNvPr id="91139" name="Picture 5" descr="C:\Users\KarenLancour\Pictures\Immune System Powerpoint\Picture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01725"/>
            <a:ext cx="3814763"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6" descr="C:\Users\KarenLancour\Pictures\Immune System Powerpoint\Picture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4352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 y="2057400"/>
            <a:ext cx="4572000" cy="2754313"/>
          </a:xfrm>
          <a:prstGeom prst="rect">
            <a:avLst/>
          </a:prstGeom>
        </p:spPr>
        <p:txBody>
          <a:bodyPr>
            <a:spAutoFit/>
          </a:bodyPr>
          <a:lstStyle/>
          <a:p>
            <a:pPr>
              <a:defRPr/>
            </a:pPr>
            <a:r>
              <a:rPr lang="en-US" sz="2400" b="1" kern="0" dirty="0">
                <a:solidFill>
                  <a:srgbClr val="D60093"/>
                </a:solidFill>
                <a:latin typeface="Tahoma"/>
                <a:ea typeface="+mj-ea"/>
                <a:cs typeface="+mj-cs"/>
              </a:rPr>
              <a:t>Within the cell</a:t>
            </a:r>
          </a:p>
          <a:p>
            <a:pPr>
              <a:defRPr/>
            </a:pPr>
            <a:r>
              <a:rPr lang="en-US" sz="2400" b="1" dirty="0">
                <a:solidFill>
                  <a:srgbClr val="0000FF"/>
                </a:solidFill>
                <a:cs typeface="+mn-cs"/>
              </a:rPr>
              <a:t>involves the activation of</a:t>
            </a:r>
            <a:r>
              <a:rPr lang="en-US" sz="2400" b="1" dirty="0">
                <a:solidFill>
                  <a:srgbClr val="009900"/>
                </a:solidFill>
                <a:cs typeface="+mn-cs"/>
              </a:rPr>
              <a:t> phagocytes</a:t>
            </a:r>
            <a:r>
              <a:rPr lang="en-US" sz="2400" b="1" dirty="0">
                <a:solidFill>
                  <a:srgbClr val="0000FF"/>
                </a:solidFill>
                <a:cs typeface="+mn-cs"/>
              </a:rPr>
              <a:t>, antigen-specific</a:t>
            </a:r>
            <a:r>
              <a:rPr lang="en-US" sz="2400" b="1" dirty="0">
                <a:solidFill>
                  <a:srgbClr val="009900"/>
                </a:solidFill>
                <a:cs typeface="+mn-cs"/>
              </a:rPr>
              <a:t> </a:t>
            </a:r>
            <a:r>
              <a:rPr lang="en-US" sz="2400" b="1" dirty="0" err="1">
                <a:solidFill>
                  <a:srgbClr val="009900"/>
                </a:solidFill>
                <a:cs typeface="+mn-cs"/>
              </a:rPr>
              <a:t>cytotoxic</a:t>
            </a:r>
            <a:r>
              <a:rPr lang="en-US" sz="2400" b="1" dirty="0">
                <a:solidFill>
                  <a:srgbClr val="009900"/>
                </a:solidFill>
                <a:cs typeface="+mn-cs"/>
              </a:rPr>
              <a:t> T-lymphocytes</a:t>
            </a:r>
            <a:r>
              <a:rPr lang="en-US" sz="2400" b="1" dirty="0">
                <a:solidFill>
                  <a:srgbClr val="0000FF"/>
                </a:solidFill>
                <a:cs typeface="+mn-cs"/>
              </a:rPr>
              <a:t>, and the release of various </a:t>
            </a:r>
            <a:r>
              <a:rPr lang="en-US" sz="2400" b="1" dirty="0">
                <a:solidFill>
                  <a:srgbClr val="009900"/>
                </a:solidFill>
                <a:cs typeface="+mn-cs"/>
              </a:rPr>
              <a:t>cytokines </a:t>
            </a:r>
            <a:r>
              <a:rPr lang="en-US" sz="2400" b="1" dirty="0">
                <a:solidFill>
                  <a:srgbClr val="0000FF"/>
                </a:solidFill>
                <a:cs typeface="+mn-cs"/>
              </a:rPr>
              <a:t>in response to an antigen</a:t>
            </a:r>
            <a:endParaRPr lang="en-US" sz="2400" b="1" kern="0" dirty="0">
              <a:solidFill>
                <a:srgbClr val="0000FF"/>
              </a:solidFill>
              <a:latin typeface="Tahoma"/>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Memory B &amp; T Cells </a:t>
            </a:r>
          </a:p>
        </p:txBody>
      </p:sp>
      <p:sp>
        <p:nvSpPr>
          <p:cNvPr id="80899" name="Content Placeholder 2"/>
          <p:cNvSpPr>
            <a:spLocks noGrp="1"/>
          </p:cNvSpPr>
          <p:nvPr>
            <p:ph idx="1"/>
          </p:nvPr>
        </p:nvSpPr>
        <p:spPr>
          <a:xfrm>
            <a:off x="533400" y="2209800"/>
            <a:ext cx="8421688" cy="3922713"/>
          </a:xfrm>
        </p:spPr>
        <p:txBody>
          <a:bodyPr/>
          <a:lstStyle/>
          <a:p>
            <a:pPr>
              <a:defRPr/>
            </a:pPr>
            <a:r>
              <a:rPr lang="en-US" sz="4400" b="1" dirty="0" smtClean="0">
                <a:effectLst>
                  <a:outerShdw blurRad="38100" dist="38100" dir="2700000" algn="tl">
                    <a:srgbClr val="000000">
                      <a:alpha val="43137"/>
                    </a:srgbClr>
                  </a:outerShdw>
                </a:effectLst>
              </a:rPr>
              <a:t>Should a pathogen infect the body more than once, these specific </a:t>
            </a:r>
            <a:r>
              <a:rPr lang="en-US" sz="4400" b="1" dirty="0" smtClean="0">
                <a:solidFill>
                  <a:srgbClr val="0000FF"/>
                </a:solidFill>
                <a:effectLst>
                  <a:outerShdw blurRad="38100" dist="38100" dir="2700000" algn="tl">
                    <a:srgbClr val="000000">
                      <a:alpha val="43137"/>
                    </a:srgbClr>
                  </a:outerShdw>
                </a:effectLst>
              </a:rPr>
              <a:t>memory cells </a:t>
            </a:r>
            <a:r>
              <a:rPr lang="en-US" sz="4400" b="1" dirty="0" smtClean="0">
                <a:effectLst>
                  <a:outerShdw blurRad="38100" dist="38100" dir="2700000" algn="tl">
                    <a:srgbClr val="000000">
                      <a:alpha val="43137"/>
                    </a:srgbClr>
                  </a:outerShdw>
                </a:effectLst>
              </a:rPr>
              <a:t>are used to </a:t>
            </a:r>
            <a:r>
              <a:rPr lang="en-US" sz="4400" b="1" i="1" dirty="0" smtClean="0">
                <a:effectLst>
                  <a:outerShdw blurRad="38100" dist="38100" dir="2700000" algn="tl">
                    <a:srgbClr val="000000">
                      <a:alpha val="43137"/>
                    </a:srgbClr>
                  </a:outerShdw>
                </a:effectLst>
              </a:rPr>
              <a:t>quickly</a:t>
            </a:r>
            <a:r>
              <a:rPr lang="en-US" sz="4400" b="1" dirty="0" smtClean="0">
                <a:effectLst>
                  <a:outerShdw blurRad="38100" dist="38100" dir="2700000" algn="tl">
                    <a:srgbClr val="000000">
                      <a:alpha val="43137"/>
                    </a:srgbClr>
                  </a:outerShdw>
                </a:effectLst>
              </a:rPr>
              <a:t> eliminate</a:t>
            </a:r>
          </a:p>
          <a:p>
            <a:pPr>
              <a:defRPr/>
            </a:pP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Primary &amp; Secondary Immunity</a:t>
            </a:r>
            <a:endParaRPr lang="en-US" b="1" dirty="0">
              <a:effectLst>
                <a:outerShdw blurRad="38100" dist="38100" dir="2700000" algn="tl">
                  <a:srgbClr val="000000">
                    <a:alpha val="43137"/>
                  </a:srgbClr>
                </a:outerShdw>
              </a:effectLst>
            </a:endParaRPr>
          </a:p>
        </p:txBody>
      </p:sp>
      <p:pic>
        <p:nvPicPr>
          <p:cNvPr id="94211" name="Picture 2" descr="C:\Users\KarenLancour\Pictures\Immune System Powerpoint\Pictur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4800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081087"/>
          </a:xfrm>
        </p:spPr>
        <p:txBody>
          <a:bodyPr/>
          <a:lstStyle/>
          <a:p>
            <a:pPr>
              <a:defRPr/>
            </a:pPr>
            <a:r>
              <a:rPr lang="en-US" sz="4000" b="1" dirty="0" smtClean="0">
                <a:effectLst>
                  <a:outerShdw blurRad="38100" dist="38100" dir="2700000" algn="tl">
                    <a:srgbClr val="000000">
                      <a:alpha val="43137"/>
                    </a:srgbClr>
                  </a:outerShdw>
                </a:effectLst>
              </a:rPr>
              <a:t>Sources of Specific Immunity</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Inborn &amp; Acquired </a:t>
            </a:r>
            <a:endParaRPr lang="en-US" sz="4000" i="1" dirty="0">
              <a:effectLst>
                <a:outerShdw blurRad="38100" dist="38100" dir="2700000" algn="tl">
                  <a:srgbClr val="000000">
                    <a:alpha val="43137"/>
                  </a:srgbClr>
                </a:outerShdw>
              </a:effectLst>
            </a:endParaRPr>
          </a:p>
        </p:txBody>
      </p:sp>
      <p:sp>
        <p:nvSpPr>
          <p:cNvPr id="95235" name="Content Placeholder 5"/>
          <p:cNvSpPr>
            <a:spLocks noGrp="1"/>
          </p:cNvSpPr>
          <p:nvPr>
            <p:ph sz="half" idx="1"/>
          </p:nvPr>
        </p:nvSpPr>
        <p:spPr>
          <a:xfrm>
            <a:off x="762000" y="1752600"/>
            <a:ext cx="8610600" cy="1143000"/>
          </a:xfrm>
        </p:spPr>
        <p:txBody>
          <a:bodyPr/>
          <a:lstStyle/>
          <a:p>
            <a:r>
              <a:rPr lang="en-US" altLang="en-US" sz="2000" b="1" smtClean="0">
                <a:solidFill>
                  <a:srgbClr val="0000FF"/>
                </a:solidFill>
              </a:rPr>
              <a:t>Inborn Immunity </a:t>
            </a:r>
            <a:r>
              <a:rPr lang="en-US" altLang="en-US" sz="2000" b="1" smtClean="0"/>
              <a:t>– Immunity for certain diseases is inherited </a:t>
            </a:r>
          </a:p>
          <a:p>
            <a:r>
              <a:rPr lang="en-US" altLang="en-US" sz="2000" b="1" smtClean="0">
                <a:solidFill>
                  <a:srgbClr val="0000FF"/>
                </a:solidFill>
              </a:rPr>
              <a:t>Acquired Immunity </a:t>
            </a:r>
            <a:r>
              <a:rPr lang="en-US" altLang="en-US" sz="2000" b="1" smtClean="0"/>
              <a:t>– immunity can be acquired through infection or artificially by medical intervention</a:t>
            </a:r>
          </a:p>
          <a:p>
            <a:endParaRPr lang="en-US" altLang="en-US" smtClean="0"/>
          </a:p>
        </p:txBody>
      </p:sp>
      <p:sp>
        <p:nvSpPr>
          <p:cNvPr id="95236" name="Text Placeholder 6"/>
          <p:cNvSpPr>
            <a:spLocks noGrp="1"/>
          </p:cNvSpPr>
          <p:nvPr>
            <p:ph type="body" sz="half" idx="2"/>
          </p:nvPr>
        </p:nvSpPr>
        <p:spPr/>
        <p:txBody>
          <a:bodyPr/>
          <a:lstStyle/>
          <a:p>
            <a:endParaRPr lang="en-US" altLang="en-US" smtClean="0"/>
          </a:p>
        </p:txBody>
      </p:sp>
      <p:pic>
        <p:nvPicPr>
          <p:cNvPr id="95237" name="Picture 4" descr="C:\Users\KarenLancour\Pictures\Immune System\Acquired Imm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792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Immunization</a:t>
            </a:r>
            <a:r>
              <a:rPr lang="en-US" dirty="0" smtClean="0"/>
              <a:t> </a:t>
            </a:r>
            <a:endParaRPr lang="en-US" dirty="0"/>
          </a:p>
        </p:txBody>
      </p:sp>
      <p:pic>
        <p:nvPicPr>
          <p:cNvPr id="96259" name="Picture 2" descr="C:\Users\KarenLancour\Pictures\Immune System Powerpoint\Pictur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001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938" y="214313"/>
            <a:ext cx="7793037" cy="1004887"/>
          </a:xfrm>
        </p:spPr>
        <p:txBody>
          <a:bodyPr/>
          <a:lstStyle/>
          <a:p>
            <a:pPr>
              <a:defRPr/>
            </a:pPr>
            <a:r>
              <a:rPr lang="en-US" b="1" dirty="0" smtClean="0">
                <a:effectLst>
                  <a:outerShdw blurRad="38100" dist="38100" dir="2700000" algn="tl">
                    <a:srgbClr val="000000">
                      <a:alpha val="43137"/>
                    </a:srgbClr>
                  </a:outerShdw>
                </a:effectLst>
              </a:rPr>
              <a:t>Antibiotics and </a:t>
            </a:r>
            <a:r>
              <a:rPr lang="en-US" b="1" dirty="0" err="1" smtClean="0">
                <a:effectLst>
                  <a:outerShdw blurRad="38100" dist="38100" dir="2700000" algn="tl">
                    <a:srgbClr val="000000">
                      <a:alpha val="43137"/>
                    </a:srgbClr>
                  </a:outerShdw>
                </a:effectLst>
              </a:rPr>
              <a:t>Antivirals</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84995" name="Content Placeholder 3"/>
          <p:cNvSpPr>
            <a:spLocks noGrp="1"/>
          </p:cNvSpPr>
          <p:nvPr>
            <p:ph idx="1"/>
          </p:nvPr>
        </p:nvSpPr>
        <p:spPr>
          <a:xfrm>
            <a:off x="457200" y="2017713"/>
            <a:ext cx="8497888" cy="4114800"/>
          </a:xfrm>
        </p:spPr>
        <p:txBody>
          <a:bodyPr/>
          <a:lstStyle/>
          <a:p>
            <a:pPr>
              <a:defRPr/>
            </a:pPr>
            <a:r>
              <a:rPr lang="en-US" sz="2800" b="1" dirty="0" smtClean="0">
                <a:solidFill>
                  <a:srgbClr val="0000FF"/>
                </a:solidFill>
                <a:effectLst>
                  <a:outerShdw blurRad="38100" dist="38100" dir="2700000" algn="tl">
                    <a:srgbClr val="000000">
                      <a:alpha val="43137"/>
                    </a:srgbClr>
                  </a:outerShdw>
                </a:effectLst>
              </a:rPr>
              <a:t>Antibiotics or </a:t>
            </a:r>
            <a:r>
              <a:rPr lang="en-US" sz="2800" b="1" dirty="0" err="1" smtClean="0">
                <a:solidFill>
                  <a:srgbClr val="0000FF"/>
                </a:solidFill>
                <a:effectLst>
                  <a:outerShdw blurRad="38100" dist="38100" dir="2700000" algn="tl">
                    <a:srgbClr val="000000">
                      <a:alpha val="43137"/>
                    </a:srgbClr>
                  </a:outerShdw>
                </a:effectLst>
              </a:rPr>
              <a:t>antibacterials</a:t>
            </a:r>
            <a:r>
              <a:rPr lang="en-US" sz="2800" b="1" dirty="0" smtClean="0">
                <a:solidFill>
                  <a:srgbClr val="0000FF"/>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group of medications used to kill bacteria by preventing them from dividing   </a:t>
            </a:r>
          </a:p>
          <a:p>
            <a:pPr>
              <a:defRPr/>
            </a:pPr>
            <a:r>
              <a:rPr lang="en-US" sz="2800" b="1" dirty="0" smtClean="0">
                <a:effectLst>
                  <a:outerShdw blurRad="38100" dist="38100" dir="2700000" algn="tl">
                    <a:srgbClr val="000000">
                      <a:alpha val="43137"/>
                    </a:srgbClr>
                  </a:outerShdw>
                </a:effectLst>
              </a:rPr>
              <a:t>There is concern about the extensive use of antibiotics resulting in resistant forms of bacteria and “superbugs”</a:t>
            </a:r>
          </a:p>
          <a:p>
            <a:pPr>
              <a:defRPr/>
            </a:pPr>
            <a:r>
              <a:rPr lang="en-US" sz="2800" b="1" dirty="0" err="1" smtClean="0">
                <a:solidFill>
                  <a:srgbClr val="0000FF"/>
                </a:solidFill>
                <a:effectLst>
                  <a:outerShdw blurRad="38100" dist="38100" dir="2700000" algn="tl">
                    <a:srgbClr val="000000">
                      <a:alpha val="43137"/>
                    </a:srgbClr>
                  </a:outerShdw>
                </a:effectLst>
              </a:rPr>
              <a:t>Antivirals</a:t>
            </a:r>
            <a:r>
              <a:rPr lang="en-US" sz="2800" b="1" dirty="0" smtClean="0">
                <a:solidFill>
                  <a:srgbClr val="0000FF"/>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group of medications used to treat viral infections but they cannot destroy the virus.  Rather they inhibit the virus from reproducing and developing</a:t>
            </a:r>
            <a:r>
              <a:rPr lang="en-US" sz="2800" b="1" dirty="0" smtClean="0"/>
              <a:t>. </a:t>
            </a:r>
          </a:p>
          <a:p>
            <a:pPr>
              <a:defRPr/>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Cultured Antibodies</a:t>
            </a:r>
            <a:endParaRPr lang="en-US" dirty="0">
              <a:effectLst>
                <a:outerShdw blurRad="38100" dist="38100" dir="2700000" algn="tl">
                  <a:srgbClr val="000000">
                    <a:alpha val="43137"/>
                  </a:srgbClr>
                </a:outerShdw>
              </a:effectLst>
            </a:endParaRPr>
          </a:p>
        </p:txBody>
      </p:sp>
      <p:sp>
        <p:nvSpPr>
          <p:cNvPr id="86019" name="Content Placeholder 3"/>
          <p:cNvSpPr>
            <a:spLocks noGrp="1"/>
          </p:cNvSpPr>
          <p:nvPr>
            <p:ph idx="1"/>
          </p:nvPr>
        </p:nvSpPr>
        <p:spPr>
          <a:xfrm>
            <a:off x="838200" y="2057400"/>
            <a:ext cx="7543800" cy="4075113"/>
          </a:xfrm>
        </p:spPr>
        <p:txBody>
          <a:bodyPr/>
          <a:lstStyle/>
          <a:p>
            <a:pPr>
              <a:defRPr/>
            </a:pPr>
            <a:r>
              <a:rPr lang="en-US" b="1" dirty="0" smtClean="0">
                <a:solidFill>
                  <a:srgbClr val="0000FF"/>
                </a:solidFill>
                <a:effectLst>
                  <a:outerShdw blurRad="38100" dist="38100" dir="2700000" algn="tl">
                    <a:srgbClr val="000000">
                      <a:alpha val="43137"/>
                    </a:srgbClr>
                  </a:outerShdw>
                </a:effectLst>
              </a:rPr>
              <a:t>Monoclonal antibodies </a:t>
            </a:r>
            <a:r>
              <a:rPr lang="en-US" b="1" dirty="0" smtClean="0">
                <a:effectLst>
                  <a:outerShdw blurRad="38100" dist="38100" dir="2700000" algn="tl">
                    <a:srgbClr val="000000">
                      <a:alpha val="43137"/>
                    </a:srgbClr>
                  </a:outerShdw>
                </a:effectLst>
              </a:rPr>
              <a:t>– cloning of many copies of the same antibody which can be useful in fighting diseases because they can be designed specifically to only target a certain antigen, such as one that is found on cancer cells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Allergies </a:t>
            </a:r>
            <a:endParaRPr lang="en-US" b="1" dirty="0">
              <a:effectLst>
                <a:outerShdw blurRad="38100" dist="38100" dir="2700000" algn="tl">
                  <a:srgbClr val="000000">
                    <a:alpha val="43137"/>
                  </a:srgbClr>
                </a:outerShdw>
              </a:effectLst>
            </a:endParaRPr>
          </a:p>
        </p:txBody>
      </p:sp>
      <p:sp>
        <p:nvSpPr>
          <p:cNvPr id="87043" name="Content Placeholder 3"/>
          <p:cNvSpPr>
            <a:spLocks noGrp="1"/>
          </p:cNvSpPr>
          <p:nvPr>
            <p:ph idx="1"/>
          </p:nvPr>
        </p:nvSpPr>
        <p:spPr>
          <a:xfrm>
            <a:off x="228600" y="2057400"/>
            <a:ext cx="8726488" cy="4267200"/>
          </a:xfrm>
        </p:spPr>
        <p:txBody>
          <a:bodyPr/>
          <a:lstStyle/>
          <a:p>
            <a:pPr>
              <a:defRPr/>
            </a:pPr>
            <a:r>
              <a:rPr lang="en-US" b="1" dirty="0" smtClean="0">
                <a:solidFill>
                  <a:srgbClr val="0033CC"/>
                </a:solidFill>
                <a:effectLst>
                  <a:outerShdw blurRad="38100" dist="38100" dir="2700000" algn="tl">
                    <a:srgbClr val="000000">
                      <a:alpha val="43137"/>
                    </a:srgbClr>
                  </a:outerShdw>
                </a:effectLst>
              </a:rPr>
              <a:t>Hypersensitivity</a:t>
            </a:r>
            <a:r>
              <a:rPr lang="en-US" b="1" dirty="0" smtClean="0">
                <a:effectLst>
                  <a:outerShdw blurRad="38100" dist="38100" dir="2700000" algn="tl">
                    <a:srgbClr val="000000">
                      <a:alpha val="43137"/>
                    </a:srgbClr>
                  </a:outerShdw>
                </a:effectLst>
              </a:rPr>
              <a:t> of the immune system to relatively harmless environmental antigens - the immune system reacts to an outside substance that it normally would ignore</a:t>
            </a:r>
          </a:p>
          <a:p>
            <a:pPr>
              <a:defRPr/>
            </a:pPr>
            <a:r>
              <a:rPr lang="en-US" b="1" dirty="0" smtClean="0">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Allergy types </a:t>
            </a:r>
            <a:r>
              <a:rPr lang="en-US" b="1" dirty="0" smtClean="0">
                <a:effectLst>
                  <a:outerShdw blurRad="38100" dist="38100" dir="2700000" algn="tl">
                    <a:srgbClr val="000000">
                      <a:alpha val="43137"/>
                    </a:srgbClr>
                  </a:outerShdw>
                </a:effectLst>
              </a:rPr>
              <a:t>(food, dust, mold, seasonal), symptoms and</a:t>
            </a:r>
            <a:r>
              <a:rPr lang="en-US" b="1" dirty="0" smtClean="0">
                <a:solidFill>
                  <a:srgbClr val="0033CC"/>
                </a:solidFill>
                <a:effectLst>
                  <a:outerShdw blurRad="38100" dist="38100" dir="2700000" algn="tl">
                    <a:srgbClr val="000000">
                      <a:alpha val="43137"/>
                    </a:srgbClr>
                  </a:outerShdw>
                </a:effectLst>
              </a:rPr>
              <a:t> signs </a:t>
            </a:r>
            <a:r>
              <a:rPr lang="en-US" b="1" dirty="0" smtClean="0">
                <a:effectLst>
                  <a:outerShdw blurRad="38100" dist="38100" dir="2700000" algn="tl">
                    <a:srgbClr val="000000">
                      <a:alpha val="43137"/>
                    </a:srgbClr>
                  </a:outerShdw>
                </a:effectLst>
              </a:rPr>
              <a:t>(skin rash, itching, red bumps, sneezing)</a:t>
            </a:r>
          </a:p>
          <a:p>
            <a:pPr>
              <a:defRPr/>
            </a:pPr>
            <a:endParaRPr lang="en-US" dirty="0" smtClean="0"/>
          </a:p>
        </p:txBody>
      </p:sp>
      <p:pic>
        <p:nvPicPr>
          <p:cNvPr id="99332" name="Picture 1" descr="C:\Users\KarenLancour\Pictures\Immune System Powerpoint\Picture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1247775"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t>Heart/Circulatory</a:t>
            </a:r>
            <a:r>
              <a:rPr lang="en-US" altLang="en-US" smtClean="0"/>
              <a:t> </a:t>
            </a:r>
          </a:p>
        </p:txBody>
      </p:sp>
      <p:pic>
        <p:nvPicPr>
          <p:cNvPr id="11267" name="Picture 3" descr="C:\Users\Karen\Pictures\Pictures\2015 A&amp;P-Cardio\Heart3_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Users\Karen Lancour\Pictures\My Pictures\2015 A&amp;P-Cardio\He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667000"/>
            <a:ext cx="41671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Asthma </a:t>
            </a:r>
            <a:endParaRPr lang="en-US" b="1" dirty="0">
              <a:effectLst>
                <a:outerShdw blurRad="38100" dist="38100" dir="2700000" algn="tl">
                  <a:srgbClr val="000000">
                    <a:alpha val="43137"/>
                  </a:srgbClr>
                </a:outerShdw>
              </a:effectLst>
            </a:endParaRPr>
          </a:p>
        </p:txBody>
      </p:sp>
      <p:sp>
        <p:nvSpPr>
          <p:cNvPr id="88067" name="Content Placeholder 4"/>
          <p:cNvSpPr>
            <a:spLocks noGrp="1"/>
          </p:cNvSpPr>
          <p:nvPr>
            <p:ph idx="1"/>
          </p:nvPr>
        </p:nvSpPr>
        <p:spPr>
          <a:xfrm>
            <a:off x="533400" y="2514600"/>
            <a:ext cx="8421688" cy="3617913"/>
          </a:xfrm>
        </p:spPr>
        <p:txBody>
          <a:bodyPr/>
          <a:lstStyle/>
          <a:p>
            <a:pPr>
              <a:defRPr/>
            </a:pPr>
            <a:r>
              <a:rPr lang="en-US" sz="2800" b="1" dirty="0" smtClean="0">
                <a:effectLst>
                  <a:outerShdw blurRad="38100" dist="38100" dir="2700000" algn="tl">
                    <a:srgbClr val="000000">
                      <a:alpha val="43137"/>
                    </a:srgbClr>
                  </a:outerShdw>
                </a:effectLst>
              </a:rPr>
              <a:t>an </a:t>
            </a:r>
            <a:r>
              <a:rPr lang="en-US" sz="2800" b="1" dirty="0" smtClean="0">
                <a:solidFill>
                  <a:srgbClr val="0033CC"/>
                </a:solidFill>
                <a:effectLst>
                  <a:outerShdw blurRad="38100" dist="38100" dir="2700000" algn="tl">
                    <a:srgbClr val="000000">
                      <a:alpha val="43137"/>
                    </a:srgbClr>
                  </a:outerShdw>
                </a:effectLst>
              </a:rPr>
              <a:t>obstructive pulmonary disorder </a:t>
            </a:r>
            <a:r>
              <a:rPr lang="en-US" sz="2800" b="1" dirty="0" smtClean="0">
                <a:effectLst>
                  <a:outerShdw blurRad="38100" dist="38100" dir="2700000" algn="tl">
                    <a:srgbClr val="000000">
                      <a:alpha val="43137"/>
                    </a:srgbClr>
                  </a:outerShdw>
                </a:effectLst>
              </a:rPr>
              <a:t>characterized by recurring spasms of muscles in bronchial walls accompanied by edema and mucus production which make breathing difficult</a:t>
            </a:r>
          </a:p>
          <a:p>
            <a:pPr>
              <a:defRPr/>
            </a:pPr>
            <a:r>
              <a:rPr lang="en-US" sz="2800" b="1" dirty="0" smtClean="0">
                <a:effectLst>
                  <a:outerShdw blurRad="38100" dist="38100" dir="2700000" algn="tl">
                    <a:srgbClr val="000000">
                      <a:alpha val="43137"/>
                    </a:srgbClr>
                  </a:outerShdw>
                </a:effectLst>
              </a:rPr>
              <a:t>it causes the </a:t>
            </a:r>
            <a:r>
              <a:rPr lang="en-US" sz="2800" b="1" dirty="0" smtClean="0">
                <a:solidFill>
                  <a:srgbClr val="0033CC"/>
                </a:solidFill>
                <a:effectLst>
                  <a:outerShdw blurRad="38100" dist="38100" dir="2700000" algn="tl">
                    <a:srgbClr val="000000">
                      <a:alpha val="43137"/>
                    </a:srgbClr>
                  </a:outerShdw>
                </a:effectLst>
              </a:rPr>
              <a:t>airways of the lungs to swell and narrow</a:t>
            </a:r>
            <a:r>
              <a:rPr lang="en-US" sz="2800" b="1" dirty="0" smtClean="0">
                <a:effectLst>
                  <a:outerShdw blurRad="38100" dist="38100" dir="2700000" algn="tl">
                    <a:srgbClr val="000000">
                      <a:alpha val="43137"/>
                    </a:srgbClr>
                  </a:outerShdw>
                </a:effectLst>
              </a:rPr>
              <a:t>, leading to wheezing, shortness of breath, chest tightness, and coughing</a:t>
            </a:r>
          </a:p>
          <a:p>
            <a:pPr>
              <a:defRPr/>
            </a:pPr>
            <a:endParaRPr lang="en-US" dirty="0" smtClean="0"/>
          </a:p>
        </p:txBody>
      </p:sp>
      <p:pic>
        <p:nvPicPr>
          <p:cNvPr id="100356" name="Picture 1" descr="C:\Users\KarenLancour\Pictures\Immune System Powerpoint\Picture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1000"/>
            <a:ext cx="15049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2" descr="C:\Users\KarenLancour\Pictures\Immune System Powerpoint\Pictur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000"/>
            <a:ext cx="29718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3802062" cy="1462087"/>
          </a:xfrm>
        </p:spPr>
        <p:txBody>
          <a:bodyPr/>
          <a:lstStyle/>
          <a:p>
            <a:pPr>
              <a:defRPr/>
            </a:pPr>
            <a:r>
              <a:rPr lang="en-US" b="1" dirty="0" smtClean="0">
                <a:effectLst>
                  <a:outerShdw blurRad="38100" dist="38100" dir="2700000" algn="tl">
                    <a:srgbClr val="000000">
                      <a:alpha val="43137"/>
                    </a:srgbClr>
                  </a:outerShdw>
                </a:effectLst>
              </a:rPr>
              <a:t>AIDS -HIV</a:t>
            </a:r>
            <a:endParaRPr lang="en-US" b="1" dirty="0">
              <a:effectLst>
                <a:outerShdw blurRad="38100" dist="38100" dir="2700000" algn="tl">
                  <a:srgbClr val="000000">
                    <a:alpha val="43137"/>
                  </a:srgbClr>
                </a:outerShdw>
              </a:effectLst>
            </a:endParaRPr>
          </a:p>
        </p:txBody>
      </p:sp>
      <p:sp>
        <p:nvSpPr>
          <p:cNvPr id="89091" name="Content Placeholder 3"/>
          <p:cNvSpPr>
            <a:spLocks noGrp="1"/>
          </p:cNvSpPr>
          <p:nvPr>
            <p:ph idx="1"/>
          </p:nvPr>
        </p:nvSpPr>
        <p:spPr>
          <a:xfrm>
            <a:off x="228600" y="2057400"/>
            <a:ext cx="8305800" cy="4114800"/>
          </a:xfrm>
        </p:spPr>
        <p:txBody>
          <a:bodyPr/>
          <a:lstStyle/>
          <a:p>
            <a:pPr>
              <a:defRPr/>
            </a:pPr>
            <a:r>
              <a:rPr lang="en-US" b="1" dirty="0" smtClean="0">
                <a:solidFill>
                  <a:srgbClr val="0033CC"/>
                </a:solidFill>
                <a:effectLst>
                  <a:outerShdw blurRad="38100" dist="38100" dir="2700000" algn="tl">
                    <a:srgbClr val="000000">
                      <a:alpha val="43137"/>
                    </a:srgbClr>
                  </a:outerShdw>
                </a:effectLst>
              </a:rPr>
              <a:t>AIDS -</a:t>
            </a:r>
            <a:r>
              <a:rPr lang="en-US" dirty="0" smtClean="0">
                <a:solidFill>
                  <a:srgbClr val="0033CC"/>
                </a:solidFill>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acquired immune deficiency syndrome</a:t>
            </a:r>
            <a:r>
              <a:rPr lang="en-US" dirty="0" smtClean="0">
                <a:solidFill>
                  <a:srgbClr val="0033CC"/>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is the final stage of HIV disease, which causes severe damage to the immune system-caused by infection with </a:t>
            </a:r>
            <a:r>
              <a:rPr lang="en-US" b="1" dirty="0" smtClean="0">
                <a:solidFill>
                  <a:srgbClr val="0033CC"/>
                </a:solidFill>
                <a:effectLst>
                  <a:outerShdw blurRad="38100" dist="38100" dir="2700000" algn="tl">
                    <a:srgbClr val="000000">
                      <a:alpha val="43137"/>
                    </a:srgbClr>
                  </a:outerShdw>
                </a:effectLst>
              </a:rPr>
              <a:t>human immunodeficiency virus</a:t>
            </a:r>
            <a:r>
              <a:rPr lang="en-US" dirty="0" smtClean="0">
                <a:solidFill>
                  <a:srgbClr val="0033CC"/>
                </a:solidFill>
                <a:effectLst>
                  <a:outerShdw blurRad="38100" dist="38100" dir="2700000" algn="tl">
                    <a:srgbClr val="000000">
                      <a:alpha val="43137"/>
                    </a:srgbClr>
                  </a:outerShdw>
                </a:effectLst>
              </a:rPr>
              <a:t> </a:t>
            </a:r>
            <a:r>
              <a:rPr lang="en-US" b="1" dirty="0" smtClean="0">
                <a:solidFill>
                  <a:srgbClr val="0033CC"/>
                </a:solidFill>
                <a:effectLst>
                  <a:outerShdw blurRad="38100" dist="38100" dir="2700000" algn="tl">
                    <a:srgbClr val="000000">
                      <a:alpha val="43137"/>
                    </a:srgbClr>
                  </a:outerShdw>
                </a:effectLst>
              </a:rPr>
              <a:t>(HIV)</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HIV infects vital cells in the human immune system such as helper T cells, macrophages, and dendrite cells</a:t>
            </a:r>
          </a:p>
          <a:p>
            <a:pPr>
              <a:defRPr/>
            </a:pPr>
            <a:endParaRPr lang="en-US" dirty="0" smtClean="0"/>
          </a:p>
        </p:txBody>
      </p:sp>
      <p:pic>
        <p:nvPicPr>
          <p:cNvPr id="101380" name="Picture 1" descr="C:\Users\KarenLancour\Pictures\Immune System Powerpoint\Picture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07962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Autoimmune Disorders </a:t>
            </a:r>
            <a:endParaRPr lang="en-US" b="1" dirty="0">
              <a:effectLst>
                <a:outerShdw blurRad="38100" dist="38100" dir="2700000" algn="tl">
                  <a:srgbClr val="000000">
                    <a:alpha val="43137"/>
                  </a:srgbClr>
                </a:outerShdw>
              </a:effectLst>
            </a:endParaRPr>
          </a:p>
        </p:txBody>
      </p:sp>
      <p:sp>
        <p:nvSpPr>
          <p:cNvPr id="90115" name="Content Placeholder 2"/>
          <p:cNvSpPr>
            <a:spLocks noGrp="1"/>
          </p:cNvSpPr>
          <p:nvPr>
            <p:ph idx="1"/>
          </p:nvPr>
        </p:nvSpPr>
        <p:spPr>
          <a:xfrm>
            <a:off x="457200" y="1828800"/>
            <a:ext cx="8497888" cy="5029200"/>
          </a:xfrm>
        </p:spPr>
        <p:txBody>
          <a:bodyPr/>
          <a:lstStyle/>
          <a:p>
            <a:pPr>
              <a:defRPr/>
            </a:pPr>
            <a:r>
              <a:rPr lang="en-US" sz="2800" b="1" dirty="0" smtClean="0">
                <a:effectLst>
                  <a:outerShdw blurRad="38100" dist="38100" dir="2700000" algn="tl">
                    <a:srgbClr val="000000">
                      <a:alpha val="43137"/>
                    </a:srgbClr>
                  </a:outerShdw>
                </a:effectLst>
              </a:rPr>
              <a:t>Condition that occurs when the immune system </a:t>
            </a:r>
            <a:r>
              <a:rPr lang="en-US" sz="2800" b="1" dirty="0" smtClean="0">
                <a:solidFill>
                  <a:srgbClr val="0033CC"/>
                </a:solidFill>
                <a:effectLst>
                  <a:outerShdw blurRad="38100" dist="38100" dir="2700000" algn="tl">
                    <a:srgbClr val="000000">
                      <a:alpha val="43137"/>
                    </a:srgbClr>
                  </a:outerShdw>
                </a:effectLst>
              </a:rPr>
              <a:t>mistakenly attacks </a:t>
            </a:r>
            <a:r>
              <a:rPr lang="en-US" sz="2800" b="1" dirty="0" smtClean="0">
                <a:effectLst>
                  <a:outerShdw blurRad="38100" dist="38100" dir="2700000" algn="tl">
                    <a:srgbClr val="000000">
                      <a:alpha val="43137"/>
                    </a:srgbClr>
                  </a:outerShdw>
                </a:effectLst>
              </a:rPr>
              <a:t>and destroys </a:t>
            </a:r>
            <a:r>
              <a:rPr lang="en-US" sz="2800" b="1" dirty="0" smtClean="0">
                <a:solidFill>
                  <a:srgbClr val="0033CC"/>
                </a:solidFill>
                <a:effectLst>
                  <a:outerShdw blurRad="38100" dist="38100" dir="2700000" algn="tl">
                    <a:srgbClr val="000000">
                      <a:alpha val="43137"/>
                    </a:srgbClr>
                  </a:outerShdw>
                </a:effectLst>
              </a:rPr>
              <a:t>healthy body tissue</a:t>
            </a:r>
          </a:p>
          <a:p>
            <a:pPr>
              <a:defRPr/>
            </a:pPr>
            <a:r>
              <a:rPr lang="en-US" sz="2800" b="1" dirty="0" smtClean="0">
                <a:effectLst>
                  <a:outerShdw blurRad="38100" dist="38100" dir="2700000" algn="tl">
                    <a:srgbClr val="000000">
                      <a:alpha val="43137"/>
                    </a:srgbClr>
                  </a:outerShdw>
                </a:effectLst>
              </a:rPr>
              <a:t>Can't tell the </a:t>
            </a:r>
            <a:r>
              <a:rPr lang="en-US" sz="2800" b="1" dirty="0" smtClean="0">
                <a:solidFill>
                  <a:srgbClr val="0033CC"/>
                </a:solidFill>
                <a:effectLst>
                  <a:outerShdw blurRad="38100" dist="38100" dir="2700000" algn="tl">
                    <a:srgbClr val="000000">
                      <a:alpha val="43137"/>
                    </a:srgbClr>
                  </a:outerShdw>
                </a:effectLst>
              </a:rPr>
              <a:t>difference</a:t>
            </a:r>
            <a:r>
              <a:rPr lang="en-US" sz="2800" b="1" dirty="0" smtClean="0">
                <a:effectLst>
                  <a:outerShdw blurRad="38100" dist="38100" dir="2700000" algn="tl">
                    <a:srgbClr val="000000">
                      <a:alpha val="43137"/>
                    </a:srgbClr>
                  </a:outerShdw>
                </a:effectLst>
              </a:rPr>
              <a:t> between </a:t>
            </a:r>
            <a:r>
              <a:rPr lang="en-US" sz="2800" b="1" dirty="0" smtClean="0"/>
              <a:t>healthy body tissue</a:t>
            </a:r>
            <a:r>
              <a:rPr lang="en-US" sz="2800" b="1" dirty="0" smtClean="0">
                <a:effectLst>
                  <a:outerShdw blurRad="38100" dist="38100" dir="2700000" algn="tl">
                    <a:srgbClr val="000000">
                      <a:alpha val="43137"/>
                    </a:srgbClr>
                  </a:outerShdw>
                </a:effectLst>
              </a:rPr>
              <a:t> and </a:t>
            </a:r>
            <a:r>
              <a:rPr lang="en-US" sz="2800" b="1" dirty="0" smtClean="0">
                <a:solidFill>
                  <a:srgbClr val="0033CC"/>
                </a:solidFill>
                <a:effectLst>
                  <a:outerShdw blurRad="38100" dist="38100" dir="2700000" algn="tl">
                    <a:srgbClr val="000000">
                      <a:alpha val="43137"/>
                    </a:srgbClr>
                  </a:outerShdw>
                </a:effectLst>
              </a:rPr>
              <a:t>antigens</a:t>
            </a:r>
            <a:r>
              <a:rPr lang="en-US" sz="2800" b="1" dirty="0" smtClean="0"/>
              <a:t>- </a:t>
            </a:r>
            <a:r>
              <a:rPr lang="en-US" sz="2800" b="1" dirty="0" smtClean="0">
                <a:effectLst>
                  <a:outerShdw blurRad="38100" dist="38100" dir="2700000" algn="tl">
                    <a:srgbClr val="000000">
                      <a:alpha val="43137"/>
                    </a:srgbClr>
                  </a:outerShdw>
                </a:effectLst>
              </a:rPr>
              <a:t>The result is an immune response that destroys normal body tissues</a:t>
            </a:r>
          </a:p>
          <a:p>
            <a:pPr>
              <a:defRPr/>
            </a:pPr>
            <a:r>
              <a:rPr lang="en-US" sz="2800" b="1" dirty="0" smtClean="0">
                <a:effectLst>
                  <a:outerShdw blurRad="38100" dist="38100" dir="2700000" algn="tl">
                    <a:srgbClr val="000000">
                      <a:alpha val="43137"/>
                    </a:srgbClr>
                  </a:outerShdw>
                </a:effectLst>
              </a:rPr>
              <a:t>More than 80 different types – </a:t>
            </a:r>
            <a:r>
              <a:rPr lang="en-US" sz="2800" b="1" dirty="0" smtClean="0">
                <a:solidFill>
                  <a:srgbClr val="0033CC"/>
                </a:solidFill>
                <a:effectLst>
                  <a:outerShdw blurRad="38100" dist="38100" dir="2700000" algn="tl">
                    <a:srgbClr val="000000">
                      <a:alpha val="43137"/>
                    </a:srgbClr>
                  </a:outerShdw>
                </a:effectLst>
              </a:rPr>
              <a:t>Multiple sclerosis, Rheumatoid arthritis, Systemic lupus </a:t>
            </a:r>
            <a:r>
              <a:rPr lang="en-US" sz="2800" b="1" dirty="0" err="1" smtClean="0">
                <a:solidFill>
                  <a:srgbClr val="0033CC"/>
                </a:solidFill>
                <a:effectLst>
                  <a:outerShdw blurRad="38100" dist="38100" dir="2700000" algn="tl">
                    <a:srgbClr val="000000">
                      <a:alpha val="43137"/>
                    </a:srgbClr>
                  </a:outerShdw>
                </a:effectLst>
              </a:rPr>
              <a:t>erythematosus</a:t>
            </a:r>
            <a:r>
              <a:rPr lang="en-US" sz="2800" b="1" dirty="0" smtClean="0">
                <a:solidFill>
                  <a:srgbClr val="0033CC"/>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ABO Antigens </a:t>
            </a:r>
            <a:endParaRPr lang="en-US" b="1" dirty="0">
              <a:effectLst>
                <a:outerShdw blurRad="38100" dist="38100" dir="2700000" algn="tl">
                  <a:srgbClr val="000000">
                    <a:alpha val="43137"/>
                  </a:srgbClr>
                </a:outerShdw>
              </a:effectLst>
            </a:endParaRPr>
          </a:p>
        </p:txBody>
      </p:sp>
      <p:sp>
        <p:nvSpPr>
          <p:cNvPr id="91139" name="Content Placeholder 3"/>
          <p:cNvSpPr>
            <a:spLocks noGrp="1"/>
          </p:cNvSpPr>
          <p:nvPr>
            <p:ph idx="1"/>
          </p:nvPr>
        </p:nvSpPr>
        <p:spPr>
          <a:xfrm>
            <a:off x="457200" y="2017713"/>
            <a:ext cx="8497888" cy="4114800"/>
          </a:xfrm>
        </p:spPr>
        <p:txBody>
          <a:bodyPr/>
          <a:lstStyle/>
          <a:p>
            <a:pPr>
              <a:defRPr/>
            </a:pPr>
            <a:r>
              <a:rPr lang="en-US" sz="2400" b="1" dirty="0" smtClean="0">
                <a:effectLst>
                  <a:outerShdw blurRad="38100" dist="38100" dir="2700000" algn="tl">
                    <a:srgbClr val="000000">
                      <a:alpha val="43137"/>
                    </a:srgbClr>
                  </a:outerShdw>
                </a:effectLst>
              </a:rPr>
              <a:t>The surface membranes of RBCs carry proteins that act as antigens in some recipients</a:t>
            </a:r>
          </a:p>
          <a:p>
            <a:pPr>
              <a:defRPr/>
            </a:pPr>
            <a:r>
              <a:rPr lang="en-US" sz="2400" b="1" dirty="0" smtClean="0">
                <a:solidFill>
                  <a:srgbClr val="0033CC"/>
                </a:solidFill>
                <a:effectLst>
                  <a:outerShdw blurRad="38100" dist="38100" dir="2700000" algn="tl">
                    <a:srgbClr val="000000">
                      <a:alpha val="43137"/>
                    </a:srgbClr>
                  </a:outerShdw>
                </a:effectLst>
              </a:rPr>
              <a:t>Type A blood </a:t>
            </a:r>
            <a:r>
              <a:rPr lang="en-US" sz="2400" b="1" dirty="0" smtClean="0">
                <a:effectLst>
                  <a:outerShdw blurRad="38100" dist="38100" dir="2700000" algn="tl">
                    <a:srgbClr val="000000">
                      <a:alpha val="43137"/>
                    </a:srgbClr>
                  </a:outerShdw>
                </a:effectLst>
              </a:rPr>
              <a:t>has A antigens only.</a:t>
            </a:r>
          </a:p>
          <a:p>
            <a:pPr>
              <a:defRPr/>
            </a:pPr>
            <a:r>
              <a:rPr lang="en-US" sz="2400" b="1" dirty="0" smtClean="0">
                <a:solidFill>
                  <a:srgbClr val="0033CC"/>
                </a:solidFill>
                <a:effectLst>
                  <a:outerShdw blurRad="38100" dist="38100" dir="2700000" algn="tl">
                    <a:srgbClr val="000000">
                      <a:alpha val="43137"/>
                    </a:srgbClr>
                  </a:outerShdw>
                </a:effectLst>
              </a:rPr>
              <a:t>Type B blood </a:t>
            </a:r>
            <a:r>
              <a:rPr lang="en-US" sz="2400" b="1" dirty="0" smtClean="0">
                <a:effectLst>
                  <a:outerShdw blurRad="38100" dist="38100" dir="2700000" algn="tl">
                    <a:srgbClr val="000000">
                      <a:alpha val="43137"/>
                    </a:srgbClr>
                  </a:outerShdw>
                </a:effectLst>
              </a:rPr>
              <a:t>has B antigens only.</a:t>
            </a:r>
          </a:p>
          <a:p>
            <a:pPr>
              <a:defRPr/>
            </a:pPr>
            <a:r>
              <a:rPr lang="en-US" sz="2400" b="1" dirty="0" smtClean="0">
                <a:solidFill>
                  <a:srgbClr val="0033CC"/>
                </a:solidFill>
                <a:effectLst>
                  <a:outerShdw blurRad="38100" dist="38100" dir="2700000" algn="tl">
                    <a:srgbClr val="000000">
                      <a:alpha val="43137"/>
                    </a:srgbClr>
                  </a:outerShdw>
                </a:effectLst>
              </a:rPr>
              <a:t>Type AB blood </a:t>
            </a:r>
            <a:r>
              <a:rPr lang="en-US" sz="2400" b="1" dirty="0" smtClean="0">
                <a:effectLst>
                  <a:outerShdw blurRad="38100" dist="38100" dir="2700000" algn="tl">
                    <a:srgbClr val="000000">
                      <a:alpha val="43137"/>
                    </a:srgbClr>
                  </a:outerShdw>
                </a:effectLst>
              </a:rPr>
              <a:t>has both A and B antigens present</a:t>
            </a:r>
          </a:p>
          <a:p>
            <a:pPr>
              <a:defRPr/>
            </a:pPr>
            <a:r>
              <a:rPr lang="en-US" sz="2400" b="1" dirty="0" smtClean="0">
                <a:solidFill>
                  <a:srgbClr val="0033CC"/>
                </a:solidFill>
                <a:effectLst>
                  <a:outerShdw blurRad="38100" dist="38100" dir="2700000" algn="tl">
                    <a:srgbClr val="000000">
                      <a:alpha val="43137"/>
                    </a:srgbClr>
                  </a:outerShdw>
                </a:effectLst>
              </a:rPr>
              <a:t>Type O blood </a:t>
            </a:r>
            <a:r>
              <a:rPr lang="en-US" sz="2400" b="1" dirty="0" smtClean="0">
                <a:effectLst>
                  <a:outerShdw blurRad="38100" dist="38100" dir="2700000" algn="tl">
                    <a:srgbClr val="000000">
                      <a:alpha val="43137"/>
                    </a:srgbClr>
                  </a:outerShdw>
                </a:effectLst>
              </a:rPr>
              <a:t>lacks both A and B antigens</a:t>
            </a:r>
          </a:p>
          <a:p>
            <a:pPr>
              <a:defRPr/>
            </a:pPr>
            <a:r>
              <a:rPr lang="en-US" sz="2400" b="1" dirty="0" smtClean="0">
                <a:effectLst>
                  <a:outerShdw blurRad="38100" dist="38100" dir="2700000" algn="tl">
                    <a:srgbClr val="000000">
                      <a:alpha val="43137"/>
                    </a:srgbClr>
                  </a:outerShdw>
                </a:effectLst>
              </a:rPr>
              <a:t>Blood plasma contains antibodies to the blood types not present.</a:t>
            </a:r>
          </a:p>
          <a:p>
            <a:pPr>
              <a:defRPr/>
            </a:pPr>
            <a:r>
              <a:rPr lang="en-US" sz="2400" b="1" dirty="0" smtClean="0">
                <a:effectLst>
                  <a:outerShdw blurRad="38100" dist="38100" dir="2700000" algn="tl">
                    <a:srgbClr val="000000">
                      <a:alpha val="43137"/>
                    </a:srgbClr>
                  </a:outerShdw>
                </a:effectLst>
              </a:rPr>
              <a:t>Exposure to </a:t>
            </a:r>
            <a:r>
              <a:rPr lang="en-US" sz="2400" b="1" dirty="0" smtClean="0">
                <a:solidFill>
                  <a:srgbClr val="0033CC"/>
                </a:solidFill>
                <a:effectLst>
                  <a:outerShdw blurRad="38100" dist="38100" dir="2700000" algn="tl">
                    <a:srgbClr val="000000">
                      <a:alpha val="43137"/>
                    </a:srgbClr>
                  </a:outerShdw>
                </a:effectLst>
              </a:rPr>
              <a:t>foreign blood antigens </a:t>
            </a:r>
            <a:r>
              <a:rPr lang="en-US" sz="2400" b="1" dirty="0" smtClean="0">
                <a:effectLst>
                  <a:outerShdw blurRad="38100" dist="38100" dir="2700000" algn="tl">
                    <a:srgbClr val="000000">
                      <a:alpha val="43137"/>
                    </a:srgbClr>
                  </a:outerShdw>
                </a:effectLst>
              </a:rPr>
              <a:t>results in </a:t>
            </a:r>
            <a:r>
              <a:rPr lang="en-US" sz="2400" b="1" dirty="0" smtClean="0">
                <a:solidFill>
                  <a:srgbClr val="0033CC"/>
                </a:solidFill>
                <a:effectLst>
                  <a:outerShdw blurRad="38100" dist="38100" dir="2700000" algn="tl">
                    <a:srgbClr val="000000">
                      <a:alpha val="43137"/>
                    </a:srgbClr>
                  </a:outerShdw>
                </a:effectLst>
              </a:rPr>
              <a:t>agglutination</a:t>
            </a:r>
            <a:r>
              <a:rPr lang="en-US" sz="2400" b="1" dirty="0" smtClean="0">
                <a:effectLst>
                  <a:outerShdw blurRad="38100" dist="38100" dir="2700000" algn="tl">
                    <a:srgbClr val="000000">
                      <a:alpha val="43137"/>
                    </a:srgbClr>
                  </a:outerShdw>
                </a:effectLst>
              </a:rPr>
              <a:t> or </a:t>
            </a:r>
            <a:r>
              <a:rPr lang="en-US" sz="2400" b="1" dirty="0" smtClean="0">
                <a:solidFill>
                  <a:srgbClr val="0033CC"/>
                </a:solidFill>
                <a:effectLst>
                  <a:outerShdw blurRad="38100" dist="38100" dir="2700000" algn="tl">
                    <a:srgbClr val="000000">
                      <a:alpha val="43137"/>
                    </a:srgbClr>
                  </a:outerShdw>
                </a:effectLst>
              </a:rPr>
              <a:t>clumping of RBCs</a:t>
            </a:r>
            <a:r>
              <a:rPr lang="en-US" sz="2400" b="1" dirty="0" smtClean="0">
                <a:effectLst>
                  <a:outerShdw blurRad="38100" dist="38100" dir="2700000" algn="tl">
                    <a:srgbClr val="000000">
                      <a:alpha val="43137"/>
                    </a:srgbClr>
                  </a:outerShdw>
                </a:effectLst>
              </a:rPr>
              <a:t>, prevents circulation of blood, and the RBCs burst</a:t>
            </a:r>
          </a:p>
          <a:p>
            <a:pPr>
              <a:defRPr/>
            </a:pPr>
            <a:endParaRPr lang="en-US" sz="2400" dirty="0" smtClean="0"/>
          </a:p>
        </p:txBody>
      </p:sp>
      <p:pic>
        <p:nvPicPr>
          <p:cNvPr id="103428" name="Picture 3" descr="C:\Users\KarenLancour\Pictures\Immune System Powerpoint\Picture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3657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RH Factor </a:t>
            </a:r>
            <a:endParaRPr lang="en-US" b="1" dirty="0">
              <a:effectLst>
                <a:outerShdw blurRad="38100" dist="38100" dir="2700000" algn="tl">
                  <a:srgbClr val="000000">
                    <a:alpha val="43137"/>
                  </a:srgbClr>
                </a:outerShdw>
              </a:effectLst>
            </a:endParaRPr>
          </a:p>
        </p:txBody>
      </p:sp>
      <p:sp>
        <p:nvSpPr>
          <p:cNvPr id="92163" name="Content Placeholder 2"/>
          <p:cNvSpPr>
            <a:spLocks noGrp="1"/>
          </p:cNvSpPr>
          <p:nvPr>
            <p:ph idx="1"/>
          </p:nvPr>
        </p:nvSpPr>
        <p:spPr>
          <a:xfrm>
            <a:off x="457200" y="2133600"/>
            <a:ext cx="8497888" cy="4114800"/>
          </a:xfrm>
        </p:spPr>
        <p:txBody>
          <a:bodyPr/>
          <a:lstStyle/>
          <a:p>
            <a:pPr>
              <a:defRPr/>
            </a:pPr>
            <a:r>
              <a:rPr lang="en-US" sz="2400" b="1" dirty="0" smtClean="0">
                <a:effectLst>
                  <a:outerShdw blurRad="38100" dist="38100" dir="2700000" algn="tl">
                    <a:srgbClr val="000000">
                      <a:alpha val="43137"/>
                    </a:srgbClr>
                  </a:outerShdw>
                </a:effectLst>
              </a:rPr>
              <a:t>Another  important antigen used in matching blood types</a:t>
            </a:r>
          </a:p>
          <a:p>
            <a:pPr>
              <a:defRPr/>
            </a:pPr>
            <a:r>
              <a:rPr lang="en-US" sz="2400" b="1" dirty="0" smtClean="0">
                <a:effectLst>
                  <a:outerShdw blurRad="38100" dist="38100" dir="2700000" algn="tl">
                    <a:srgbClr val="000000">
                      <a:alpha val="43137"/>
                    </a:srgbClr>
                  </a:outerShdw>
                </a:effectLst>
              </a:rPr>
              <a:t>Persons </a:t>
            </a:r>
            <a:r>
              <a:rPr lang="en-US" sz="2400" b="1" dirty="0" smtClean="0">
                <a:solidFill>
                  <a:srgbClr val="0033CC"/>
                </a:solidFill>
                <a:effectLst>
                  <a:outerShdw blurRad="38100" dist="38100" dir="2700000" algn="tl">
                    <a:srgbClr val="000000">
                      <a:alpha val="43137"/>
                    </a:srgbClr>
                  </a:outerShdw>
                </a:effectLst>
              </a:rPr>
              <a:t>with </a:t>
            </a:r>
            <a:r>
              <a:rPr lang="en-US" sz="2400" b="1" dirty="0" err="1" smtClean="0">
                <a:solidFill>
                  <a:srgbClr val="0033CC"/>
                </a:solidFill>
                <a:effectLst>
                  <a:outerShdw blurRad="38100" dist="38100" dir="2700000" algn="tl">
                    <a:srgbClr val="000000">
                      <a:alpha val="43137"/>
                    </a:srgbClr>
                  </a:outerShdw>
                </a:effectLst>
              </a:rPr>
              <a:t>Rh</a:t>
            </a:r>
            <a:r>
              <a:rPr lang="en-US" sz="2400" b="1" dirty="0" smtClean="0">
                <a:solidFill>
                  <a:srgbClr val="0033CC"/>
                </a:solidFill>
                <a:effectLst>
                  <a:outerShdw blurRad="38100" dist="38100" dir="2700000" algn="tl">
                    <a:srgbClr val="000000">
                      <a:alpha val="43137"/>
                    </a:srgbClr>
                  </a:outerShdw>
                </a:effectLst>
              </a:rPr>
              <a:t> factor </a:t>
            </a:r>
            <a:r>
              <a:rPr lang="en-US" sz="2400" b="1" dirty="0" smtClean="0">
                <a:effectLst>
                  <a:outerShdw blurRad="38100" dist="38100" dir="2700000" algn="tl">
                    <a:srgbClr val="000000">
                      <a:alpha val="43137"/>
                    </a:srgbClr>
                  </a:outerShdw>
                </a:effectLst>
              </a:rPr>
              <a:t>on RBC membrane are </a:t>
            </a:r>
            <a:r>
              <a:rPr lang="en-US" sz="2400" b="1" dirty="0" err="1" smtClean="0">
                <a:solidFill>
                  <a:srgbClr val="0033CC"/>
                </a:solidFill>
                <a:effectLst>
                  <a:outerShdw blurRad="38100" dist="38100" dir="2700000" algn="tl">
                    <a:srgbClr val="000000">
                      <a:alpha val="43137"/>
                    </a:srgbClr>
                  </a:outerShdw>
                </a:effectLst>
              </a:rPr>
              <a:t>Rh</a:t>
            </a:r>
            <a:r>
              <a:rPr lang="en-US" sz="2400" b="1" dirty="0" smtClean="0">
                <a:solidFill>
                  <a:srgbClr val="0033CC"/>
                </a:solidFill>
                <a:effectLst>
                  <a:outerShdw blurRad="38100" dist="38100" dir="2700000" algn="tl">
                    <a:srgbClr val="000000">
                      <a:alpha val="43137"/>
                    </a:srgbClr>
                  </a:outerShdw>
                </a:effectLst>
              </a:rPr>
              <a:t> positive</a:t>
            </a:r>
            <a:r>
              <a:rPr lang="en-US" sz="2400" b="1" dirty="0" smtClean="0">
                <a:effectLst>
                  <a:outerShdw blurRad="38100" dist="38100" dir="2700000" algn="tl">
                    <a:srgbClr val="000000">
                      <a:alpha val="43137"/>
                    </a:srgbClr>
                  </a:outerShdw>
                </a:effectLst>
              </a:rPr>
              <a:t>; </a:t>
            </a:r>
            <a:r>
              <a:rPr lang="en-US" sz="2400" b="1" dirty="0" err="1" smtClean="0">
                <a:solidFill>
                  <a:srgbClr val="0033CC"/>
                </a:solidFill>
                <a:effectLst>
                  <a:outerShdw blurRad="38100" dist="38100" dir="2700000" algn="tl">
                    <a:srgbClr val="000000">
                      <a:alpha val="43137"/>
                    </a:srgbClr>
                  </a:outerShdw>
                </a:effectLst>
              </a:rPr>
              <a:t>Rh</a:t>
            </a:r>
            <a:r>
              <a:rPr lang="en-US" sz="2400" b="1" dirty="0" smtClean="0">
                <a:solidFill>
                  <a:srgbClr val="0033CC"/>
                </a:solidFill>
                <a:effectLst>
                  <a:outerShdw blurRad="38100" dist="38100" dir="2700000" algn="tl">
                    <a:srgbClr val="000000">
                      <a:alpha val="43137"/>
                    </a:srgbClr>
                  </a:outerShdw>
                </a:effectLst>
              </a:rPr>
              <a:t> negative lack </a:t>
            </a:r>
            <a:r>
              <a:rPr lang="en-US" sz="2400" b="1" dirty="0" smtClean="0">
                <a:effectLst>
                  <a:outerShdw blurRad="38100" dist="38100" dir="2700000" algn="tl">
                    <a:srgbClr val="000000">
                      <a:alpha val="43137"/>
                    </a:srgbClr>
                  </a:outerShdw>
                </a:effectLst>
              </a:rPr>
              <a:t>the </a:t>
            </a:r>
            <a:r>
              <a:rPr lang="en-US" sz="2400" b="1" dirty="0" err="1" smtClean="0">
                <a:solidFill>
                  <a:srgbClr val="0033CC"/>
                </a:solidFill>
                <a:effectLst>
                  <a:outerShdw blurRad="38100" dist="38100" dir="2700000" algn="tl">
                    <a:srgbClr val="000000">
                      <a:alpha val="43137"/>
                    </a:srgbClr>
                  </a:outerShdw>
                </a:effectLst>
              </a:rPr>
              <a:t>Rh</a:t>
            </a:r>
            <a:r>
              <a:rPr lang="en-US" sz="2400" b="1" dirty="0" smtClean="0">
                <a:solidFill>
                  <a:srgbClr val="0033CC"/>
                </a:solidFill>
                <a:effectLst>
                  <a:outerShdw blurRad="38100" dist="38100" dir="2700000" algn="tl">
                    <a:srgbClr val="000000">
                      <a:alpha val="43137"/>
                    </a:srgbClr>
                  </a:outerShdw>
                </a:effectLst>
              </a:rPr>
              <a:t> factor </a:t>
            </a:r>
            <a:r>
              <a:rPr lang="en-US" sz="2400" b="1" dirty="0" smtClean="0">
                <a:effectLst>
                  <a:outerShdw blurRad="38100" dist="38100" dir="2700000" algn="tl">
                    <a:srgbClr val="000000">
                      <a:alpha val="43137"/>
                    </a:srgbClr>
                  </a:outerShdw>
                </a:effectLst>
              </a:rPr>
              <a:t>protein.</a:t>
            </a:r>
          </a:p>
          <a:p>
            <a:pPr>
              <a:defRPr/>
            </a:pPr>
            <a:r>
              <a:rPr lang="en-US" sz="2400" b="1" dirty="0" err="1" smtClean="0">
                <a:effectLst>
                  <a:outerShdw blurRad="38100" dist="38100" dir="2700000" algn="tl">
                    <a:srgbClr val="000000">
                      <a:alpha val="43137"/>
                    </a:srgbClr>
                  </a:outerShdw>
                </a:effectLst>
              </a:rPr>
              <a:t>Rh</a:t>
            </a:r>
            <a:r>
              <a:rPr lang="en-US" sz="2400" b="1" dirty="0" smtClean="0">
                <a:effectLst>
                  <a:outerShdw blurRad="38100" dist="38100" dir="2700000" algn="tl">
                    <a:srgbClr val="000000">
                      <a:alpha val="43137"/>
                    </a:srgbClr>
                  </a:outerShdw>
                </a:effectLst>
              </a:rPr>
              <a:t> negative individuals do not automatically have antibodies to </a:t>
            </a:r>
            <a:r>
              <a:rPr lang="en-US" sz="2400" b="1" dirty="0" err="1" smtClean="0">
                <a:effectLst>
                  <a:outerShdw blurRad="38100" dist="38100" dir="2700000" algn="tl">
                    <a:srgbClr val="000000">
                      <a:alpha val="43137"/>
                    </a:srgbClr>
                  </a:outerShdw>
                </a:effectLst>
              </a:rPr>
              <a:t>Rh</a:t>
            </a:r>
            <a:r>
              <a:rPr lang="en-US" sz="2400" b="1" dirty="0" smtClean="0">
                <a:effectLst>
                  <a:outerShdw blurRad="38100" dist="38100" dir="2700000" algn="tl">
                    <a:srgbClr val="000000">
                      <a:alpha val="43137"/>
                    </a:srgbClr>
                  </a:outerShdw>
                </a:effectLst>
              </a:rPr>
              <a:t> factor but develop immunity when exposed to it.</a:t>
            </a:r>
          </a:p>
          <a:p>
            <a:pPr>
              <a:defRPr/>
            </a:pPr>
            <a:r>
              <a:rPr lang="en-US" sz="2400" b="1" dirty="0" smtClean="0">
                <a:solidFill>
                  <a:srgbClr val="0033CC"/>
                </a:solidFill>
                <a:effectLst>
                  <a:outerShdw blurRad="38100" dist="38100" dir="2700000" algn="tl">
                    <a:srgbClr val="000000">
                      <a:alpha val="43137"/>
                    </a:srgbClr>
                  </a:outerShdw>
                </a:effectLst>
              </a:rPr>
              <a:t>Hemolytic disease of the newborn (HDN) </a:t>
            </a:r>
            <a:r>
              <a:rPr lang="en-US" sz="2400" b="1" dirty="0" smtClean="0">
                <a:effectLst>
                  <a:outerShdw blurRad="38100" dist="38100" dir="2700000" algn="tl">
                    <a:srgbClr val="000000">
                      <a:alpha val="43137"/>
                    </a:srgbClr>
                  </a:outerShdw>
                </a:effectLst>
              </a:rPr>
              <a:t>can occur when mother is </a:t>
            </a:r>
            <a:r>
              <a:rPr lang="en-US" sz="2400" b="1" dirty="0" err="1" smtClean="0">
                <a:effectLst>
                  <a:outerShdw blurRad="38100" dist="38100" dir="2700000" algn="tl">
                    <a:srgbClr val="000000">
                      <a:alpha val="43137"/>
                    </a:srgbClr>
                  </a:outerShdw>
                </a:effectLst>
              </a:rPr>
              <a:t>Rh</a:t>
            </a:r>
            <a:r>
              <a:rPr lang="en-US" sz="2400" b="1" dirty="0" smtClean="0">
                <a:effectLst>
                  <a:outerShdw blurRad="38100" dist="38100" dir="2700000" algn="tl">
                    <a:srgbClr val="000000">
                      <a:alpha val="43137"/>
                    </a:srgbClr>
                  </a:outerShdw>
                </a:effectLst>
              </a:rPr>
              <a:t> negative and baby is </a:t>
            </a:r>
            <a:r>
              <a:rPr lang="en-US" sz="2400" b="1" dirty="0" err="1" smtClean="0">
                <a:effectLst>
                  <a:outerShdw blurRad="38100" dist="38100" dir="2700000" algn="tl">
                    <a:srgbClr val="000000">
                      <a:alpha val="43137"/>
                    </a:srgbClr>
                  </a:outerShdw>
                </a:effectLst>
              </a:rPr>
              <a:t>Rh</a:t>
            </a:r>
            <a:r>
              <a:rPr lang="en-US" sz="2400" b="1" dirty="0" smtClean="0">
                <a:effectLst>
                  <a:outerShdw blurRad="38100" dist="38100" dir="2700000" algn="tl">
                    <a:srgbClr val="000000">
                      <a:alpha val="43137"/>
                    </a:srgbClr>
                  </a:outerShdw>
                </a:effectLst>
              </a:rPr>
              <a:t> positive</a:t>
            </a:r>
          </a:p>
          <a:p>
            <a:pPr>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150938" y="214313"/>
            <a:ext cx="7793037" cy="700087"/>
          </a:xfrm>
        </p:spPr>
        <p:txBody>
          <a:bodyPr/>
          <a:lstStyle/>
          <a:p>
            <a:pPr eaLnBrk="1" hangingPunct="1"/>
            <a:r>
              <a:rPr lang="en-US" altLang="en-US" sz="4000" b="1" smtClean="0"/>
              <a:t>Blood Flow through the Heart</a:t>
            </a:r>
          </a:p>
        </p:txBody>
      </p:sp>
      <p:pic>
        <p:nvPicPr>
          <p:cNvPr id="12291" name="Picture 4" descr="5-hear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914400"/>
            <a:ext cx="5772150" cy="59436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7">
      <a:dk1>
        <a:srgbClr val="D60093"/>
      </a:dk1>
      <a:lt1>
        <a:srgbClr val="FFFFFF"/>
      </a:lt1>
      <a:dk2>
        <a:srgbClr val="9900CC"/>
      </a:dk2>
      <a:lt2>
        <a:srgbClr val="333333"/>
      </a:lt2>
      <a:accent1>
        <a:srgbClr val="C4709A"/>
      </a:accent1>
      <a:accent2>
        <a:srgbClr val="4B4EB5"/>
      </a:accent2>
      <a:accent3>
        <a:srgbClr val="FFFFFF"/>
      </a:accent3>
      <a:accent4>
        <a:srgbClr val="B7007D"/>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D60093"/>
        </a:dk1>
        <a:lt1>
          <a:srgbClr val="FFFFFF"/>
        </a:lt1>
        <a:dk2>
          <a:srgbClr val="9900CC"/>
        </a:dk2>
        <a:lt2>
          <a:srgbClr val="333333"/>
        </a:lt2>
        <a:accent1>
          <a:srgbClr val="C4709A"/>
        </a:accent1>
        <a:accent2>
          <a:srgbClr val="4B4EB5"/>
        </a:accent2>
        <a:accent3>
          <a:srgbClr val="FFFFFF"/>
        </a:accent3>
        <a:accent4>
          <a:srgbClr val="B7007D"/>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2674</TotalTime>
  <Words>2792</Words>
  <Application>Microsoft Office PowerPoint</Application>
  <PresentationFormat>On-screen Show (4:3)</PresentationFormat>
  <Paragraphs>444</Paragraphs>
  <Slides>84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Tahoma</vt:lpstr>
      <vt:lpstr>Arial</vt:lpstr>
      <vt:lpstr>Wingdings</vt:lpstr>
      <vt:lpstr>Times</vt:lpstr>
      <vt:lpstr>Times New Roman</vt:lpstr>
      <vt:lpstr>Monotype Sorts</vt:lpstr>
      <vt:lpstr>Calibri</vt:lpstr>
      <vt:lpstr>Blends</vt:lpstr>
      <vt:lpstr>PowerPoint Presentation</vt:lpstr>
      <vt:lpstr>Event Rules – 2015 </vt:lpstr>
      <vt:lpstr>Event Rules – 2015 </vt:lpstr>
      <vt:lpstr>ANATOMY &amp; PHYSIOLOGY </vt:lpstr>
      <vt:lpstr>TRAINING MATERIALS </vt:lpstr>
      <vt:lpstr>PowerPoint Presentation</vt:lpstr>
      <vt:lpstr>PowerPoint Presentation</vt:lpstr>
      <vt:lpstr>Heart/Circulatory </vt:lpstr>
      <vt:lpstr>Blood Flow through the Heart</vt:lpstr>
      <vt:lpstr>Electrical System of Heart </vt:lpstr>
      <vt:lpstr>Electrocardiogram </vt:lpstr>
      <vt:lpstr>PowerPoint Presentation</vt:lpstr>
      <vt:lpstr>Cardiac Cycle </vt:lpstr>
      <vt:lpstr>Circulatory System Relevant formulas </vt:lpstr>
      <vt:lpstr>   Flow of Blood  Through the Body </vt:lpstr>
      <vt:lpstr>Blood Vessels </vt:lpstr>
      <vt:lpstr>PowerPoint Presentation</vt:lpstr>
      <vt:lpstr>Functions of Blood </vt:lpstr>
      <vt:lpstr>Blood Components </vt:lpstr>
      <vt:lpstr>Lymph Vessels </vt:lpstr>
      <vt:lpstr>Lymph Circulation </vt:lpstr>
      <vt:lpstr>Effects of Exercise </vt:lpstr>
      <vt:lpstr>Major diseases of the Cardiovascular System </vt:lpstr>
      <vt:lpstr>Integumentary System</vt:lpstr>
      <vt:lpstr>Skin Functions</vt:lpstr>
      <vt:lpstr>Types of Membranes</vt:lpstr>
      <vt:lpstr>Skin Layers and Attachment Layer  </vt:lpstr>
      <vt:lpstr>Thin skin vs. Thick skin </vt:lpstr>
      <vt:lpstr>Epidermal Cell Types </vt:lpstr>
      <vt:lpstr>Epidermal Layers</vt:lpstr>
      <vt:lpstr>Growth of Epidermis </vt:lpstr>
      <vt:lpstr>Dermis </vt:lpstr>
      <vt:lpstr>Hypodermis </vt:lpstr>
      <vt:lpstr>Skin Color </vt:lpstr>
      <vt:lpstr>Skin Color</vt:lpstr>
      <vt:lpstr>Skin Pigments – Melanin </vt:lpstr>
      <vt:lpstr>Environmental Factors Affect  Melanin Production</vt:lpstr>
      <vt:lpstr>Other Skin Pigments </vt:lpstr>
      <vt:lpstr>Skin Markings</vt:lpstr>
      <vt:lpstr>Aging Skin </vt:lpstr>
      <vt:lpstr>Skin Derivatives </vt:lpstr>
      <vt:lpstr>Functions – Hair &amp; Nails </vt:lpstr>
      <vt:lpstr>Hair Anatomy </vt:lpstr>
      <vt:lpstr>Hair Features  &amp; Texture </vt:lpstr>
      <vt:lpstr>Hair Growth</vt:lpstr>
      <vt:lpstr>Skin Glands</vt:lpstr>
      <vt:lpstr>Nails </vt:lpstr>
      <vt:lpstr>Skin Receptors </vt:lpstr>
      <vt:lpstr>Skin Imbalances </vt:lpstr>
      <vt:lpstr>Genetic Disorders</vt:lpstr>
      <vt:lpstr>Skin cancer</vt:lpstr>
      <vt:lpstr>Types of Skin Cancer</vt:lpstr>
      <vt:lpstr>Types of Skin Cancer (cont.)</vt:lpstr>
      <vt:lpstr> </vt:lpstr>
      <vt:lpstr>Skin Cancer Prevention</vt:lpstr>
      <vt:lpstr>Immune System Components</vt:lpstr>
      <vt:lpstr>Types of Cells </vt:lpstr>
      <vt:lpstr>Lymphmatic Organs </vt:lpstr>
      <vt:lpstr>Plan of Protection </vt:lpstr>
      <vt:lpstr>Nonspecific Response </vt:lpstr>
      <vt:lpstr>First line of Defense </vt:lpstr>
      <vt:lpstr>Second Line of Defense </vt:lpstr>
      <vt:lpstr>Phagocytes and Their Relatives</vt:lpstr>
      <vt:lpstr>Inflammation Process </vt:lpstr>
      <vt:lpstr>Specific Response </vt:lpstr>
      <vt:lpstr>Antigens </vt:lpstr>
      <vt:lpstr>Specific Defense </vt:lpstr>
      <vt:lpstr>Humorial – Antibody (Extracellular Response)</vt:lpstr>
      <vt:lpstr>Antigen-Antibody Complex Functions</vt:lpstr>
      <vt:lpstr>Classes of Antibodies</vt:lpstr>
      <vt:lpstr>Classes of Antibodies</vt:lpstr>
      <vt:lpstr>Cell-mediated immune response</vt:lpstr>
      <vt:lpstr>Memory B &amp; T Cells </vt:lpstr>
      <vt:lpstr>Primary &amp; Secondary Immunity</vt:lpstr>
      <vt:lpstr>Sources of Specific Immunity  Inborn &amp; Acquired </vt:lpstr>
      <vt:lpstr>Immunization </vt:lpstr>
      <vt:lpstr>Antibiotics and Antivirals </vt:lpstr>
      <vt:lpstr>Cultured Antibodies</vt:lpstr>
      <vt:lpstr>Allergies </vt:lpstr>
      <vt:lpstr>Asthma </vt:lpstr>
      <vt:lpstr>AIDS -HIV</vt:lpstr>
      <vt:lpstr>Autoimmune Disorders </vt:lpstr>
      <vt:lpstr>ABO Antigens </vt:lpstr>
      <vt:lpstr>RH Factor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Lancour</dc:creator>
  <cp:lastModifiedBy>Karen Lancour</cp:lastModifiedBy>
  <cp:revision>241</cp:revision>
  <dcterms:created xsi:type="dcterms:W3CDTF">2004-08-28T02:03:55Z</dcterms:created>
  <dcterms:modified xsi:type="dcterms:W3CDTF">2014-11-05T11:54:18Z</dcterms:modified>
</cp:coreProperties>
</file>