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8"/>
  </p:notes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305" r:id="rId9"/>
    <p:sldId id="282" r:id="rId10"/>
    <p:sldId id="258" r:id="rId11"/>
    <p:sldId id="283" r:id="rId12"/>
    <p:sldId id="260" r:id="rId13"/>
    <p:sldId id="261" r:id="rId14"/>
    <p:sldId id="296" r:id="rId15"/>
    <p:sldId id="262" r:id="rId16"/>
    <p:sldId id="297" r:id="rId17"/>
    <p:sldId id="263" r:id="rId18"/>
    <p:sldId id="274" r:id="rId19"/>
    <p:sldId id="275" r:id="rId20"/>
    <p:sldId id="276" r:id="rId21"/>
    <p:sldId id="264" r:id="rId22"/>
    <p:sldId id="265" r:id="rId23"/>
    <p:sldId id="278" r:id="rId24"/>
    <p:sldId id="284" r:id="rId25"/>
    <p:sldId id="266" r:id="rId26"/>
    <p:sldId id="267" r:id="rId27"/>
    <p:sldId id="268" r:id="rId28"/>
    <p:sldId id="286" r:id="rId29"/>
    <p:sldId id="287" r:id="rId30"/>
    <p:sldId id="285" r:id="rId31"/>
    <p:sldId id="298" r:id="rId32"/>
    <p:sldId id="300" r:id="rId33"/>
    <p:sldId id="301" r:id="rId34"/>
    <p:sldId id="302" r:id="rId35"/>
    <p:sldId id="303" r:id="rId36"/>
    <p:sldId id="30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076"/>
    <a:srgbClr val="B8AD48"/>
    <a:srgbClr val="969696"/>
    <a:srgbClr val="4D4D4D"/>
    <a:srgbClr val="E83618"/>
    <a:srgbClr val="CC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660"/>
  </p:normalViewPr>
  <p:slideViewPr>
    <p:cSldViewPr>
      <p:cViewPr varScale="1">
        <p:scale>
          <a:sx n="75" d="100"/>
          <a:sy n="75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67F0803-A7C8-4134-87E7-BC2B42B9B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670C1E-D9E5-4C55-A8F3-1789B9BDDCF7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EBC5E7-D1CE-40F3-BC75-C8A24452DA07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6907D-888E-4BE8-A7AB-CC2FD3AD30E9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2B0F31-8F1F-438C-A225-D8858160EA1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A21EC6-467A-4E29-9D55-FD5C82C8A932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36213-421B-4D38-8541-C730280AA1B5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AC5149-F8FB-43C7-8709-C73B8518986F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ECA76C-40EE-4CBA-BAEB-AAF8BE56191B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F9FFF2-3919-4A72-9957-9EB98DDAEAB6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2D1ED6-98AE-40E6-9AA0-C98FB162BA9F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3651C3-C7BA-47DD-9797-74E912CA6637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DD93D1-F1BF-4289-97C1-9579E0AC8E5C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B71AD5-57BE-42F5-BE1E-1C356819D6A8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ACC433-A0B2-4A7A-BFB5-902E8393CCBF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E05F5C-1FE0-4607-9E93-17466F9018C5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9D107F-F1F5-4A15-972C-AC355BDDE00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DD4E14-2820-4645-BF7A-BBB0493751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5F17A4-A396-4DE6-A6F2-B3DED6DF475A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520943-502E-4150-B151-ED9412517BC0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F4126C-2EBE-4B16-9703-500C65CB6D6A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F1085F-DD76-41CF-A0D5-21E2638F819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8CD0464-D54A-4BD1-AF9C-64CF94075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180CF-154B-44D7-B2FE-40AAA8BF1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DB77D-444F-4993-9B8A-7829E566F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67A3A-AF68-43F1-9B5A-036B0CA7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58D7-E020-4B47-845C-38E8AD55E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426D0-C41B-41C5-AE54-EF25B99D0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D1F6-5F24-42A3-B28B-AEAFE8A12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A653-93E9-4987-B337-1C0A03B37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DC64-78E9-4470-A0C8-5689FF908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ADB80-0F66-4FD0-AB5B-7CA32166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04D1A-F039-4E53-86D6-745EBCAA5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D3E98-68F8-41C7-BBE9-0643E2226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9C2A1-90B9-4A83-BB7F-C667E28CF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A3D52-6093-47FE-B23C-03A73B25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26247519-58D4-4416-BE9A-8E3666C11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inc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inc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sects.tamu.edu/students/undergrad/ento201/lecture.html" TargetMode="External"/><Relationship Id="rId2" Type="http://schemas.openxmlformats.org/officeDocument/2006/relationships/hyperlink" Target="http://www.cals.ncsu.edu/course/ent425/course/modules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2015 Entomology (B&amp;C)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33800" y="4724400"/>
            <a:ext cx="5181600" cy="15240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KAREN LANCOUR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 Rules Committee    Chairman- Life Sciences</a:t>
            </a:r>
          </a:p>
        </p:txBody>
      </p:sp>
      <p:pic>
        <p:nvPicPr>
          <p:cNvPr id="3076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"/>
            <a:ext cx="3889375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031038" cy="146208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 Taxonomy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888288" cy="399891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 –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Animalia</a:t>
            </a:r>
            <a:endParaRPr lang="en-US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Phylum –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Arthopoda</a:t>
            </a:r>
            <a:endParaRPr lang="en-US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Subphylum –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Mandibulata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3" eaLnBrk="1" hangingPunct="1">
              <a:defRPr/>
            </a:pP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Superclass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Hexapoda</a:t>
            </a:r>
            <a:endParaRPr lang="en-US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–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8639175" cy="8524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Common Orders of Insects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724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A.  Protura (proturans)			P. Mallophaga (chewing lice)</a:t>
            </a:r>
            <a:r>
              <a:rPr lang="en-US" sz="1600" b="1" smtClean="0">
                <a:solidFill>
                  <a:schemeClr val="folHlink"/>
                </a:solidFill>
                <a:cs typeface="Times New Roman" pitchFamily="18" charset="0"/>
              </a:rPr>
              <a:t>	</a:t>
            </a:r>
            <a:endParaRPr lang="en-US" sz="1600" b="1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B.  Collembola (springtails) 		Q. Anoplura (sucking lice)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C.  Diplura (diplurans)			R. Thysanoptera (thrips)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D.  Thysanura (silverfish)			S. Hemiptera (true bugs)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E.  Ephemeroptera (mayflies)		T. Homoptera(aphids,cicadas,hoppers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F.  Odonata (dragonflies, damselflies)	U. Megaloptera (dobsonflies)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G. Blattodea (cockroaches)		V. Neuroptera (lacewings, antlions)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H. Mantodea (mantids)			W. Coleoptera (beetles)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I.   Isoptera (termites)			X. Strepsiptera  (Twisted-Wing Parasite)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J.  Grylloblattodea (Ice Insect)		Y. Mecoptera (scorpionflies)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K  Dermaptera (earwigs)			Z. Siphonaptera (fleas)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L. Plecoptera (stoneflies)			AA. Diptera (flies)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M. Orthoptera(crickets,grasshoppers,katydids)BB.Trichoptera (caddisflies)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N. Phasmatodea (walking sticks)		CC. Lepidoptera (butterflies, moths)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rgbClr val="7030A0"/>
                </a:solidFill>
                <a:cs typeface="Times New Roman" pitchFamily="18" charset="0"/>
              </a:rPr>
              <a:t>O</a:t>
            </a:r>
            <a:r>
              <a:rPr lang="en-US" sz="1600" b="1" smtClean="0">
                <a:solidFill>
                  <a:srgbClr val="6A4076"/>
                </a:solidFill>
                <a:cs typeface="Times New Roman" pitchFamily="18" charset="0"/>
              </a:rPr>
              <a:t>. Psocoptera (booklice and barklice)	DD. Hymenoptera (ants, bees, wasps)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 Morphology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Segmented body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divided into three sections: head, thorax, abdomen</a:t>
            </a: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Mouth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mandibles</a:t>
            </a: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pairs of legs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the thorax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pair of antennae. 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skeleton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(exoskeleton)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Usually, one or two pairs of wings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the thorax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5326062" cy="9286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External Anatomy</a:t>
            </a:r>
          </a:p>
        </p:txBody>
      </p:sp>
      <p:pic>
        <p:nvPicPr>
          <p:cNvPr id="15363" name="Picture 17" descr="fig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447800"/>
            <a:ext cx="8839200" cy="412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 Eyes </a:t>
            </a:r>
            <a:endParaRPr lang="en-US" b="1" dirty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7" name="Picture 5" descr="Grasshopper he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60960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2506662" cy="14620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Mouth</a:t>
            </a:r>
            <a:b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52800" y="0"/>
            <a:ext cx="5367338" cy="6858000"/>
          </a:xfrm>
        </p:spPr>
      </p:pic>
      <p:pic>
        <p:nvPicPr>
          <p:cNvPr id="17412" name="Picture 6" descr="mouth_master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9600" y="2286000"/>
            <a:ext cx="2801938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934200" cy="1143000"/>
          </a:xfrm>
        </p:spPr>
        <p:txBody>
          <a:bodyPr/>
          <a:lstStyle/>
          <a:p>
            <a:pPr algn="ctr">
              <a:defRPr/>
            </a:pPr>
            <a:r>
              <a:rPr lang="en-US" sz="5400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 Wings </a:t>
            </a:r>
            <a:endParaRPr lang="en-US" sz="5400" b="1" dirty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05000"/>
            <a:ext cx="8726488" cy="45720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B8AD48"/>
                </a:solidFill>
              </a:rPr>
              <a:t>Apterygota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– adults like immature without wings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B8AD48"/>
                </a:solidFill>
              </a:rPr>
              <a:t>Pterygota</a:t>
            </a:r>
            <a:r>
              <a:rPr lang="en-US" b="1" dirty="0" smtClean="0">
                <a:solidFill>
                  <a:srgbClr val="7030A0"/>
                </a:solidFill>
              </a:rPr>
              <a:t> – adults have wings </a:t>
            </a:r>
          </a:p>
          <a:p>
            <a:pPr marL="1033463" indent="-1033463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B8AD48"/>
                </a:solidFill>
              </a:rPr>
              <a:t>	</a:t>
            </a:r>
            <a:r>
              <a:rPr lang="en-US" b="1" dirty="0" err="1" smtClean="0">
                <a:solidFill>
                  <a:srgbClr val="B8AD48"/>
                </a:solidFill>
              </a:rPr>
              <a:t>Exopterygota</a:t>
            </a:r>
            <a:r>
              <a:rPr lang="en-US" b="1" dirty="0" smtClean="0">
                <a:solidFill>
                  <a:srgbClr val="B8AD48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-the wings develop externally on the </a:t>
            </a:r>
            <a:r>
              <a:rPr lang="en-US" b="1" i="1" dirty="0" smtClean="0">
                <a:solidFill>
                  <a:srgbClr val="7030A0"/>
                </a:solidFill>
              </a:rPr>
              <a:t>nymph body</a:t>
            </a:r>
          </a:p>
          <a:p>
            <a:pPr marL="1033463" indent="-1033463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B8AD48"/>
                </a:solidFill>
              </a:rPr>
              <a:t>	</a:t>
            </a:r>
            <a:r>
              <a:rPr lang="en-US" b="1" dirty="0" err="1" smtClean="0">
                <a:solidFill>
                  <a:srgbClr val="B8AD48"/>
                </a:solidFill>
              </a:rPr>
              <a:t>Endopterygote</a:t>
            </a:r>
            <a:r>
              <a:rPr lang="en-US" b="1" dirty="0" smtClean="0">
                <a:solidFill>
                  <a:srgbClr val="B8AD48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– wings develop inside of body in immature insects and not visible until </a:t>
            </a:r>
            <a:r>
              <a:rPr lang="en-US" b="1" i="1" dirty="0" smtClean="0">
                <a:solidFill>
                  <a:srgbClr val="7030A0"/>
                </a:solidFill>
              </a:rPr>
              <a:t>adult immerges from pupa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Metamorphosis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Ametabolous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Metamorphosis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resembles the adult, except smaller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Hemimetabolous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Incomplete Metamorphosis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Egg, nymph, adult</a:t>
            </a:r>
            <a:r>
              <a:rPr lang="en-US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Holometabolous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Metamorphosis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Egg, larva, pupa, adult</a:t>
            </a:r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1579563" y="1265238"/>
            <a:ext cx="895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1" name="Rectangle 15"/>
          <p:cNvSpPr>
            <a:spLocks noChangeArrowheads="1"/>
          </p:cNvSpPr>
          <p:nvPr/>
        </p:nvSpPr>
        <p:spPr bwMode="auto">
          <a:xfrm>
            <a:off x="1579563" y="1265238"/>
            <a:ext cx="1019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2" name="Rectangle 17"/>
          <p:cNvSpPr>
            <a:spLocks noChangeArrowheads="1"/>
          </p:cNvSpPr>
          <p:nvPr/>
        </p:nvSpPr>
        <p:spPr bwMode="auto">
          <a:xfrm>
            <a:off x="1579563" y="1265238"/>
            <a:ext cx="914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3" name="Rectangle 19"/>
          <p:cNvSpPr>
            <a:spLocks noChangeArrowheads="1"/>
          </p:cNvSpPr>
          <p:nvPr/>
        </p:nvSpPr>
        <p:spPr bwMode="auto">
          <a:xfrm>
            <a:off x="1579563" y="1265238"/>
            <a:ext cx="895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4" name="Rectangle 21"/>
          <p:cNvSpPr>
            <a:spLocks noChangeArrowheads="1"/>
          </p:cNvSpPr>
          <p:nvPr/>
        </p:nvSpPr>
        <p:spPr bwMode="auto">
          <a:xfrm>
            <a:off x="1579563" y="1265238"/>
            <a:ext cx="1019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9465" name="Rectangle 23"/>
          <p:cNvSpPr>
            <a:spLocks noChangeArrowheads="1"/>
          </p:cNvSpPr>
          <p:nvPr/>
        </p:nvSpPr>
        <p:spPr bwMode="auto">
          <a:xfrm>
            <a:off x="1579563" y="1265238"/>
            <a:ext cx="914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3862" cy="10810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err="1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Ametabolous</a:t>
            </a:r>
            <a:endParaRPr lang="en-US" b="1" dirty="0" smtClean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017713"/>
            <a:ext cx="46116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Insects without metamorphosis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The insect resembles the adult, except that it is smaller.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Development involves increasing the insect's size by going through successive molts.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Also </a:t>
            </a:r>
            <a:r>
              <a:rPr lang="en-US" sz="24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Apterygota</a:t>
            </a:r>
            <a:r>
              <a:rPr lang="en-US" sz="2400" b="1" dirty="0" smtClean="0">
                <a:solidFill>
                  <a:schemeClr val="tx2"/>
                </a:solidFill>
              </a:rPr>
              <a:t> –adult like immature without wings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pic>
        <p:nvPicPr>
          <p:cNvPr id="20484" name="Picture 5" descr="Insects without metamorphosis (ametabolous)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57800" y="2224088"/>
            <a:ext cx="3886200" cy="2632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5638800" cy="100488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Hemimetabolous</a:t>
            </a:r>
            <a:endParaRPr lang="en-US" b="1" dirty="0" smtClean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438400"/>
            <a:ext cx="4495800" cy="36941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Egg, nymph, adult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Also </a:t>
            </a:r>
            <a:r>
              <a:rPr lang="en-US" sz="2800" b="1" dirty="0" err="1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Exopterygota</a:t>
            </a:r>
            <a:r>
              <a:rPr lang="en-US" sz="2800" b="1" dirty="0" smtClean="0">
                <a:solidFill>
                  <a:schemeClr val="tx2"/>
                </a:solidFill>
              </a:rPr>
              <a:t> -winged insects, the wings develop externally on the nymph body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21508" name="Picture 8" descr="incomplete_metamorp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1447800"/>
            <a:ext cx="2921000" cy="3200400"/>
          </a:xfrm>
        </p:spPr>
      </p:pic>
      <p:pic>
        <p:nvPicPr>
          <p:cNvPr id="21509" name="Picture 10" descr="simpl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05400" y="4572000"/>
            <a:ext cx="3543300" cy="1828800"/>
          </a:xfrm>
        </p:spPr>
      </p:pic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990600" y="12192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b="1">
                <a:solidFill>
                  <a:srgbClr val="B8AD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Incomplete Metamorphosis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10048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</a:rPr>
              <a:t>		</a:t>
            </a: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Entomology (B&amp;C)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50288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folHlink"/>
                </a:solidFill>
              </a:rPr>
              <a:t>Content: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Identify insects and selected immature forms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30 orders and 100 families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Taxonomic Scheme of the </a:t>
            </a:r>
            <a:r>
              <a:rPr lang="en-US" sz="2400" b="1" dirty="0" smtClean="0">
                <a:solidFill>
                  <a:srgbClr val="C00000"/>
                </a:solidFill>
              </a:rPr>
              <a:t>2015 Official Science Olympiad Insect  List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folHlink"/>
                </a:solidFill>
              </a:rPr>
              <a:t>Process Skills: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observation, inferences, data and diagram analysis, make and/or use a dichotomous key on insects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folHlink"/>
                </a:solidFill>
              </a:rPr>
              <a:t>Event Parameters: </a:t>
            </a:r>
            <a:r>
              <a:rPr lang="en-US" sz="2400" b="1" dirty="0" smtClean="0">
                <a:solidFill>
                  <a:srgbClr val="6A4076"/>
                </a:solidFill>
              </a:rPr>
              <a:t>see 2015 Official Rules </a:t>
            </a:r>
            <a:endParaRPr lang="en-US" sz="2400" dirty="0" smtClean="0">
              <a:solidFill>
                <a:srgbClr val="6A407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Holometabolous</a:t>
            </a: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Complete metamorphosis</a:t>
            </a:r>
            <a:r>
              <a:rPr lang="en-US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09800"/>
            <a:ext cx="4648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Egg, larva, pupa, adult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Also </a:t>
            </a:r>
            <a:r>
              <a:rPr lang="en-US" sz="28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Endopterygote</a:t>
            </a:r>
            <a:r>
              <a:rPr lang="en-US" sz="2800" dirty="0" smtClean="0">
                <a:solidFill>
                  <a:schemeClr val="tx2"/>
                </a:solidFill>
              </a:rPr>
              <a:t> – </a:t>
            </a:r>
            <a:r>
              <a:rPr lang="en-US" sz="2800" b="1" dirty="0" smtClean="0">
                <a:solidFill>
                  <a:schemeClr val="tx2"/>
                </a:solidFill>
              </a:rPr>
              <a:t>wings develop inside of body in immature insects and not visible until adult immerges from pupa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22532" name="Picture 7" descr="complete_metamorphosi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08625" y="1676400"/>
            <a:ext cx="2828925" cy="3124200"/>
          </a:xfrm>
        </p:spPr>
      </p:pic>
      <p:pic>
        <p:nvPicPr>
          <p:cNvPr id="22533" name="Picture 9" descr="complet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86400" y="4964113"/>
            <a:ext cx="3657600" cy="1893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Orders</a:t>
            </a:r>
            <a:r>
              <a:rPr lang="en-US" sz="4000" dirty="0" smtClean="0"/>
              <a:t> -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Ametabola</a:t>
            </a: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Apterygote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7772400" cy="4114800"/>
          </a:xfrm>
        </p:spPr>
        <p:txBody>
          <a:bodyPr/>
          <a:lstStyle/>
          <a:p>
            <a:pPr>
              <a:buClrTx/>
              <a:buFont typeface="Arial" charset="0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Protura </a:t>
            </a:r>
            <a:r>
              <a:rPr lang="en-US" b="1" smtClean="0">
                <a:solidFill>
                  <a:schemeClr val="folHlink"/>
                </a:solidFill>
              </a:rPr>
              <a:t>( proturans, coneheads)</a:t>
            </a:r>
            <a:r>
              <a:rPr lang="en-US" b="1" smtClean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Dipula </a:t>
            </a:r>
            <a:r>
              <a:rPr lang="en-US" b="1" smtClean="0">
                <a:solidFill>
                  <a:schemeClr val="folHlink"/>
                </a:solidFill>
              </a:rPr>
              <a:t>(diplurans)</a:t>
            </a:r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Collembola </a:t>
            </a:r>
            <a:r>
              <a:rPr lang="en-US" b="1" smtClean="0">
                <a:solidFill>
                  <a:schemeClr val="folHlink"/>
                </a:solidFill>
              </a:rPr>
              <a:t>(springtails)</a:t>
            </a:r>
            <a:endParaRPr lang="en-US" smtClean="0"/>
          </a:p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Thysanua </a:t>
            </a:r>
            <a:r>
              <a:rPr lang="en-US" b="1" smtClean="0">
                <a:solidFill>
                  <a:schemeClr val="folHlink"/>
                </a:solidFill>
              </a:rPr>
              <a:t>(silverfish)</a:t>
            </a:r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8639175" cy="1233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Orders</a:t>
            </a:r>
            <a:r>
              <a:rPr lang="en-US" dirty="0" smtClean="0"/>
              <a:t>-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Hemimetabola</a:t>
            </a: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Exopterygota</a:t>
            </a:r>
            <a:r>
              <a:rPr 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486400"/>
          </a:xfrm>
        </p:spPr>
        <p:txBody>
          <a:bodyPr/>
          <a:lstStyle/>
          <a:p>
            <a:pPr lvl="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Emphemeroptera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(mayflies)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Odonata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(dragonflies, damselflies)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Blattodea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(cockroaches)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Mantodea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</a:t>
            </a:r>
            <a:r>
              <a:rPr lang="en-US" sz="1800" b="1" dirty="0" err="1" smtClean="0">
                <a:solidFill>
                  <a:schemeClr val="folHlink"/>
                </a:solidFill>
              </a:rPr>
              <a:t>mantids</a:t>
            </a:r>
            <a:r>
              <a:rPr lang="en-US" sz="1800" b="1" dirty="0" smtClean="0">
                <a:solidFill>
                  <a:schemeClr val="folHlink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Isoptera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(termites)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Grylloblattodea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rgbClr val="B8AD48"/>
                </a:solidFill>
              </a:rPr>
              <a:t>(Ice Insects)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Dermaptera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(earwigs)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Plecoptera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(stoneflies)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endParaRPr lang="en-US" sz="1800" b="1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Orthoptera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(crickets, grasshoppers, katydids)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Phasmatadea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(walking sticks)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Psocoptera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smtClean="0">
                <a:solidFill>
                  <a:srgbClr val="B8AD48"/>
                </a:solidFill>
              </a:rPr>
              <a:t>(book and bark louse)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Mallophaga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(chewing lice)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Anoplura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(sucking lice)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Thysanoptera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</a:t>
            </a:r>
            <a:r>
              <a:rPr lang="en-US" sz="1800" b="1" dirty="0" err="1" smtClean="0">
                <a:solidFill>
                  <a:schemeClr val="folHlink"/>
                </a:solidFill>
              </a:rPr>
              <a:t>thrips</a:t>
            </a:r>
            <a:r>
              <a:rPr lang="en-US" sz="1800" b="1" dirty="0" smtClean="0">
                <a:solidFill>
                  <a:schemeClr val="folHlink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Hemiptera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(true bugs)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</a:rPr>
              <a:t>Homoptera</a:t>
            </a:r>
            <a:r>
              <a:rPr lang="en-US" sz="1800" b="1" dirty="0" smtClean="0">
                <a:solidFill>
                  <a:srgbClr val="E83618"/>
                </a:solidFill>
              </a:rPr>
              <a:t> </a:t>
            </a:r>
            <a:r>
              <a:rPr lang="en-US" sz="1800" b="1" dirty="0" smtClean="0">
                <a:solidFill>
                  <a:schemeClr val="folHlink"/>
                </a:solidFill>
              </a:rPr>
              <a:t>(aphids, cicadas, hoppers)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943975" cy="852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Orders</a:t>
            </a:r>
            <a:r>
              <a:rPr lang="en-US" sz="3200" dirty="0" smtClean="0"/>
              <a:t>-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Holometabola</a:t>
            </a:r>
            <a:r>
              <a:rPr lang="en-US" sz="3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sz="32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Endopterygota</a:t>
            </a:r>
            <a:r>
              <a:rPr lang="en-US" dirty="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964488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Megaloptera </a:t>
            </a:r>
            <a:r>
              <a:rPr lang="en-US" sz="2400" b="1" smtClean="0">
                <a:solidFill>
                  <a:srgbClr val="B8AD48"/>
                </a:solidFill>
              </a:rPr>
              <a:t>(dobsonflies ) 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Neuroptera </a:t>
            </a:r>
            <a:r>
              <a:rPr lang="en-US" sz="2400" b="1" smtClean="0">
                <a:solidFill>
                  <a:schemeClr val="folHlink"/>
                </a:solidFill>
              </a:rPr>
              <a:t>(dobsonflies, lacewings, antlions)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Coleoptera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(beetles)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7030A0"/>
                </a:solidFill>
              </a:rPr>
              <a:t>Strepsiptera</a:t>
            </a:r>
            <a:r>
              <a:rPr lang="en-US" sz="2400" b="1" smtClean="0">
                <a:solidFill>
                  <a:srgbClr val="E83618"/>
                </a:solidFill>
              </a:rPr>
              <a:t> </a:t>
            </a:r>
            <a:r>
              <a:rPr lang="en-US" sz="2400" b="1" smtClean="0">
                <a:solidFill>
                  <a:srgbClr val="B8AD48"/>
                </a:solidFill>
              </a:rPr>
              <a:t>(twisted-wing parasite)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Mecoptera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(scorpionflies)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Siphonaptera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(fleas)</a:t>
            </a:r>
            <a:r>
              <a:rPr lang="en-US" sz="2400" b="1" smtClean="0"/>
              <a:t> 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Diptera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(flies)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Trichoptera </a:t>
            </a:r>
            <a:r>
              <a:rPr lang="en-US" sz="2400" b="1" smtClean="0">
                <a:solidFill>
                  <a:schemeClr val="folHlink"/>
                </a:solidFill>
              </a:rPr>
              <a:t>(caddisflies)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Lepidoptera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(butterflies, moths)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Hymenoptera </a:t>
            </a:r>
            <a:r>
              <a:rPr lang="en-US" sz="2400" b="1" smtClean="0">
                <a:solidFill>
                  <a:schemeClr val="folHlink"/>
                </a:solidFill>
              </a:rPr>
              <a:t>(ants, bees, wasps)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14313"/>
            <a:ext cx="7115175" cy="10810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Anatomy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26627" name="Picture 5" descr="insectbod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728788"/>
            <a:ext cx="7010400" cy="4852987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Beneficial Insects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Pollination of many flowering plants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Decomposition of organic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Recycling of carbon, nitrogen, and other essential nutrients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Control of populations of harmful invertebrates including other insects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Direct production of foods as honey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Manufacture of products as silk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486775" cy="10048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Insect Pests – 10,000 species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383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Damage Crops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Household Pests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Parasites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Biting and Stinging Insects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Prey on domestic animals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Eat human food, clothing &amp; possessions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Destroy trees, wood, paper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14313"/>
            <a:ext cx="7115175" cy="11572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Disease Vectors</a:t>
            </a:r>
            <a:r>
              <a:rPr lang="en-US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421688" cy="3617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Mosquitoes</a:t>
            </a:r>
            <a:r>
              <a:rPr lang="en-US" b="1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– malaria, arboviral encephalitides, dengue fever, Rift Valley fever, West Nile encephalitis viral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Fleas</a:t>
            </a:r>
            <a:r>
              <a:rPr lang="en-US" b="1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- plague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2"/>
                </a:solidFill>
              </a:rPr>
              <a:t>Lice</a:t>
            </a:r>
            <a:r>
              <a:rPr lang="en-US" b="1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– lice infestation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>
            <a:spLocks noGrp="1" noChangeArrowheads="1"/>
          </p:cNvSpPr>
          <p:nvPr>
            <p:ph type="title" sz="quarter"/>
          </p:nvPr>
        </p:nvSpPr>
        <p:spPr>
          <a:xfrm>
            <a:off x="838200" y="214313"/>
            <a:ext cx="8105775" cy="1462087"/>
          </a:xfrm>
        </p:spPr>
        <p:txBody>
          <a:bodyPr/>
          <a:lstStyle/>
          <a:p>
            <a:pPr eaLnBrk="1" hangingPunct="1"/>
            <a:r>
              <a:rPr lang="en-US" smtClean="0"/>
              <a:t>       </a:t>
            </a:r>
            <a:r>
              <a:rPr lang="en-US" b="1" smtClean="0"/>
              <a:t>Insect Characteristics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2800" b="1" i="1" smtClean="0"/>
              <a:t>Make a list of characteristics for each insect</a:t>
            </a:r>
            <a:r>
              <a:rPr lang="en-US" smtClean="0"/>
              <a:t> </a:t>
            </a:r>
          </a:p>
        </p:txBody>
      </p:sp>
      <p:pic>
        <p:nvPicPr>
          <p:cNvPr id="30723" name="Picture 4" descr="[ladybug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2362200"/>
            <a:ext cx="2362200" cy="1771650"/>
          </a:xfrm>
        </p:spPr>
      </p:pic>
      <p:pic>
        <p:nvPicPr>
          <p:cNvPr id="30724" name="Picture 7" descr="[grasshopper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38800" y="2362200"/>
            <a:ext cx="2362200" cy="1771650"/>
          </a:xfrm>
        </p:spPr>
      </p:pic>
      <p:pic>
        <p:nvPicPr>
          <p:cNvPr id="30725" name="Picture 13" descr="[housefly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29200" y="4441825"/>
            <a:ext cx="2497138" cy="1873250"/>
          </a:xfrm>
        </p:spPr>
      </p:pic>
      <p:pic>
        <p:nvPicPr>
          <p:cNvPr id="30726" name="Picture 17" descr="[dragonfly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219200" y="4362450"/>
            <a:ext cx="2743200" cy="20574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486775" cy="1233487"/>
          </a:xfrm>
        </p:spPr>
        <p:txBody>
          <a:bodyPr/>
          <a:lstStyle/>
          <a:p>
            <a:pPr eaLnBrk="1" hangingPunct="1"/>
            <a:r>
              <a:rPr lang="en-US" sz="4000" smtClean="0"/>
              <a:t>Construct a dichotomous key using</a:t>
            </a:r>
            <a:br>
              <a:rPr lang="en-US" sz="4000" smtClean="0"/>
            </a:br>
            <a:r>
              <a:rPr lang="en-US" sz="4000" smtClean="0"/>
              <a:t>            list of characteristics 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574088" cy="34655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1.                                                                  </a:t>
            </a:r>
            <a:r>
              <a:rPr lang="en-US" sz="2000" b="1" smtClean="0">
                <a:solidFill>
                  <a:schemeClr val="tx2"/>
                </a:solidFill>
              </a:rPr>
              <a:t>. . . . . . </a:t>
            </a:r>
            <a:r>
              <a:rPr lang="en-US" sz="2000" smtClean="0">
                <a:solidFill>
                  <a:schemeClr val="tx2"/>
                </a:solidFill>
              </a:rPr>
              <a:t>go to step 2  </a:t>
            </a:r>
            <a:br>
              <a:rPr lang="en-US" sz="2000" smtClean="0">
                <a:solidFill>
                  <a:schemeClr val="tx2"/>
                </a:solidFill>
              </a:rPr>
            </a:br>
            <a:r>
              <a:rPr lang="en-US" sz="2000" smtClean="0">
                <a:solidFill>
                  <a:schemeClr val="tx2"/>
                </a:solidFill>
              </a:rPr>
              <a:t>1.                                                                      </a:t>
            </a:r>
            <a:r>
              <a:rPr lang="en-US" sz="2000" b="1" smtClean="0">
                <a:solidFill>
                  <a:schemeClr val="tx2"/>
                </a:solidFill>
              </a:rPr>
              <a:t>. .</a:t>
            </a:r>
            <a:r>
              <a:rPr lang="en-US" sz="2000" smtClean="0">
                <a:solidFill>
                  <a:schemeClr val="tx2"/>
                </a:solidFill>
              </a:rPr>
              <a:t> . . go to step 3</a:t>
            </a:r>
            <a:br>
              <a:rPr lang="en-US" sz="2000" smtClean="0">
                <a:solidFill>
                  <a:schemeClr val="tx2"/>
                </a:solidFill>
              </a:rPr>
            </a:b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2.                                                                    </a:t>
            </a:r>
            <a:r>
              <a:rPr lang="en-US" sz="2000" b="1" smtClean="0">
                <a:solidFill>
                  <a:schemeClr val="tx2"/>
                </a:solidFill>
              </a:rPr>
              <a:t>. . . . . . . ladybug</a:t>
            </a:r>
            <a:r>
              <a:rPr lang="en-US" sz="2000" smtClean="0">
                <a:solidFill>
                  <a:schemeClr val="tx2"/>
                </a:solidFill>
              </a:rPr>
              <a:t>  </a:t>
            </a:r>
            <a:br>
              <a:rPr lang="en-US" sz="2000" smtClean="0">
                <a:solidFill>
                  <a:schemeClr val="tx2"/>
                </a:solidFill>
              </a:rPr>
            </a:br>
            <a:r>
              <a:rPr lang="en-US" sz="2000" smtClean="0">
                <a:solidFill>
                  <a:schemeClr val="tx2"/>
                </a:solidFill>
              </a:rPr>
              <a:t>2.                                                                   </a:t>
            </a:r>
            <a:r>
              <a:rPr lang="en-US" sz="2000" b="1" smtClean="0">
                <a:solidFill>
                  <a:schemeClr val="tx2"/>
                </a:solidFill>
              </a:rPr>
              <a:t>. . . . .grasshopper </a:t>
            </a:r>
            <a:r>
              <a:rPr lang="en-US" sz="2000" smtClean="0">
                <a:solidFill>
                  <a:schemeClr val="tx2"/>
                </a:solidFill>
              </a:rPr>
              <a:t> </a:t>
            </a:r>
            <a:br>
              <a:rPr lang="en-US" sz="2000" smtClean="0">
                <a:solidFill>
                  <a:schemeClr val="tx2"/>
                </a:solidFill>
              </a:rPr>
            </a:b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3.                                                                            </a:t>
            </a:r>
            <a:r>
              <a:rPr lang="en-US" sz="2000" b="1" smtClean="0">
                <a:solidFill>
                  <a:schemeClr val="tx2"/>
                </a:solidFill>
              </a:rPr>
              <a:t>. . dragonfly</a:t>
            </a:r>
            <a:r>
              <a:rPr lang="en-US" sz="2000" smtClean="0">
                <a:solidFill>
                  <a:schemeClr val="tx2"/>
                </a:solidFill>
              </a:rPr>
              <a:t/>
            </a:r>
            <a:br>
              <a:rPr lang="en-US" sz="2000" smtClean="0">
                <a:solidFill>
                  <a:schemeClr val="tx2"/>
                </a:solidFill>
              </a:rPr>
            </a:br>
            <a:r>
              <a:rPr lang="en-US" sz="2000" smtClean="0">
                <a:solidFill>
                  <a:schemeClr val="tx2"/>
                </a:solidFill>
              </a:rPr>
              <a:t>3.                                                                        .</a:t>
            </a:r>
            <a:r>
              <a:rPr lang="en-US" sz="2000" b="1" smtClean="0">
                <a:solidFill>
                  <a:schemeClr val="tx2"/>
                </a:solidFill>
              </a:rPr>
              <a:t>. . . . Housefly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folHlink"/>
                </a:solidFill>
              </a:rPr>
              <a:t>Note:</a:t>
            </a:r>
            <a:r>
              <a:rPr lang="en-US" sz="2000" smtClean="0">
                <a:solidFill>
                  <a:schemeClr val="folHlink"/>
                </a:solidFill>
              </a:rPr>
              <a:t> There should be one less step than the total number of organisms to be identified in your dichotomous key. </a:t>
            </a:r>
            <a:br>
              <a:rPr lang="en-US" sz="2000" smtClean="0">
                <a:solidFill>
                  <a:schemeClr val="folHlink"/>
                </a:solidFill>
              </a:rPr>
            </a:br>
            <a:endParaRPr lang="en-US" sz="20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14313"/>
            <a:ext cx="6172200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Rules – 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7244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009900"/>
                </a:solidFill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</a:rPr>
              <a:t>DISCLAIMER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B7B249"/>
                </a:solidFill>
              </a:rPr>
              <a:t>This presentation was prepared using draft rules.  There may be some changes in the final copy of the rules. 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The rules which will be in your Coaches Manual and Student Manuals will be the official rules.</a:t>
            </a:r>
            <a:r>
              <a:rPr lang="en-US" sz="1200" dirty="0" smtClean="0">
                <a:solidFill>
                  <a:srgbClr val="7030A0"/>
                </a:solidFill>
              </a:rPr>
              <a:t/>
            </a:r>
            <a:br>
              <a:rPr lang="en-US" sz="1200" dirty="0" smtClean="0">
                <a:solidFill>
                  <a:srgbClr val="7030A0"/>
                </a:solidFill>
              </a:rPr>
            </a:br>
            <a:endParaRPr lang="en-US" sz="12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folHlink"/>
                </a:solidFill>
              </a:rPr>
              <a:t>A Sample Dichotomous Key</a:t>
            </a:r>
            <a:r>
              <a:rPr lang="en-US" sz="4000" smtClean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</a:rPr>
              <a:t>1. wings covered by an exoskeleton </a:t>
            </a:r>
            <a:r>
              <a:rPr lang="en-US" sz="2400" b="1" smtClean="0">
                <a:solidFill>
                  <a:schemeClr val="tx2"/>
                </a:solidFill>
              </a:rPr>
              <a:t>. . . . . . </a:t>
            </a:r>
            <a:r>
              <a:rPr lang="en-US" sz="2400" smtClean="0">
                <a:solidFill>
                  <a:schemeClr val="tx2"/>
                </a:solidFill>
              </a:rPr>
              <a:t>go to step 2  </a:t>
            </a:r>
            <a:br>
              <a:rPr lang="en-US" sz="2400" smtClean="0">
                <a:solidFill>
                  <a:schemeClr val="tx2"/>
                </a:solidFill>
              </a:rPr>
            </a:br>
            <a:r>
              <a:rPr lang="en-US" sz="2400" smtClean="0">
                <a:solidFill>
                  <a:schemeClr val="tx2"/>
                </a:solidFill>
              </a:rPr>
              <a:t>1. wings not covered by an exoskeleton</a:t>
            </a:r>
            <a:r>
              <a:rPr lang="en-US" sz="2400" b="1" smtClean="0">
                <a:solidFill>
                  <a:schemeClr val="tx2"/>
                </a:solidFill>
              </a:rPr>
              <a:t>. .</a:t>
            </a:r>
            <a:r>
              <a:rPr lang="en-US" sz="2400" smtClean="0">
                <a:solidFill>
                  <a:schemeClr val="tx2"/>
                </a:solidFill>
              </a:rPr>
              <a:t> . . go to step 3</a:t>
            </a:r>
            <a:br>
              <a:rPr lang="en-US" sz="2400" smtClean="0">
                <a:solidFill>
                  <a:schemeClr val="tx2"/>
                </a:solidFill>
              </a:rPr>
            </a:b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</a:rPr>
              <a:t>2 body has a round shape.                 </a:t>
            </a:r>
            <a:r>
              <a:rPr lang="en-US" sz="2400" b="1" smtClean="0">
                <a:solidFill>
                  <a:schemeClr val="tx2"/>
                </a:solidFill>
              </a:rPr>
              <a:t>. . . . . . . ladybug</a:t>
            </a:r>
            <a:r>
              <a:rPr lang="en-US" sz="2400" smtClean="0">
                <a:solidFill>
                  <a:schemeClr val="tx2"/>
                </a:solidFill>
              </a:rPr>
              <a:t>  </a:t>
            </a:r>
            <a:br>
              <a:rPr lang="en-US" sz="2400" smtClean="0">
                <a:solidFill>
                  <a:schemeClr val="tx2"/>
                </a:solidFill>
              </a:rPr>
            </a:br>
            <a:r>
              <a:rPr lang="en-US" sz="2400" smtClean="0">
                <a:solidFill>
                  <a:schemeClr val="tx2"/>
                </a:solidFill>
              </a:rPr>
              <a:t>2 body has an elongated shape.         </a:t>
            </a:r>
            <a:r>
              <a:rPr lang="en-US" sz="2400" b="1" smtClean="0">
                <a:solidFill>
                  <a:schemeClr val="tx2"/>
                </a:solidFill>
              </a:rPr>
              <a:t>. . . . .grasshopper </a:t>
            </a:r>
            <a:r>
              <a:rPr lang="en-US" sz="2400" smtClean="0">
                <a:solidFill>
                  <a:schemeClr val="tx2"/>
                </a:solidFill>
              </a:rPr>
              <a:t> </a:t>
            </a:r>
            <a:br>
              <a:rPr lang="en-US" sz="2400" smtClean="0">
                <a:solidFill>
                  <a:schemeClr val="tx2"/>
                </a:solidFill>
              </a:rPr>
            </a:b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</a:rPr>
              <a:t>3.wings point out from the side of the body </a:t>
            </a:r>
            <a:r>
              <a:rPr lang="en-US" sz="2400" b="1" smtClean="0">
                <a:solidFill>
                  <a:schemeClr val="tx2"/>
                </a:solidFill>
              </a:rPr>
              <a:t>. . dragonfly</a:t>
            </a:r>
            <a:r>
              <a:rPr lang="en-US" sz="2400" smtClean="0">
                <a:solidFill>
                  <a:schemeClr val="tx2"/>
                </a:solidFill>
              </a:rPr>
              <a:t/>
            </a:r>
            <a:br>
              <a:rPr lang="en-US" sz="2400" smtClean="0">
                <a:solidFill>
                  <a:schemeClr val="tx2"/>
                </a:solidFill>
              </a:rPr>
            </a:br>
            <a:r>
              <a:rPr lang="en-US" sz="2400" smtClean="0">
                <a:solidFill>
                  <a:schemeClr val="tx2"/>
                </a:solidFill>
              </a:rPr>
              <a:t>3 wings point to the posterior of the body.</a:t>
            </a:r>
            <a:r>
              <a:rPr lang="en-US" sz="2400" b="1" smtClean="0">
                <a:solidFill>
                  <a:schemeClr val="tx2"/>
                </a:solidFill>
              </a:rPr>
              <a:t>. . . . Housefly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folHlink"/>
                </a:solidFill>
              </a:rPr>
              <a:t>Note:</a:t>
            </a:r>
            <a:r>
              <a:rPr lang="en-US" sz="2400" smtClean="0">
                <a:solidFill>
                  <a:schemeClr val="folHlink"/>
                </a:solidFill>
              </a:rPr>
              <a:t> There should be one less step than the total number of organisms to be identified in your dichotomous key. </a:t>
            </a:r>
            <a:br>
              <a:rPr lang="en-US" sz="2400" smtClean="0">
                <a:solidFill>
                  <a:schemeClr val="folHlink"/>
                </a:solidFill>
              </a:rPr>
            </a:br>
            <a:r>
              <a:rPr lang="en-US" sz="2400" smtClean="0"/>
              <a:t>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772400" cy="928687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BCB9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TIPS FIELD GUIDES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611687"/>
          </a:xfrm>
        </p:spPr>
        <p:txBody>
          <a:bodyPr/>
          <a:lstStyle/>
          <a:p>
            <a:r>
              <a:rPr lang="en-US" sz="2000" b="1" smtClean="0">
                <a:solidFill>
                  <a:srgbClr val="7030A0"/>
                </a:solidFill>
              </a:rPr>
              <a:t>Study the information in the front of the field guide 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Become familiar with the organization of the color plates in the field guide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Notice how the field guide organization is similar to the organization of the Official Insect List   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Put the page numbers of Orders and Families Information from the Audubon Guide to Insects and Spiders  on the Official Insect List – it will save you a lot of time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Tab the field guide with very small useful tabs so it is not cluttered and can be easily used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Practice using the Field Guide to identify specimens or photos</a:t>
            </a:r>
          </a:p>
          <a:p>
            <a:r>
              <a:rPr lang="en-US" sz="2000" b="1" smtClean="0">
                <a:solidFill>
                  <a:srgbClr val="7030A0"/>
                </a:solidFill>
              </a:rPr>
              <a:t>Practice under timed conditions to prepare for competition </a:t>
            </a:r>
          </a:p>
          <a:p>
            <a:pPr>
              <a:buFont typeface="Wingdings" pitchFamily="2" charset="2"/>
              <a:buNone/>
            </a:pPr>
            <a:endParaRPr lang="en-US" sz="2000" b="1" smtClean="0">
              <a:solidFill>
                <a:srgbClr val="7030A0"/>
              </a:solidFill>
            </a:endParaRPr>
          </a:p>
          <a:p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86775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B7B249"/>
                </a:solidFill>
              </a:rPr>
              <a:t/>
            </a:r>
            <a:br>
              <a:rPr lang="en-US" b="1" dirty="0" smtClean="0">
                <a:solidFill>
                  <a:srgbClr val="B7B249"/>
                </a:solidFill>
              </a:rPr>
            </a:br>
            <a:r>
              <a:rPr lang="en-US" b="1" dirty="0" smtClean="0">
                <a:solidFill>
                  <a:srgbClr val="B7B249"/>
                </a:solidFill>
              </a:rPr>
              <a:t> </a:t>
            </a:r>
            <a:r>
              <a:rPr lang="en-US" sz="28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Binder -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It to Learn the Insects </a:t>
            </a:r>
            <a:endParaRPr lang="en-US" sz="2800" b="1" dirty="0" smtClean="0">
              <a:solidFill>
                <a:srgbClr val="B7B2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02688" cy="4724400"/>
          </a:xfrm>
        </p:spPr>
        <p:txBody>
          <a:bodyPr/>
          <a:lstStyle/>
          <a:p>
            <a:r>
              <a:rPr lang="en-US" sz="1800" b="1" smtClean="0">
                <a:solidFill>
                  <a:srgbClr val="7030A0"/>
                </a:solidFill>
              </a:rPr>
              <a:t>The most effective resources are the ones produced by the students.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The process of producing the resources is a major learning tool.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Have a copy of the rules in your binder 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Have a copy of the lists (insects, birds, fossils if applicable) in your binder 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Prepare and organize materials by major topic divisions.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Place materials from many different sources into your topic divisions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Reduce the size of pictures where possible to get more information on a page.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Color code information to help you locate or emphasize key items.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Put pages in sheet protectors – two per protector to save space.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Use tabs to separate sections.</a:t>
            </a:r>
          </a:p>
          <a:p>
            <a:r>
              <a:rPr lang="en-US" sz="1800" b="1" smtClean="0">
                <a:solidFill>
                  <a:srgbClr val="7030A0"/>
                </a:solidFill>
              </a:rPr>
              <a:t>Label tabs so items can be located with ease.</a:t>
            </a:r>
          </a:p>
          <a:p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B7B249"/>
                </a:solidFill>
              </a:rPr>
              <a:t>Power Point Slides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en-US" b="1" smtClean="0">
                <a:solidFill>
                  <a:srgbClr val="7030A0"/>
                </a:solidFill>
              </a:rPr>
              <a:t>Make power point slides for each species</a:t>
            </a:r>
          </a:p>
          <a:p>
            <a:r>
              <a:rPr lang="en-US" b="1" smtClean="0">
                <a:solidFill>
                  <a:srgbClr val="7030A0"/>
                </a:solidFill>
              </a:rPr>
              <a:t>Make them so information can they can be used for practice </a:t>
            </a:r>
          </a:p>
          <a:p>
            <a:r>
              <a:rPr lang="en-US" b="1" smtClean="0">
                <a:solidFill>
                  <a:srgbClr val="7030A0"/>
                </a:solidFill>
              </a:rPr>
              <a:t>Prepare them so they can be reorganized to make practice competitions for study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B7B249"/>
                </a:solidFill>
              </a:rPr>
              <a:t>Flash Cards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421688" cy="3770313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Make flash cards with pictures on one side and information on the back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Use the flash cards to make up sample competitions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Use the flash cards to learn the </a:t>
            </a:r>
            <a:r>
              <a:rPr lang="en-US" b="1" dirty="0" smtClean="0">
                <a:solidFill>
                  <a:srgbClr val="7030A0"/>
                </a:solidFill>
              </a:rPr>
              <a:t>insects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B7B249"/>
                </a:solidFill>
              </a:rPr>
              <a:t>Actual Specimens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574088" cy="4572000"/>
          </a:xfrm>
        </p:spPr>
        <p:txBody>
          <a:bodyPr/>
          <a:lstStyle/>
          <a:p>
            <a:r>
              <a:rPr lang="en-US" b="1" smtClean="0">
                <a:solidFill>
                  <a:srgbClr val="7030A0"/>
                </a:solidFill>
              </a:rPr>
              <a:t>Collect and preserve insects</a:t>
            </a:r>
          </a:p>
          <a:p>
            <a:r>
              <a:rPr lang="en-US" b="1" smtClean="0">
                <a:solidFill>
                  <a:srgbClr val="7030A0"/>
                </a:solidFill>
              </a:rPr>
              <a:t>Note that preserved specimens may not look exactly like live specimens – texture and color changes may occur</a:t>
            </a:r>
          </a:p>
          <a:p>
            <a:r>
              <a:rPr lang="en-US" b="1" smtClean="0">
                <a:solidFill>
                  <a:srgbClr val="7030A0"/>
                </a:solidFill>
              </a:rPr>
              <a:t>Use specimens to learn the insects</a:t>
            </a:r>
          </a:p>
          <a:p>
            <a:r>
              <a:rPr lang="en-US" b="1" smtClean="0">
                <a:solidFill>
                  <a:srgbClr val="7030A0"/>
                </a:solidFill>
              </a:rPr>
              <a:t>Timer – prepare practice stations and use the timer to improve efficiency of your teamwork skills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 the Competition</a:t>
            </a:r>
            <a:endParaRPr lang="en-US" b="1" dirty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Place information in appropriate place on answer sheet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Print legibly so information is understandable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Work as a team – use time effectively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Use Notes and Field Guide effectively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Identify to Order and then to Family if needed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Be sure to spell names correctly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Carefully read all questions and use common sense in answering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		</a:t>
            </a:r>
            <a:r>
              <a:rPr lang="en-US" sz="2400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Relax, Do your best, and Have Fun!!</a:t>
            </a:r>
            <a:endParaRPr lang="en-US" sz="2400" b="1" dirty="0">
              <a:solidFill>
                <a:srgbClr val="B8AD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B7B249"/>
                </a:solidFill>
              </a:rPr>
              <a:t>Event Rules – 2015</a:t>
            </a:r>
            <a:r>
              <a:rPr lang="en-US" dirty="0" smtClean="0">
                <a:solidFill>
                  <a:srgbClr val="B7B249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97888" cy="50292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7030A0"/>
                </a:solidFill>
              </a:rPr>
              <a:t>BE SURE TO CHECK THE 2015 EVENT RULES </a:t>
            </a:r>
            <a:r>
              <a:rPr lang="en-US" sz="3600" b="1" dirty="0" smtClean="0">
                <a:solidFill>
                  <a:srgbClr val="B7B249"/>
                </a:solidFill>
              </a:rPr>
              <a:t>FOR EVENT PARAMETERS AND TOPICS FOR EACH COMPETITION LEVEL</a:t>
            </a:r>
            <a:r>
              <a:rPr lang="en-US" sz="3600" dirty="0" smtClean="0">
                <a:solidFill>
                  <a:srgbClr val="B7B249"/>
                </a:solidFill>
              </a:rPr>
              <a:t> </a:t>
            </a:r>
          </a:p>
          <a:p>
            <a:pPr eaLnBrk="1" hangingPunct="1"/>
            <a:r>
              <a:rPr lang="en-US" sz="3600" b="1" dirty="0" smtClean="0">
                <a:solidFill>
                  <a:srgbClr val="7030A0"/>
                </a:solidFill>
              </a:rPr>
              <a:t>The National Insect List is 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	 </a:t>
            </a:r>
            <a:r>
              <a:rPr lang="en-US" sz="3600" b="1" dirty="0" smtClean="0">
                <a:solidFill>
                  <a:srgbClr val="7030A0"/>
                </a:solidFill>
                <a:hlinkClick r:id="rId2"/>
              </a:rPr>
              <a:t>www.soinc.org</a:t>
            </a:r>
            <a:r>
              <a:rPr lang="en-US" sz="3600" b="1" dirty="0" smtClean="0">
                <a:solidFill>
                  <a:srgbClr val="7030A0"/>
                </a:solidFill>
              </a:rPr>
              <a:t> under Event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    Information</a:t>
            </a:r>
          </a:p>
          <a:p>
            <a:pPr eaLnBrk="1" hangingPunct="1"/>
            <a:endParaRPr lang="en-US" sz="36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B7B249"/>
                </a:solidFill>
              </a:rPr>
              <a:t>TRAINING MATERIALS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97888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Power Point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content overview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Handout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content information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Tournament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sample problems with key 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Supervisor Guide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event prep tips, setup needs and scoring tips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Resources &amp; Training Materials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on the Science Olympiad website at  </a:t>
            </a: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www.soinc.org</a:t>
            </a:r>
            <a:endParaRPr lang="en-US" sz="24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under Event Information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B7B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Biology-Earth Science CD, and the Audubon Guide to Insects and Spiders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available from SO store at </a:t>
            </a:r>
            <a:r>
              <a:rPr lang="en-US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www.soinc.org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taxonomy CD is coming soon)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b="1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14313"/>
            <a:ext cx="7848600" cy="10048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	</a:t>
            </a: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Competition</a:t>
            </a:r>
            <a:r>
              <a:rPr lang="en-US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Content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06400" lvl="1" indent="-292100" eaLnBrk="1" hangingPunct="1"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Taxonomic Scheme of the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2015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Official National Science Olympiad Insect List is used in competition </a:t>
            </a:r>
          </a:p>
          <a:p>
            <a:pPr marL="406400" lvl="1" indent="-292100" eaLnBrk="1" hangingPunct="1"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 Orders and 100 Families of Insects  </a:t>
            </a:r>
          </a:p>
          <a:p>
            <a:pPr marL="406400" lvl="1" indent="-292100" eaLnBrk="1" hangingPunct="1"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Identification, anatomy &amp; physiology, reproduction, habitat characteristics, ecology, conservation, biogeography</a:t>
            </a:r>
          </a:p>
          <a:p>
            <a:pPr marL="406400" lvl="1" indent="-292100" eaLnBrk="1" hangingPunct="1">
              <a:buFont typeface="Wingdings" pitchFamily="2" charset="2"/>
              <a:buNone/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Process Skills: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observation, inferences, data and diagram analysis</a:t>
            </a:r>
          </a:p>
          <a:p>
            <a:pPr marL="406400" lvl="1" indent="-292100" eaLnBrk="1" hangingPunct="1">
              <a:buFont typeface="Wingdings" pitchFamily="2" charset="2"/>
              <a:buNone/>
              <a:tabLst>
                <a:tab pos="346075" algn="l"/>
              </a:tabLst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Event Parameters: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2015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rules for what is allowed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Official National Insect List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50288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</a:rPr>
              <a:t>the </a:t>
            </a:r>
            <a:r>
              <a:rPr lang="en-US" sz="3600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Official National Insect List </a:t>
            </a:r>
            <a:r>
              <a:rPr lang="en-US" sz="3600" b="1" dirty="0" smtClean="0">
                <a:solidFill>
                  <a:schemeClr val="tx2"/>
                </a:solidFill>
              </a:rPr>
              <a:t>is based upon </a:t>
            </a:r>
            <a:r>
              <a:rPr lang="en-US" sz="3600" b="1" dirty="0" smtClean="0">
                <a:solidFill>
                  <a:srgbClr val="6A4076"/>
                </a:solidFill>
              </a:rPr>
              <a:t>the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Audubon Guide to Insects and Spiders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6A4076"/>
                </a:solidFill>
              </a:rPr>
              <a:t>Since taxonomic schemes may vary greatly from source to source, the </a:t>
            </a:r>
            <a:r>
              <a:rPr lang="en-US" b="1" dirty="0" smtClean="0">
                <a:solidFill>
                  <a:srgbClr val="B8AD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Olympiad Official Insect List </a:t>
            </a:r>
            <a:r>
              <a:rPr lang="en-US" b="1" dirty="0" smtClean="0">
                <a:solidFill>
                  <a:srgbClr val="6A4076"/>
                </a:solidFill>
              </a:rPr>
              <a:t>will be used for all competitions and all arbitration questions will defer to the </a:t>
            </a:r>
            <a:r>
              <a:rPr lang="en-US" b="1" i="1" dirty="0" smtClean="0">
                <a:solidFill>
                  <a:srgbClr val="B8AD48"/>
                </a:solidFill>
              </a:rPr>
              <a:t>Audubon Guide to Insects and Spiders.</a:t>
            </a:r>
            <a:endParaRPr lang="en-US" b="1" dirty="0" smtClean="0">
              <a:solidFill>
                <a:srgbClr val="B8AD48"/>
              </a:solidFill>
            </a:endParaRPr>
          </a:p>
          <a:p>
            <a:pPr eaLnBrk="1" hangingPunct="1">
              <a:defRPr/>
            </a:pPr>
            <a:endParaRPr lang="en-US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b="1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Websites for Insects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97888" cy="392271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 State General Entomology  </a:t>
            </a:r>
            <a:endParaRPr lang="en-US" dirty="0" smtClean="0">
              <a:hlinkClick r:id="rId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http://www.cals.ncsu.edu/course/ent425/course/modules/index.html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Texas A&amp;M General Entomology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https://insects.tamu.edu/students/undergrad/ento201/lecture.html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Competition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5028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Specimens or images (nymph or larva for selected orders and families) will be exhibited – usually as stations.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For any </a:t>
            </a:r>
            <a:r>
              <a:rPr lang="en-US" sz="2800" b="1" i="1" smtClean="0">
                <a:solidFill>
                  <a:schemeClr val="tx2"/>
                </a:solidFill>
              </a:rPr>
              <a:t>individual specimen</a:t>
            </a:r>
            <a:r>
              <a:rPr lang="en-US" sz="2800" b="1" smtClean="0">
                <a:solidFill>
                  <a:schemeClr val="tx2"/>
                </a:solidFill>
              </a:rPr>
              <a:t>, questions may also concern economic or health impact of specimens on humans.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Topics may include structure and function of internal and external anatomy, ecology, behavior &amp; history.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One of the stations may involve using or formulating a simple dichotomous key to identify insects.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6">
      <a:dk1>
        <a:srgbClr val="000000"/>
      </a:dk1>
      <a:lt1>
        <a:srgbClr val="FFFFFF"/>
      </a:lt1>
      <a:dk2>
        <a:srgbClr val="6A4076"/>
      </a:dk2>
      <a:lt2>
        <a:srgbClr val="969696"/>
      </a:lt2>
      <a:accent1>
        <a:srgbClr val="DBA9C2"/>
      </a:accent1>
      <a:accent2>
        <a:srgbClr val="E1BF91"/>
      </a:accent2>
      <a:accent3>
        <a:srgbClr val="FFFFFF"/>
      </a:accent3>
      <a:accent4>
        <a:srgbClr val="000000"/>
      </a:accent4>
      <a:accent5>
        <a:srgbClr val="EAD1DD"/>
      </a:accent5>
      <a:accent6>
        <a:srgbClr val="CCAD83"/>
      </a:accent6>
      <a:hlink>
        <a:srgbClr val="B3CE82"/>
      </a:hlink>
      <a:folHlink>
        <a:srgbClr val="B8AD48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891</TotalTime>
  <Words>1257</Words>
  <Application>Microsoft Office PowerPoint</Application>
  <PresentationFormat>On-screen Show (4:3)</PresentationFormat>
  <Paragraphs>237</Paragraphs>
  <Slides>36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Blends</vt:lpstr>
      <vt:lpstr> 2015 Entomology (B&amp;C)</vt:lpstr>
      <vt:lpstr>  Entomology (B&amp;C)  </vt:lpstr>
      <vt:lpstr>Event Rules – 2015</vt:lpstr>
      <vt:lpstr>Event Rules – 2015 </vt:lpstr>
      <vt:lpstr>TRAINING MATERIALS </vt:lpstr>
      <vt:lpstr> The Competition </vt:lpstr>
      <vt:lpstr>Official National Insect List</vt:lpstr>
      <vt:lpstr>Good Websites for Insects</vt:lpstr>
      <vt:lpstr>The Competition </vt:lpstr>
      <vt:lpstr>Insect Taxonomy</vt:lpstr>
      <vt:lpstr>30 Common Orders of Insects </vt:lpstr>
      <vt:lpstr>Insect Morphology</vt:lpstr>
      <vt:lpstr>External Anatomy</vt:lpstr>
      <vt:lpstr>Insect Eyes </vt:lpstr>
      <vt:lpstr>Mouth  Parts </vt:lpstr>
      <vt:lpstr>Insect Wings </vt:lpstr>
      <vt:lpstr>Metamorphosis</vt:lpstr>
      <vt:lpstr>Ametabolous</vt:lpstr>
      <vt:lpstr>Hemimetabolous</vt:lpstr>
      <vt:lpstr>Holometabolous  Complete metamorphosis  </vt:lpstr>
      <vt:lpstr>Orders - Ametabola &amp; Apterygote  </vt:lpstr>
      <vt:lpstr>Orders- Hemimetabola &amp; Exopterygota </vt:lpstr>
      <vt:lpstr>Orders-Holometabola &amp; Endopterygota </vt:lpstr>
      <vt:lpstr>Internal Anatomy </vt:lpstr>
      <vt:lpstr>Beneficial Insects</vt:lpstr>
      <vt:lpstr>Insect Pests – 10,000 species</vt:lpstr>
      <vt:lpstr>Disease Vectors </vt:lpstr>
      <vt:lpstr>       Insect Characteristics  Make a list of characteristics for each insect </vt:lpstr>
      <vt:lpstr>Construct a dichotomous key using             list of characteristics  </vt:lpstr>
      <vt:lpstr>A Sample Dichotomous Key </vt:lpstr>
      <vt:lpstr>GENERAL TIPS FIELD GUIDES</vt:lpstr>
      <vt:lpstr>   Study Binder - Use It to Learn the Insects </vt:lpstr>
      <vt:lpstr>Power Point Slides </vt:lpstr>
      <vt:lpstr>Flash Cards </vt:lpstr>
      <vt:lpstr>Actual Specimens</vt:lpstr>
      <vt:lpstr>Doing the Competition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KarenLancour</dc:creator>
  <cp:lastModifiedBy>KarenLancour</cp:lastModifiedBy>
  <cp:revision>56</cp:revision>
  <dcterms:created xsi:type="dcterms:W3CDTF">1601-01-01T00:00:00Z</dcterms:created>
  <dcterms:modified xsi:type="dcterms:W3CDTF">2014-08-04T15:33:53Z</dcterms:modified>
</cp:coreProperties>
</file>