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38"/>
  </p:notesMasterIdLst>
  <p:sldIdLst>
    <p:sldId id="256" r:id="rId2"/>
    <p:sldId id="257" r:id="rId3"/>
    <p:sldId id="291" r:id="rId4"/>
    <p:sldId id="292" r:id="rId5"/>
    <p:sldId id="293" r:id="rId6"/>
    <p:sldId id="294" r:id="rId7"/>
    <p:sldId id="295" r:id="rId8"/>
    <p:sldId id="305" r:id="rId9"/>
    <p:sldId id="282" r:id="rId10"/>
    <p:sldId id="258" r:id="rId11"/>
    <p:sldId id="283" r:id="rId12"/>
    <p:sldId id="260" r:id="rId13"/>
    <p:sldId id="261" r:id="rId14"/>
    <p:sldId id="296" r:id="rId15"/>
    <p:sldId id="262" r:id="rId16"/>
    <p:sldId id="297" r:id="rId17"/>
    <p:sldId id="263" r:id="rId18"/>
    <p:sldId id="274" r:id="rId19"/>
    <p:sldId id="275" r:id="rId20"/>
    <p:sldId id="276" r:id="rId21"/>
    <p:sldId id="264" r:id="rId22"/>
    <p:sldId id="265" r:id="rId23"/>
    <p:sldId id="278" r:id="rId24"/>
    <p:sldId id="284" r:id="rId25"/>
    <p:sldId id="266" r:id="rId26"/>
    <p:sldId id="267" r:id="rId27"/>
    <p:sldId id="268" r:id="rId28"/>
    <p:sldId id="286" r:id="rId29"/>
    <p:sldId id="287" r:id="rId30"/>
    <p:sldId id="285" r:id="rId31"/>
    <p:sldId id="298" r:id="rId32"/>
    <p:sldId id="300" r:id="rId33"/>
    <p:sldId id="301" r:id="rId34"/>
    <p:sldId id="302" r:id="rId35"/>
    <p:sldId id="303" r:id="rId36"/>
    <p:sldId id="304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4076"/>
    <a:srgbClr val="B8AD48"/>
    <a:srgbClr val="969696"/>
    <a:srgbClr val="4D4D4D"/>
    <a:srgbClr val="E83618"/>
    <a:srgbClr val="CC3300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1" autoAdjust="0"/>
    <p:restoredTop sz="94660"/>
  </p:normalViewPr>
  <p:slideViewPr>
    <p:cSldViewPr>
      <p:cViewPr varScale="1">
        <p:scale>
          <a:sx n="75" d="100"/>
          <a:sy n="75" d="100"/>
        </p:scale>
        <p:origin x="-12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98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98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C67F0803-A7C8-4134-87E7-BC2B42B9B8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E670C1E-D9E5-4C55-A8F3-1789B9BDDCF7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CEBC5E7-D1CE-40F3-BC75-C8A24452DA07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916907D-888E-4BE8-A7AB-CC2FD3AD30E9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02B0F31-8F1F-438C-A225-D8858160EA1E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CA21EC6-467A-4E29-9D55-FD5C82C8A932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A36213-421B-4D38-8541-C730280AA1B5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AC5149-F8FB-43C7-8709-C73B8518986F}" type="slidenum">
              <a:rPr lang="en-US" smtClean="0"/>
              <a:pPr>
                <a:defRPr/>
              </a:pPr>
              <a:t>22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8ECA76C-40EE-4CBA-BAEB-AAF8BE56191B}" type="slidenum">
              <a:rPr lang="en-US" smtClean="0"/>
              <a:pPr>
                <a:defRPr/>
              </a:pPr>
              <a:t>23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1F9FFF2-3919-4A72-9957-9EB98DDAEAB6}" type="slidenum">
              <a:rPr lang="en-US" smtClean="0"/>
              <a:pPr>
                <a:defRPr/>
              </a:pPr>
              <a:t>25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C2D1ED6-98AE-40E6-9AA0-C98FB162BA9F}" type="slidenum">
              <a:rPr lang="en-US" smtClean="0"/>
              <a:pPr>
                <a:defRPr/>
              </a:pPr>
              <a:t>26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A3651C3-C7BA-47DD-9797-74E912CA6637}" type="slidenum">
              <a:rPr lang="en-US" smtClean="0"/>
              <a:pPr>
                <a:defRPr/>
              </a:pPr>
              <a:t>27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3DD93D1-F1BF-4289-97C1-9579E0AC8E5C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B71AD5-57BE-42F5-BE1E-1C356819D6A8}" type="slidenum">
              <a:rPr lang="en-US" smtClean="0"/>
              <a:pPr>
                <a:defRPr/>
              </a:pPr>
              <a:t>33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ACC433-A0B2-4A7A-BFB5-902E8393CCBF}" type="slidenum">
              <a:rPr lang="en-US" smtClean="0"/>
              <a:pPr>
                <a:defRPr/>
              </a:pPr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DE05F5C-1FE0-4607-9E93-17466F9018C5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9D107F-F1F5-4A15-972C-AC355BDDE002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DD4E14-2820-4645-BF7A-BBB0493751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45F17A4-A396-4DE6-A6F2-B3DED6DF475A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A520943-502E-4150-B151-ED9412517BC0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F4126C-2EBE-4B16-9703-500C65CB6D6A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2F1085F-DD76-41CF-A0D5-21E2638F8192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en-US">
                  <a:cs typeface="+mn-cs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52236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2237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F8CD0464-D54A-4BD1-AF9C-64CF94075A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180CF-154B-44D7-B2FE-40AAA8BF15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DB77D-444F-4993-9B8A-7829E566F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67A3A-AF68-43F1-9B5A-036B0CA724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458D7-E020-4B47-845C-38E8AD55ED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1826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11826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426D0-C41B-41C5-AE54-EF25B99D0F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9D1F6-5F24-42A3-B28B-AEAFE8A122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44A653-93E9-4987-B337-1C0A03B372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A7DC64-78E9-4470-A0C8-5689FF908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ADB80-0F66-4FD0-AB5B-7CA321668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04D1A-F039-4E53-86D6-745EBCAA55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2D3E98-68F8-41C7-BBE9-0643E2226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D9C2A1-90B9-4A83-BB7F-C667E28CF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A3D52-6093-47FE-B23C-03A73B2544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+mn-cs"/>
            </a:endParaRP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+mn-cs"/>
            </a:endParaRP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+mn-cs"/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+mn-cs"/>
            </a:endParaRPr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+mn-cs"/>
            </a:endParaRPr>
          </a:p>
        </p:txBody>
      </p:sp>
      <p:sp>
        <p:nvSpPr>
          <p:cNvPr id="51207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+mn-cs"/>
            </a:endParaRPr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+mn-cs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1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1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1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cs typeface="+mn-cs"/>
              </a:defRPr>
            </a:lvl1pPr>
          </a:lstStyle>
          <a:p>
            <a:pPr>
              <a:defRPr/>
            </a:pPr>
            <a:fld id="{26247519-58D4-4416-BE9A-8E3666C110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4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  <p:sldLayoutId id="2147483831" r:id="rId12"/>
    <p:sldLayoutId id="2147483832" r:id="rId13"/>
    <p:sldLayoutId id="2147483833" r:id="rId14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inc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inc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insects.tamu.edu/students/undergrad/ento201/lecture.html" TargetMode="External"/><Relationship Id="rId2" Type="http://schemas.openxmlformats.org/officeDocument/2006/relationships/hyperlink" Target="http://www.cals.ncsu.edu/course/ent425/course/modules/index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514600"/>
            <a:ext cx="8001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4800" b="1" dirty="0" smtClean="0">
                <a:solidFill>
                  <a:srgbClr val="B8AD48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2015 Entomology (B&amp;C)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733800" y="4724400"/>
            <a:ext cx="5181600" cy="1524000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KAREN LANCOUR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National Rules Committee    Chairman- Life Sciences</a:t>
            </a:r>
          </a:p>
        </p:txBody>
      </p:sp>
      <p:pic>
        <p:nvPicPr>
          <p:cNvPr id="3076" name="Picture 4" descr="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304800"/>
            <a:ext cx="3889375" cy="193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228600"/>
            <a:ext cx="7031038" cy="1462088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Insect Taxonomy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2133600"/>
            <a:ext cx="7888288" cy="3998913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Kingdom – </a:t>
            </a:r>
            <a:r>
              <a:rPr lang="en-US" sz="36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Animalia</a:t>
            </a:r>
            <a:endParaRPr lang="en-US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eaLnBrk="1" hangingPunct="1">
              <a:defRPr/>
            </a:pPr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Phylum – </a:t>
            </a:r>
            <a:r>
              <a:rPr lang="en-US" sz="36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Arthopoda</a:t>
            </a:r>
            <a:endParaRPr lang="en-US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2" eaLnBrk="1" hangingPunct="1">
              <a:defRPr/>
            </a:pPr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Subphylum – </a:t>
            </a:r>
            <a:r>
              <a:rPr lang="en-US" sz="36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Mandibulata</a:t>
            </a:r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3" eaLnBrk="1" hangingPunct="1">
              <a:defRPr/>
            </a:pPr>
            <a:r>
              <a:rPr lang="en-US" sz="36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Superclass</a:t>
            </a:r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- </a:t>
            </a:r>
            <a:r>
              <a:rPr lang="en-US" sz="36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Hexapoda</a:t>
            </a:r>
            <a:endParaRPr lang="en-US" sz="36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4" eaLnBrk="1" hangingPunct="1">
              <a:defRPr/>
            </a:pPr>
            <a:r>
              <a:rPr lang="en-US" sz="36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 – </a:t>
            </a:r>
            <a:r>
              <a:rPr lang="en-US" sz="3600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Insecta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14313"/>
            <a:ext cx="8639175" cy="852487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Common Orders of Insects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05000"/>
            <a:ext cx="9144000" cy="4724400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chemeClr val="tx2"/>
                </a:solidFill>
                <a:cs typeface="Times New Roman" pitchFamily="18" charset="0"/>
              </a:rPr>
              <a:t>A.  Protura (proturans)			P. Mallophaga (chewing lice)</a:t>
            </a:r>
            <a:r>
              <a:rPr lang="en-US" sz="1600" b="1" smtClean="0">
                <a:solidFill>
                  <a:schemeClr val="folHlink"/>
                </a:solidFill>
                <a:cs typeface="Times New Roman" pitchFamily="18" charset="0"/>
              </a:rPr>
              <a:t>	</a:t>
            </a:r>
            <a:endParaRPr lang="en-US" sz="1600" b="1" smtClean="0">
              <a:solidFill>
                <a:schemeClr val="tx2"/>
              </a:solidFill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chemeClr val="tx2"/>
                </a:solidFill>
                <a:cs typeface="Times New Roman" pitchFamily="18" charset="0"/>
              </a:rPr>
              <a:t>B.  Collembola (springtails) 		Q. Anoplura (sucking lice)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chemeClr val="tx2"/>
                </a:solidFill>
                <a:cs typeface="Times New Roman" pitchFamily="18" charset="0"/>
              </a:rPr>
              <a:t>C.  Diplura (diplurans)			R. Thysanoptera (thrips)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chemeClr val="tx2"/>
                </a:solidFill>
                <a:cs typeface="Times New Roman" pitchFamily="18" charset="0"/>
              </a:rPr>
              <a:t>D.  Thysanura (silverfish)			S. Hemiptera (true bugs)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chemeClr val="tx2"/>
                </a:solidFill>
                <a:cs typeface="Times New Roman" pitchFamily="18" charset="0"/>
              </a:rPr>
              <a:t>E.  Ephemeroptera (mayflies)		T. Homoptera(aphids,cicadas,hoppers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chemeClr val="tx2"/>
                </a:solidFill>
                <a:cs typeface="Times New Roman" pitchFamily="18" charset="0"/>
              </a:rPr>
              <a:t>F.  Odonata (dragonflies, damselflies)	U. Megaloptera (dobsonflies)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chemeClr val="tx2"/>
                </a:solidFill>
                <a:cs typeface="Times New Roman" pitchFamily="18" charset="0"/>
              </a:rPr>
              <a:t>G. Blattodea (cockroaches)		V. Neuroptera (lacewings, antlions)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chemeClr val="tx2"/>
                </a:solidFill>
                <a:cs typeface="Times New Roman" pitchFamily="18" charset="0"/>
              </a:rPr>
              <a:t>H. Mantodea (mantids)			W. Coleoptera (beetles)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chemeClr val="tx2"/>
                </a:solidFill>
                <a:cs typeface="Times New Roman" pitchFamily="18" charset="0"/>
              </a:rPr>
              <a:t>I.   Isoptera (termites)			X. Strepsiptera  (Twisted-Wing Parasite)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chemeClr val="tx2"/>
                </a:solidFill>
                <a:cs typeface="Times New Roman" pitchFamily="18" charset="0"/>
              </a:rPr>
              <a:t>J.  Grylloblattodea (Ice Insect)		Y. Mecoptera (scorpionflies)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chemeClr val="tx2"/>
                </a:solidFill>
                <a:cs typeface="Times New Roman" pitchFamily="18" charset="0"/>
              </a:rPr>
              <a:t>K  Dermaptera (earwigs)			Z. Siphonaptera (fleas)	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chemeClr val="tx2"/>
                </a:solidFill>
                <a:cs typeface="Times New Roman" pitchFamily="18" charset="0"/>
              </a:rPr>
              <a:t>L. Plecoptera (stoneflies)			AA. Diptera (flies)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chemeClr val="tx2"/>
                </a:solidFill>
                <a:cs typeface="Times New Roman" pitchFamily="18" charset="0"/>
              </a:rPr>
              <a:t>M. Orthoptera(crickets,grasshoppers,katydids)BB.Trichoptera (caddisflies)	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chemeClr val="tx2"/>
                </a:solidFill>
                <a:cs typeface="Times New Roman" pitchFamily="18" charset="0"/>
              </a:rPr>
              <a:t>N. Phasmatodea (walking sticks)		CC. Lepidoptera (butterflies, moths)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1600" b="1" smtClean="0">
                <a:solidFill>
                  <a:srgbClr val="7030A0"/>
                </a:solidFill>
                <a:cs typeface="Times New Roman" pitchFamily="18" charset="0"/>
              </a:rPr>
              <a:t>O</a:t>
            </a:r>
            <a:r>
              <a:rPr lang="en-US" sz="1600" b="1" smtClean="0">
                <a:solidFill>
                  <a:srgbClr val="6A4076"/>
                </a:solidFill>
                <a:cs typeface="Times New Roman" pitchFamily="18" charset="0"/>
              </a:rPr>
              <a:t>. Psocoptera (booklice and barklice)	DD. Hymenoptera (ants, bees, wasps)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Insect Morphology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Segmented body </a:t>
            </a:r>
            <a:r>
              <a:rPr lang="en-US" sz="28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divided into three sections: head, thorax, abdomen</a:t>
            </a:r>
            <a:endParaRPr lang="en-US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Mouth </a:t>
            </a:r>
            <a:r>
              <a:rPr lang="en-US" sz="28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including mandibles</a:t>
            </a:r>
            <a:endParaRPr lang="en-US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defRPr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Three pairs of legs </a:t>
            </a:r>
            <a:r>
              <a:rPr lang="en-US" sz="28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attached to the thorax</a:t>
            </a:r>
          </a:p>
          <a:p>
            <a:pPr eaLnBrk="1" hangingPunct="1">
              <a:defRPr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pair of antennae. </a:t>
            </a:r>
          </a:p>
          <a:p>
            <a:pPr eaLnBrk="1" hangingPunct="1">
              <a:defRPr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External skeleton </a:t>
            </a:r>
            <a:r>
              <a:rPr lang="en-US" sz="28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(exoskeleton)</a:t>
            </a: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eaLnBrk="1" hangingPunct="1">
              <a:defRPr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Usually, one or two pairs of wings </a:t>
            </a:r>
            <a:r>
              <a:rPr lang="en-US" sz="28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attached to the thorax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5326062" cy="928687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External Anatomy</a:t>
            </a:r>
          </a:p>
        </p:txBody>
      </p:sp>
      <p:pic>
        <p:nvPicPr>
          <p:cNvPr id="15363" name="Picture 17" descr="fig1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0" y="1447800"/>
            <a:ext cx="8839200" cy="41243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B8AD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Insect Eyes </a:t>
            </a:r>
            <a:endParaRPr lang="en-US" b="1" dirty="0">
              <a:solidFill>
                <a:srgbClr val="B8AD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7" name="Picture 5" descr="Grasshopper he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981200"/>
            <a:ext cx="60960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2506662" cy="14620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Mouth</a:t>
            </a:r>
            <a:br>
              <a:rPr lang="en-US" sz="40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Parts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17411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352800" y="0"/>
            <a:ext cx="5367338" cy="6858000"/>
          </a:xfrm>
        </p:spPr>
      </p:pic>
      <p:pic>
        <p:nvPicPr>
          <p:cNvPr id="17412" name="Picture 6" descr="mouth_master2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609600" y="2286000"/>
            <a:ext cx="2801938" cy="3352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6934200" cy="1143000"/>
          </a:xfrm>
        </p:spPr>
        <p:txBody>
          <a:bodyPr/>
          <a:lstStyle/>
          <a:p>
            <a:pPr algn="ctr">
              <a:defRPr/>
            </a:pPr>
            <a:r>
              <a:rPr lang="en-US" sz="5400" b="1" dirty="0" smtClean="0">
                <a:solidFill>
                  <a:srgbClr val="B8AD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Insect Wings </a:t>
            </a:r>
            <a:endParaRPr lang="en-US" sz="5400" b="1" dirty="0">
              <a:solidFill>
                <a:srgbClr val="B8AD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905000"/>
            <a:ext cx="8726488" cy="4572000"/>
          </a:xfrm>
        </p:spPr>
        <p:txBody>
          <a:bodyPr/>
          <a:lstStyle/>
          <a:p>
            <a:pPr>
              <a:defRPr/>
            </a:pPr>
            <a:r>
              <a:rPr lang="en-US" b="1" dirty="0" err="1" smtClean="0">
                <a:solidFill>
                  <a:srgbClr val="B8AD48"/>
                </a:solidFill>
              </a:rPr>
              <a:t>Apterygota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– adults like immature without wings</a:t>
            </a:r>
          </a:p>
          <a:p>
            <a:pPr>
              <a:defRPr/>
            </a:pPr>
            <a:r>
              <a:rPr lang="en-US" b="1" dirty="0" err="1" smtClean="0">
                <a:solidFill>
                  <a:srgbClr val="B8AD48"/>
                </a:solidFill>
              </a:rPr>
              <a:t>Pterygota</a:t>
            </a:r>
            <a:r>
              <a:rPr lang="en-US" b="1" dirty="0" smtClean="0">
                <a:solidFill>
                  <a:srgbClr val="7030A0"/>
                </a:solidFill>
              </a:rPr>
              <a:t> – adults have wings </a:t>
            </a:r>
          </a:p>
          <a:p>
            <a:pPr marL="1033463" indent="-1033463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B8AD48"/>
                </a:solidFill>
              </a:rPr>
              <a:t>	</a:t>
            </a:r>
            <a:r>
              <a:rPr lang="en-US" b="1" dirty="0" err="1" smtClean="0">
                <a:solidFill>
                  <a:srgbClr val="B8AD48"/>
                </a:solidFill>
              </a:rPr>
              <a:t>Exopterygota</a:t>
            </a:r>
            <a:r>
              <a:rPr lang="en-US" b="1" dirty="0" smtClean="0">
                <a:solidFill>
                  <a:srgbClr val="B8AD48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-the wings develop externally on the </a:t>
            </a:r>
            <a:r>
              <a:rPr lang="en-US" b="1" i="1" dirty="0" smtClean="0">
                <a:solidFill>
                  <a:srgbClr val="7030A0"/>
                </a:solidFill>
              </a:rPr>
              <a:t>nymph body</a:t>
            </a:r>
          </a:p>
          <a:p>
            <a:pPr marL="1033463" indent="-1033463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B8AD48"/>
                </a:solidFill>
              </a:rPr>
              <a:t>	</a:t>
            </a:r>
            <a:r>
              <a:rPr lang="en-US" b="1" dirty="0" err="1" smtClean="0">
                <a:solidFill>
                  <a:srgbClr val="B8AD48"/>
                </a:solidFill>
              </a:rPr>
              <a:t>Endopterygote</a:t>
            </a:r>
            <a:r>
              <a:rPr lang="en-US" b="1" dirty="0" smtClean="0">
                <a:solidFill>
                  <a:srgbClr val="B8AD48"/>
                </a:solidFill>
              </a:rPr>
              <a:t> </a:t>
            </a:r>
            <a:r>
              <a:rPr lang="en-US" b="1" dirty="0" smtClean="0">
                <a:solidFill>
                  <a:srgbClr val="7030A0"/>
                </a:solidFill>
              </a:rPr>
              <a:t>– wings develop inside of body in immature insects and not visible until </a:t>
            </a:r>
            <a:r>
              <a:rPr lang="en-US" b="1" i="1" dirty="0" smtClean="0">
                <a:solidFill>
                  <a:srgbClr val="7030A0"/>
                </a:solidFill>
              </a:rPr>
              <a:t>adult immerges from pupa</a:t>
            </a:r>
            <a:endParaRPr lang="en-US" b="1" i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0810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Metamorphosis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9144000" cy="4840287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Ametabolous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2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Without Metamorphosis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Young resembles the adult, except smaller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Hemimetabolous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en-US" sz="2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Incomplete Metamorphosis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Egg, nymph, adult</a:t>
            </a:r>
            <a:r>
              <a:rPr lang="en-US" sz="32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1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Holometabolous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</a:t>
            </a:r>
            <a:r>
              <a:rPr lang="en-US" sz="2800" b="1" dirty="0" smtClean="0">
                <a:solidFill>
                  <a:schemeClr val="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Complete Metamorphosis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32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Egg, larva, pupa, adult</a:t>
            </a:r>
            <a:endParaRPr lang="en-US" sz="3200" b="1" dirty="0" smtClean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60" name="Rectangle 13"/>
          <p:cNvSpPr>
            <a:spLocks noChangeArrowheads="1"/>
          </p:cNvSpPr>
          <p:nvPr/>
        </p:nvSpPr>
        <p:spPr bwMode="auto">
          <a:xfrm>
            <a:off x="1579563" y="1265238"/>
            <a:ext cx="8953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9461" name="Rectangle 15"/>
          <p:cNvSpPr>
            <a:spLocks noChangeArrowheads="1"/>
          </p:cNvSpPr>
          <p:nvPr/>
        </p:nvSpPr>
        <p:spPr bwMode="auto">
          <a:xfrm>
            <a:off x="1579563" y="1265238"/>
            <a:ext cx="1019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9462" name="Rectangle 17"/>
          <p:cNvSpPr>
            <a:spLocks noChangeArrowheads="1"/>
          </p:cNvSpPr>
          <p:nvPr/>
        </p:nvSpPr>
        <p:spPr bwMode="auto">
          <a:xfrm>
            <a:off x="1579563" y="1265238"/>
            <a:ext cx="914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9463" name="Rectangle 19"/>
          <p:cNvSpPr>
            <a:spLocks noChangeArrowheads="1"/>
          </p:cNvSpPr>
          <p:nvPr/>
        </p:nvSpPr>
        <p:spPr bwMode="auto">
          <a:xfrm>
            <a:off x="1579563" y="1265238"/>
            <a:ext cx="8953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9464" name="Rectangle 21"/>
          <p:cNvSpPr>
            <a:spLocks noChangeArrowheads="1"/>
          </p:cNvSpPr>
          <p:nvPr/>
        </p:nvSpPr>
        <p:spPr bwMode="auto">
          <a:xfrm>
            <a:off x="1579563" y="1265238"/>
            <a:ext cx="10191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  <p:sp>
        <p:nvSpPr>
          <p:cNvPr id="19465" name="Rectangle 23"/>
          <p:cNvSpPr>
            <a:spLocks noChangeArrowheads="1"/>
          </p:cNvSpPr>
          <p:nvPr/>
        </p:nvSpPr>
        <p:spPr bwMode="auto">
          <a:xfrm>
            <a:off x="1579563" y="1265238"/>
            <a:ext cx="9144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6773862" cy="10810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 err="1" smtClean="0">
                <a:solidFill>
                  <a:srgbClr val="B8AD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Ametabolous</a:t>
            </a:r>
            <a:endParaRPr lang="en-US" b="1" dirty="0" smtClean="0">
              <a:solidFill>
                <a:srgbClr val="B8AD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017713"/>
            <a:ext cx="461168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Insects without metamorphosis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The insect resembles the adult, except that it is smaller.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Development involves increasing the insect's size by going through successive molts.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 smtClean="0">
                <a:solidFill>
                  <a:schemeClr val="tx2"/>
                </a:solidFill>
              </a:rPr>
              <a:t>Also </a:t>
            </a:r>
            <a:r>
              <a:rPr lang="en-US" sz="2400" b="1" dirty="0" err="1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Apterygota</a:t>
            </a:r>
            <a:r>
              <a:rPr lang="en-US" sz="2400" b="1" dirty="0" smtClean="0">
                <a:solidFill>
                  <a:schemeClr val="tx2"/>
                </a:solidFill>
              </a:rPr>
              <a:t> –adult like immature without wings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b="1" dirty="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n-US" sz="2400" dirty="0" smtClean="0"/>
          </a:p>
        </p:txBody>
      </p:sp>
      <p:pic>
        <p:nvPicPr>
          <p:cNvPr id="20484" name="Picture 5" descr="Insects without metamorphosis (ametabolous)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257800" y="2224088"/>
            <a:ext cx="3886200" cy="26320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152400"/>
            <a:ext cx="5638800" cy="1004888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solidFill>
                  <a:srgbClr val="B8AD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Hemimetabolous</a:t>
            </a:r>
            <a:endParaRPr lang="en-US" b="1" dirty="0" smtClean="0">
              <a:solidFill>
                <a:srgbClr val="B8AD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2438400"/>
            <a:ext cx="4495800" cy="3694113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Egg, nymph, adult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28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defRPr/>
            </a:pPr>
            <a:r>
              <a:rPr lang="en-US" sz="2800" b="1" dirty="0" smtClean="0">
                <a:solidFill>
                  <a:schemeClr val="tx2"/>
                </a:solidFill>
              </a:rPr>
              <a:t>Also </a:t>
            </a:r>
            <a:r>
              <a:rPr lang="en-US" sz="2800" b="1" dirty="0" err="1" smtClean="0">
                <a:solidFill>
                  <a:srgbClr val="B8AD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Exopterygota</a:t>
            </a:r>
            <a:r>
              <a:rPr lang="en-US" sz="2800" b="1" dirty="0" smtClean="0">
                <a:solidFill>
                  <a:schemeClr val="tx2"/>
                </a:solidFill>
              </a:rPr>
              <a:t> -winged insects, the wings develop externally on the nymph body</a:t>
            </a:r>
            <a:endParaRPr lang="en-US" sz="2800" dirty="0" smtClean="0">
              <a:solidFill>
                <a:schemeClr val="tx2"/>
              </a:solidFill>
            </a:endParaRPr>
          </a:p>
        </p:txBody>
      </p:sp>
      <p:pic>
        <p:nvPicPr>
          <p:cNvPr id="21508" name="Picture 8" descr="incomplete_metamorph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791200" y="1447800"/>
            <a:ext cx="2921000" cy="3200400"/>
          </a:xfrm>
        </p:spPr>
      </p:pic>
      <p:pic>
        <p:nvPicPr>
          <p:cNvPr id="21509" name="Picture 10" descr="simpl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105400" y="4572000"/>
            <a:ext cx="3543300" cy="1828800"/>
          </a:xfrm>
        </p:spPr>
      </p:pic>
      <p:sp>
        <p:nvSpPr>
          <p:cNvPr id="66571" name="Rectangle 11"/>
          <p:cNvSpPr>
            <a:spLocks noChangeArrowheads="1"/>
          </p:cNvSpPr>
          <p:nvPr/>
        </p:nvSpPr>
        <p:spPr bwMode="auto">
          <a:xfrm>
            <a:off x="990600" y="1219200"/>
            <a:ext cx="5181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  <a:defRPr/>
            </a:pPr>
            <a:r>
              <a:rPr lang="en-US" b="1">
                <a:solidFill>
                  <a:srgbClr val="B8AD48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+mn-cs"/>
              </a:rPr>
              <a:t>Incomplete Metamorphosis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9144000" cy="10048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chemeClr val="folHlink"/>
                </a:solidFill>
              </a:rPr>
              <a:t>		</a:t>
            </a:r>
            <a:r>
              <a:rPr lang="en-US" sz="40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Entomology (B&amp;C)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05000"/>
            <a:ext cx="8650288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folHlink"/>
                </a:solidFill>
              </a:rPr>
              <a:t>Content: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tx2"/>
                </a:solidFill>
              </a:rPr>
              <a:t>Identify insects and selected immature forms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tx2"/>
                </a:solidFill>
              </a:rPr>
              <a:t>30 orders and 100 families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tx2"/>
                </a:solidFill>
              </a:rPr>
              <a:t>Taxonomic Scheme of the </a:t>
            </a:r>
            <a:r>
              <a:rPr lang="en-US" sz="2400" b="1" dirty="0" smtClean="0">
                <a:solidFill>
                  <a:srgbClr val="C00000"/>
                </a:solidFill>
              </a:rPr>
              <a:t>2015 Official Science Olympiad Insect  List</a:t>
            </a:r>
            <a:endParaRPr lang="en-US" sz="2000" i="1" dirty="0" smtClean="0">
              <a:solidFill>
                <a:srgbClr val="C0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folHlink"/>
                </a:solidFill>
              </a:rPr>
              <a:t>Process Skills:</a:t>
            </a:r>
            <a:r>
              <a:rPr lang="en-US" sz="2400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</a:rPr>
              <a:t>observation, inferences, data and diagram analysis, make and/or use a dichotomous key on insects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smtClean="0">
                <a:solidFill>
                  <a:schemeClr val="folHlink"/>
                </a:solidFill>
              </a:rPr>
              <a:t>Event Parameters: </a:t>
            </a:r>
            <a:r>
              <a:rPr lang="en-US" sz="2400" b="1" dirty="0" smtClean="0">
                <a:solidFill>
                  <a:srgbClr val="6A4076"/>
                </a:solidFill>
              </a:rPr>
              <a:t>see 2015 Official Rules </a:t>
            </a:r>
            <a:endParaRPr lang="en-US" sz="2400" dirty="0" smtClean="0">
              <a:solidFill>
                <a:srgbClr val="6A407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err="1" smtClean="0">
                <a:solidFill>
                  <a:srgbClr val="B8AD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Holometabolous</a:t>
            </a:r>
            <a:r>
              <a:rPr lang="en-US" b="1" dirty="0" smtClean="0">
                <a:solidFill>
                  <a:srgbClr val="B8AD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solidFill>
                  <a:srgbClr val="B8AD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 smtClean="0">
                <a:solidFill>
                  <a:srgbClr val="B8AD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Complete metamorphosis</a:t>
            </a:r>
            <a:r>
              <a:rPr lang="en-US" dirty="0" smtClean="0">
                <a:solidFill>
                  <a:srgbClr val="B8AD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2209800"/>
            <a:ext cx="4648200" cy="4191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Egg, larva, pupa, adult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defRPr/>
            </a:pPr>
            <a:endParaRPr lang="en-US" sz="2800" dirty="0" smtClean="0">
              <a:solidFill>
                <a:schemeClr val="tx2"/>
              </a:solidFill>
            </a:endParaRPr>
          </a:p>
          <a:p>
            <a:pPr eaLnBrk="1" hangingPunct="1">
              <a:defRPr/>
            </a:pPr>
            <a:r>
              <a:rPr lang="en-US" sz="28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Also </a:t>
            </a:r>
            <a:r>
              <a:rPr lang="en-US" sz="2800" b="1" dirty="0" err="1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Endopterygote</a:t>
            </a:r>
            <a:r>
              <a:rPr lang="en-US" sz="2800" dirty="0" smtClean="0">
                <a:solidFill>
                  <a:schemeClr val="tx2"/>
                </a:solidFill>
              </a:rPr>
              <a:t> – </a:t>
            </a:r>
            <a:r>
              <a:rPr lang="en-US" sz="2800" b="1" dirty="0" smtClean="0">
                <a:solidFill>
                  <a:schemeClr val="tx2"/>
                </a:solidFill>
              </a:rPr>
              <a:t>wings develop inside of body in immature insects and not visible until adult immerges from pupa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defRPr/>
            </a:pPr>
            <a:endParaRPr lang="en-US" sz="2800" dirty="0" smtClean="0">
              <a:solidFill>
                <a:schemeClr val="tx2"/>
              </a:solidFill>
            </a:endParaRPr>
          </a:p>
        </p:txBody>
      </p:sp>
      <p:pic>
        <p:nvPicPr>
          <p:cNvPr id="22532" name="Picture 7" descr="complete_metamorphosi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508625" y="1676400"/>
            <a:ext cx="2828925" cy="3124200"/>
          </a:xfrm>
        </p:spPr>
      </p:pic>
      <p:pic>
        <p:nvPicPr>
          <p:cNvPr id="22533" name="Picture 9" descr="complete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486400" y="4964113"/>
            <a:ext cx="3657600" cy="18938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Orders</a:t>
            </a:r>
            <a:r>
              <a:rPr lang="en-US" sz="4000" dirty="0" smtClean="0"/>
              <a:t> - </a:t>
            </a:r>
            <a:r>
              <a:rPr lang="en-US" sz="3200" b="1" dirty="0" err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Ametabola</a:t>
            </a:r>
            <a:r>
              <a:rPr lang="en-US" sz="32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&amp; </a:t>
            </a:r>
            <a:r>
              <a:rPr lang="en-US" sz="3200" b="1" dirty="0" err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Apterygote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7772400" cy="4114800"/>
          </a:xfrm>
        </p:spPr>
        <p:txBody>
          <a:bodyPr/>
          <a:lstStyle/>
          <a:p>
            <a:pPr>
              <a:buClrTx/>
              <a:buFont typeface="Arial" charset="0"/>
              <a:buNone/>
            </a:pPr>
            <a:endParaRPr lang="en-US" smtClean="0">
              <a:solidFill>
                <a:schemeClr val="tx2"/>
              </a:solidFill>
            </a:endParaRPr>
          </a:p>
          <a:p>
            <a:pPr eaLnBrk="1" hangingPunct="1"/>
            <a:r>
              <a:rPr lang="en-US" b="1" smtClean="0">
                <a:solidFill>
                  <a:schemeClr val="tx2"/>
                </a:solidFill>
              </a:rPr>
              <a:t>Protura </a:t>
            </a:r>
            <a:r>
              <a:rPr lang="en-US" b="1" smtClean="0">
                <a:solidFill>
                  <a:schemeClr val="folHlink"/>
                </a:solidFill>
              </a:rPr>
              <a:t>( proturans, coneheads)</a:t>
            </a:r>
            <a:r>
              <a:rPr lang="en-US" b="1" smtClean="0">
                <a:solidFill>
                  <a:schemeClr val="tx2"/>
                </a:solidFill>
              </a:rPr>
              <a:t> </a:t>
            </a:r>
          </a:p>
          <a:p>
            <a:pPr eaLnBrk="1" hangingPunct="1"/>
            <a:r>
              <a:rPr lang="en-US" b="1" smtClean="0">
                <a:solidFill>
                  <a:schemeClr val="tx2"/>
                </a:solidFill>
              </a:rPr>
              <a:t>Dipula </a:t>
            </a:r>
            <a:r>
              <a:rPr lang="en-US" b="1" smtClean="0">
                <a:solidFill>
                  <a:schemeClr val="folHlink"/>
                </a:solidFill>
              </a:rPr>
              <a:t>(diplurans)</a:t>
            </a:r>
            <a:endParaRPr lang="en-US" b="1" smtClean="0">
              <a:solidFill>
                <a:schemeClr val="tx2"/>
              </a:solidFill>
            </a:endParaRPr>
          </a:p>
          <a:p>
            <a:pPr eaLnBrk="1" hangingPunct="1"/>
            <a:r>
              <a:rPr lang="en-US" b="1" smtClean="0">
                <a:solidFill>
                  <a:schemeClr val="tx2"/>
                </a:solidFill>
              </a:rPr>
              <a:t>Collembola </a:t>
            </a:r>
            <a:r>
              <a:rPr lang="en-US" b="1" smtClean="0">
                <a:solidFill>
                  <a:schemeClr val="folHlink"/>
                </a:solidFill>
              </a:rPr>
              <a:t>(springtails)</a:t>
            </a:r>
            <a:endParaRPr lang="en-US" smtClean="0"/>
          </a:p>
          <a:p>
            <a:pPr eaLnBrk="1" hangingPunct="1"/>
            <a:r>
              <a:rPr lang="en-US" b="1" smtClean="0">
                <a:solidFill>
                  <a:schemeClr val="tx2"/>
                </a:solidFill>
              </a:rPr>
              <a:t>Thysanua </a:t>
            </a:r>
            <a:r>
              <a:rPr lang="en-US" b="1" smtClean="0">
                <a:solidFill>
                  <a:schemeClr val="folHlink"/>
                </a:solidFill>
              </a:rPr>
              <a:t>(silverfish)</a:t>
            </a:r>
            <a:endParaRPr lang="en-US" b="1" smtClean="0">
              <a:solidFill>
                <a:schemeClr val="tx2"/>
              </a:solidFill>
            </a:endParaRPr>
          </a:p>
          <a:p>
            <a:pPr eaLnBrk="1" hangingPunct="1"/>
            <a:endParaRPr lang="en-US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14313"/>
            <a:ext cx="8639175" cy="12334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Orders</a:t>
            </a:r>
            <a:r>
              <a:rPr lang="en-US" dirty="0" smtClean="0"/>
              <a:t>- </a:t>
            </a:r>
            <a:r>
              <a:rPr lang="en-US" sz="3200" b="1" dirty="0" err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Hemimetabola</a:t>
            </a:r>
            <a:r>
              <a:rPr lang="en-US" sz="32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&amp; </a:t>
            </a:r>
            <a:r>
              <a:rPr lang="en-US" sz="3200" b="1" dirty="0" err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Exopterygota</a:t>
            </a:r>
            <a:r>
              <a:rPr lang="en-US" sz="3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153400" cy="5486400"/>
          </a:xfrm>
        </p:spPr>
        <p:txBody>
          <a:bodyPr/>
          <a:lstStyle/>
          <a:p>
            <a:pPr lvl="3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400" dirty="0" smtClean="0">
              <a:solidFill>
                <a:schemeClr val="bg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 smtClean="0">
                <a:solidFill>
                  <a:schemeClr val="tx2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Emphemeroptera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</a:rPr>
              <a:t>(mayflies)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Odonata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</a:rPr>
              <a:t>(dragonflies, damselflies)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Blattodea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</a:rPr>
              <a:t>(cockroaches)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Mantodea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</a:rPr>
              <a:t>(</a:t>
            </a:r>
            <a:r>
              <a:rPr lang="en-US" sz="1800" b="1" dirty="0" err="1" smtClean="0">
                <a:solidFill>
                  <a:schemeClr val="folHlink"/>
                </a:solidFill>
              </a:rPr>
              <a:t>mantids</a:t>
            </a:r>
            <a:r>
              <a:rPr lang="en-US" sz="1800" b="1" dirty="0" smtClean="0">
                <a:solidFill>
                  <a:schemeClr val="folHlink"/>
                </a:solidFill>
              </a:rPr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Isoptera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</a:rPr>
              <a:t>(termites)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err="1" smtClean="0">
                <a:solidFill>
                  <a:srgbClr val="7030A0"/>
                </a:solidFill>
              </a:rPr>
              <a:t>Grylloblattodea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smtClean="0">
                <a:solidFill>
                  <a:srgbClr val="B8AD48"/>
                </a:solidFill>
              </a:rPr>
              <a:t>(Ice Insects)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Dermaptera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</a:rPr>
              <a:t>(earwigs)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Plecoptera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</a:rPr>
              <a:t>(stoneflies)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endParaRPr lang="en-US" sz="1800" b="1" dirty="0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Orthoptera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</a:rPr>
              <a:t>(crickets, grasshoppers, katydids)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chemeClr val="tx2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Phasmatadea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</a:rPr>
              <a:t>(walking sticks)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7030A0"/>
                </a:solidFill>
              </a:rPr>
              <a:t> </a:t>
            </a:r>
            <a:r>
              <a:rPr lang="en-US" sz="1800" b="1" dirty="0" err="1" smtClean="0">
                <a:solidFill>
                  <a:srgbClr val="7030A0"/>
                </a:solidFill>
              </a:rPr>
              <a:t>Psocoptera</a:t>
            </a:r>
            <a:r>
              <a:rPr lang="en-US" sz="1800" b="1" dirty="0" smtClean="0">
                <a:solidFill>
                  <a:srgbClr val="7030A0"/>
                </a:solidFill>
              </a:rPr>
              <a:t> </a:t>
            </a:r>
            <a:r>
              <a:rPr lang="en-US" sz="1800" b="1" dirty="0" smtClean="0">
                <a:solidFill>
                  <a:srgbClr val="B8AD48"/>
                </a:solidFill>
              </a:rPr>
              <a:t>(book and bark louse)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Mallophaga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</a:rPr>
              <a:t>(chewing lice)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Anoplura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</a:rPr>
              <a:t>(sucking lice)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Thysanoptera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</a:rPr>
              <a:t>(</a:t>
            </a:r>
            <a:r>
              <a:rPr lang="en-US" sz="1800" b="1" dirty="0" err="1" smtClean="0">
                <a:solidFill>
                  <a:schemeClr val="folHlink"/>
                </a:solidFill>
              </a:rPr>
              <a:t>thrips</a:t>
            </a:r>
            <a:r>
              <a:rPr lang="en-US" sz="1800" b="1" dirty="0" smtClean="0">
                <a:solidFill>
                  <a:schemeClr val="folHlink"/>
                </a:solidFill>
              </a:rPr>
              <a:t>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Hemiptera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</a:rPr>
              <a:t>(true bugs)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err="1" smtClean="0">
                <a:solidFill>
                  <a:schemeClr val="tx2"/>
                </a:solidFill>
              </a:rPr>
              <a:t>Homoptera</a:t>
            </a:r>
            <a:r>
              <a:rPr lang="en-US" sz="1800" b="1" dirty="0" smtClean="0">
                <a:solidFill>
                  <a:srgbClr val="E83618"/>
                </a:solidFill>
              </a:rPr>
              <a:t> </a:t>
            </a:r>
            <a:r>
              <a:rPr lang="en-US" sz="1800" b="1" dirty="0" smtClean="0">
                <a:solidFill>
                  <a:schemeClr val="folHlink"/>
                </a:solidFill>
              </a:rPr>
              <a:t>(aphids, cicadas, hoppers)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2000" b="1" dirty="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4313"/>
            <a:ext cx="8943975" cy="8524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Orders</a:t>
            </a:r>
            <a:r>
              <a:rPr lang="en-US" sz="3200" dirty="0" smtClean="0"/>
              <a:t>-</a:t>
            </a:r>
            <a:r>
              <a:rPr lang="en-US" sz="3200" b="1" dirty="0" err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Holometabola</a:t>
            </a:r>
            <a:r>
              <a:rPr lang="en-US" sz="32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&amp; </a:t>
            </a:r>
            <a:r>
              <a:rPr lang="en-US" sz="3200" b="1" dirty="0" err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Endopterygota</a:t>
            </a:r>
            <a:r>
              <a:rPr lang="en-US" dirty="0" smtClean="0"/>
              <a:t> 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133600"/>
            <a:ext cx="7964488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tx2"/>
                </a:solidFill>
              </a:rPr>
              <a:t>Megaloptera </a:t>
            </a:r>
            <a:r>
              <a:rPr lang="en-US" sz="2400" b="1" smtClean="0">
                <a:solidFill>
                  <a:srgbClr val="B8AD48"/>
                </a:solidFill>
              </a:rPr>
              <a:t>(dobsonflies ) </a:t>
            </a:r>
            <a:endParaRPr lang="en-US" sz="2400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tx2"/>
                </a:solidFill>
              </a:rPr>
              <a:t>Neuroptera </a:t>
            </a:r>
            <a:r>
              <a:rPr lang="en-US" sz="2400" b="1" smtClean="0">
                <a:solidFill>
                  <a:schemeClr val="folHlink"/>
                </a:solidFill>
              </a:rPr>
              <a:t>(dobsonflies, lacewings, antlions)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tx2"/>
                </a:solidFill>
              </a:rPr>
              <a:t>Coleoptera</a:t>
            </a:r>
            <a:r>
              <a:rPr lang="en-US" sz="2400" b="1" smtClean="0"/>
              <a:t> </a:t>
            </a:r>
            <a:r>
              <a:rPr lang="en-US" sz="2400" b="1" smtClean="0">
                <a:solidFill>
                  <a:schemeClr val="folHlink"/>
                </a:solidFill>
              </a:rPr>
              <a:t>(beetles)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rgbClr val="7030A0"/>
                </a:solidFill>
              </a:rPr>
              <a:t>Strepsiptera</a:t>
            </a:r>
            <a:r>
              <a:rPr lang="en-US" sz="2400" b="1" smtClean="0">
                <a:solidFill>
                  <a:srgbClr val="E83618"/>
                </a:solidFill>
              </a:rPr>
              <a:t> </a:t>
            </a:r>
            <a:r>
              <a:rPr lang="en-US" sz="2400" b="1" smtClean="0">
                <a:solidFill>
                  <a:srgbClr val="B8AD48"/>
                </a:solidFill>
              </a:rPr>
              <a:t>(twisted-wing parasite)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tx2"/>
                </a:solidFill>
              </a:rPr>
              <a:t>Mecoptera</a:t>
            </a:r>
            <a:r>
              <a:rPr lang="en-US" sz="2400" b="1" smtClean="0"/>
              <a:t> </a:t>
            </a:r>
            <a:r>
              <a:rPr lang="en-US" sz="2400" b="1" smtClean="0">
                <a:solidFill>
                  <a:schemeClr val="folHlink"/>
                </a:solidFill>
              </a:rPr>
              <a:t>(scorpionflies)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tx2"/>
                </a:solidFill>
              </a:rPr>
              <a:t>Siphonaptera</a:t>
            </a:r>
            <a:r>
              <a:rPr lang="en-US" sz="2400" b="1" smtClean="0"/>
              <a:t> </a:t>
            </a:r>
            <a:r>
              <a:rPr lang="en-US" sz="2400" b="1" smtClean="0">
                <a:solidFill>
                  <a:schemeClr val="folHlink"/>
                </a:solidFill>
              </a:rPr>
              <a:t>(fleas)</a:t>
            </a:r>
            <a:r>
              <a:rPr lang="en-US" sz="2400" b="1" smtClean="0"/>
              <a:t> 	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tx2"/>
                </a:solidFill>
              </a:rPr>
              <a:t>Diptera</a:t>
            </a:r>
            <a:r>
              <a:rPr lang="en-US" sz="2400" b="1" smtClean="0"/>
              <a:t> </a:t>
            </a:r>
            <a:r>
              <a:rPr lang="en-US" sz="2400" b="1" smtClean="0">
                <a:solidFill>
                  <a:schemeClr val="folHlink"/>
                </a:solidFill>
              </a:rPr>
              <a:t>(flies)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tx2"/>
                </a:solidFill>
              </a:rPr>
              <a:t>Trichoptera </a:t>
            </a:r>
            <a:r>
              <a:rPr lang="en-US" sz="2400" b="1" smtClean="0">
                <a:solidFill>
                  <a:schemeClr val="folHlink"/>
                </a:solidFill>
              </a:rPr>
              <a:t>(caddisflies)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tx2"/>
                </a:solidFill>
              </a:rPr>
              <a:t>Lepidoptera</a:t>
            </a:r>
            <a:r>
              <a:rPr lang="en-US" sz="2400" b="1" smtClean="0"/>
              <a:t> </a:t>
            </a:r>
            <a:r>
              <a:rPr lang="en-US" sz="2400" b="1" smtClean="0">
                <a:solidFill>
                  <a:schemeClr val="folHlink"/>
                </a:solidFill>
              </a:rPr>
              <a:t>(butterflies, moths)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smtClean="0">
                <a:solidFill>
                  <a:schemeClr val="tx2"/>
                </a:solidFill>
              </a:rPr>
              <a:t>Hymenoptera </a:t>
            </a:r>
            <a:r>
              <a:rPr lang="en-US" sz="2400" b="1" smtClean="0">
                <a:solidFill>
                  <a:schemeClr val="folHlink"/>
                </a:solidFill>
              </a:rPr>
              <a:t>(ants, bees, wasps)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14313"/>
            <a:ext cx="7115175" cy="1081087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Internal Anatomy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pic>
        <p:nvPicPr>
          <p:cNvPr id="26627" name="Picture 5" descr="insectbody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47800" y="1728788"/>
            <a:ext cx="7010400" cy="4852987"/>
          </a:xfr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Beneficial Insects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017713"/>
            <a:ext cx="8650288" cy="44592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Pollination of many flowering plants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Decomposition of organic materials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Recycling of carbon, nitrogen, and other essential nutrients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Control of populations of harmful invertebrates including other insects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Direct production of foods as honey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Manufacture of products as silk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313"/>
            <a:ext cx="8486775" cy="1004887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Insect Pests – 10,000 species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17713"/>
            <a:ext cx="8497888" cy="43830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Damage Crops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Household Pests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Parasites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Biting and Stinging Insects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Prey on domestic animals 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Eat human food, clothing &amp; possessions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Destroy trees, wood, paper</a:t>
            </a:r>
            <a:r>
              <a:rPr lang="en-US" smtClean="0">
                <a:solidFill>
                  <a:schemeClr val="hlink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214313"/>
            <a:ext cx="7115175" cy="1157287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chemeClr val="folHlink"/>
                </a:solidFill>
              </a:rPr>
              <a:t>Disease Vectors</a:t>
            </a:r>
            <a:r>
              <a:rPr lang="en-US" smtClean="0"/>
              <a:t>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2514600"/>
            <a:ext cx="8421688" cy="3617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Mosquitoes</a:t>
            </a:r>
            <a:r>
              <a:rPr lang="en-US" b="1" smtClean="0"/>
              <a:t> </a:t>
            </a:r>
            <a:r>
              <a:rPr lang="en-US" b="1" smtClean="0">
                <a:solidFill>
                  <a:schemeClr val="folHlink"/>
                </a:solidFill>
              </a:rPr>
              <a:t>– malaria, arboviral encephalitides, dengue fever, Rift Valley fever, West Nile encephalitis viral infection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Fleas</a:t>
            </a:r>
            <a:r>
              <a:rPr lang="en-US" b="1" smtClean="0"/>
              <a:t> </a:t>
            </a:r>
            <a:r>
              <a:rPr lang="en-US" b="1" smtClean="0">
                <a:solidFill>
                  <a:schemeClr val="folHlink"/>
                </a:solidFill>
              </a:rPr>
              <a:t>- plague</a:t>
            </a:r>
          </a:p>
          <a:p>
            <a:pPr eaLnBrk="1" hangingPunct="1">
              <a:lnSpc>
                <a:spcPct val="90000"/>
              </a:lnSpc>
            </a:pPr>
            <a:r>
              <a:rPr lang="en-US" b="1" smtClean="0">
                <a:solidFill>
                  <a:schemeClr val="tx2"/>
                </a:solidFill>
              </a:rPr>
              <a:t>Lice</a:t>
            </a:r>
            <a:r>
              <a:rPr lang="en-US" b="1" smtClean="0"/>
              <a:t> </a:t>
            </a:r>
            <a:r>
              <a:rPr lang="en-US" b="1" smtClean="0">
                <a:solidFill>
                  <a:schemeClr val="folHlink"/>
                </a:solidFill>
              </a:rPr>
              <a:t>– lice infestation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4"/>
          <p:cNvSpPr>
            <a:spLocks noGrp="1" noChangeArrowheads="1"/>
          </p:cNvSpPr>
          <p:nvPr>
            <p:ph type="title" sz="quarter"/>
          </p:nvPr>
        </p:nvSpPr>
        <p:spPr>
          <a:xfrm>
            <a:off x="838200" y="214313"/>
            <a:ext cx="8105775" cy="1462087"/>
          </a:xfrm>
        </p:spPr>
        <p:txBody>
          <a:bodyPr/>
          <a:lstStyle/>
          <a:p>
            <a:pPr eaLnBrk="1" hangingPunct="1"/>
            <a:r>
              <a:rPr lang="en-US" smtClean="0"/>
              <a:t>       </a:t>
            </a:r>
            <a:r>
              <a:rPr lang="en-US" b="1" smtClean="0"/>
              <a:t>Insect Characteristics</a:t>
            </a:r>
            <a:r>
              <a:rPr lang="en-US" smtClean="0"/>
              <a:t> </a:t>
            </a:r>
            <a:br>
              <a:rPr lang="en-US" smtClean="0"/>
            </a:br>
            <a:r>
              <a:rPr lang="en-US" sz="2800" b="1" i="1" smtClean="0"/>
              <a:t>Make a list of characteristics for each insect</a:t>
            </a:r>
            <a:r>
              <a:rPr lang="en-US" smtClean="0"/>
              <a:t> </a:t>
            </a:r>
          </a:p>
        </p:txBody>
      </p:sp>
      <p:pic>
        <p:nvPicPr>
          <p:cNvPr id="30723" name="Picture 4" descr="[ladybug]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2362200"/>
            <a:ext cx="2362200" cy="1771650"/>
          </a:xfrm>
        </p:spPr>
      </p:pic>
      <p:pic>
        <p:nvPicPr>
          <p:cNvPr id="30724" name="Picture 7" descr="[grasshopper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638800" y="2362200"/>
            <a:ext cx="2362200" cy="1771650"/>
          </a:xfrm>
        </p:spPr>
      </p:pic>
      <p:pic>
        <p:nvPicPr>
          <p:cNvPr id="30725" name="Picture 13" descr="[housefly]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029200" y="4441825"/>
            <a:ext cx="2497138" cy="1873250"/>
          </a:xfrm>
        </p:spPr>
      </p:pic>
      <p:pic>
        <p:nvPicPr>
          <p:cNvPr id="30726" name="Picture 17" descr="[dragonfly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1219200" y="4362450"/>
            <a:ext cx="2743200" cy="2057400"/>
          </a:xfr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313"/>
            <a:ext cx="8486775" cy="1233487"/>
          </a:xfrm>
        </p:spPr>
        <p:txBody>
          <a:bodyPr/>
          <a:lstStyle/>
          <a:p>
            <a:pPr eaLnBrk="1" hangingPunct="1"/>
            <a:r>
              <a:rPr lang="en-US" sz="4000" smtClean="0"/>
              <a:t>Construct a dichotomous key using</a:t>
            </a:r>
            <a:br>
              <a:rPr lang="en-US" sz="4000" smtClean="0"/>
            </a:br>
            <a:r>
              <a:rPr lang="en-US" sz="4000" smtClean="0"/>
              <a:t>            list of characteristics  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667000"/>
            <a:ext cx="8574088" cy="346551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</a:rPr>
              <a:t>1.                                                                  </a:t>
            </a:r>
            <a:r>
              <a:rPr lang="en-US" sz="2000" b="1" smtClean="0">
                <a:solidFill>
                  <a:schemeClr val="tx2"/>
                </a:solidFill>
              </a:rPr>
              <a:t>. . . . . . </a:t>
            </a:r>
            <a:r>
              <a:rPr lang="en-US" sz="2000" smtClean="0">
                <a:solidFill>
                  <a:schemeClr val="tx2"/>
                </a:solidFill>
              </a:rPr>
              <a:t>go to step 2  </a:t>
            </a:r>
            <a:br>
              <a:rPr lang="en-US" sz="2000" smtClean="0">
                <a:solidFill>
                  <a:schemeClr val="tx2"/>
                </a:solidFill>
              </a:rPr>
            </a:br>
            <a:r>
              <a:rPr lang="en-US" sz="2000" smtClean="0">
                <a:solidFill>
                  <a:schemeClr val="tx2"/>
                </a:solidFill>
              </a:rPr>
              <a:t>1.                                                                      </a:t>
            </a:r>
            <a:r>
              <a:rPr lang="en-US" sz="2000" b="1" smtClean="0">
                <a:solidFill>
                  <a:schemeClr val="tx2"/>
                </a:solidFill>
              </a:rPr>
              <a:t>. .</a:t>
            </a:r>
            <a:r>
              <a:rPr lang="en-US" sz="2000" smtClean="0">
                <a:solidFill>
                  <a:schemeClr val="tx2"/>
                </a:solidFill>
              </a:rPr>
              <a:t> . . go to step 3</a:t>
            </a:r>
            <a:br>
              <a:rPr lang="en-US" sz="2000" smtClean="0">
                <a:solidFill>
                  <a:schemeClr val="tx2"/>
                </a:solidFill>
              </a:rPr>
            </a:br>
            <a:endParaRPr lang="en-US" sz="20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</a:rPr>
              <a:t>2.                                                                    </a:t>
            </a:r>
            <a:r>
              <a:rPr lang="en-US" sz="2000" b="1" smtClean="0">
                <a:solidFill>
                  <a:schemeClr val="tx2"/>
                </a:solidFill>
              </a:rPr>
              <a:t>. . . . . . . ladybug</a:t>
            </a:r>
            <a:r>
              <a:rPr lang="en-US" sz="2000" smtClean="0">
                <a:solidFill>
                  <a:schemeClr val="tx2"/>
                </a:solidFill>
              </a:rPr>
              <a:t>  </a:t>
            </a:r>
            <a:br>
              <a:rPr lang="en-US" sz="2000" smtClean="0">
                <a:solidFill>
                  <a:schemeClr val="tx2"/>
                </a:solidFill>
              </a:rPr>
            </a:br>
            <a:r>
              <a:rPr lang="en-US" sz="2000" smtClean="0">
                <a:solidFill>
                  <a:schemeClr val="tx2"/>
                </a:solidFill>
              </a:rPr>
              <a:t>2.                                                                   </a:t>
            </a:r>
            <a:r>
              <a:rPr lang="en-US" sz="2000" b="1" smtClean="0">
                <a:solidFill>
                  <a:schemeClr val="tx2"/>
                </a:solidFill>
              </a:rPr>
              <a:t>. . . . .grasshopper </a:t>
            </a:r>
            <a:r>
              <a:rPr lang="en-US" sz="2000" smtClean="0">
                <a:solidFill>
                  <a:schemeClr val="tx2"/>
                </a:solidFill>
              </a:rPr>
              <a:t> </a:t>
            </a:r>
            <a:br>
              <a:rPr lang="en-US" sz="2000" smtClean="0">
                <a:solidFill>
                  <a:schemeClr val="tx2"/>
                </a:solidFill>
              </a:rPr>
            </a:br>
            <a:endParaRPr lang="en-US" sz="20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smtClean="0">
                <a:solidFill>
                  <a:schemeClr val="tx2"/>
                </a:solidFill>
              </a:rPr>
              <a:t>3.                                                                            </a:t>
            </a:r>
            <a:r>
              <a:rPr lang="en-US" sz="2000" b="1" smtClean="0">
                <a:solidFill>
                  <a:schemeClr val="tx2"/>
                </a:solidFill>
              </a:rPr>
              <a:t>. . dragonfly</a:t>
            </a:r>
            <a:r>
              <a:rPr lang="en-US" sz="2000" smtClean="0">
                <a:solidFill>
                  <a:schemeClr val="tx2"/>
                </a:solidFill>
              </a:rPr>
              <a:t/>
            </a:r>
            <a:br>
              <a:rPr lang="en-US" sz="2000" smtClean="0">
                <a:solidFill>
                  <a:schemeClr val="tx2"/>
                </a:solidFill>
              </a:rPr>
            </a:br>
            <a:r>
              <a:rPr lang="en-US" sz="2000" smtClean="0">
                <a:solidFill>
                  <a:schemeClr val="tx2"/>
                </a:solidFill>
              </a:rPr>
              <a:t>3.                                                                        .</a:t>
            </a:r>
            <a:r>
              <a:rPr lang="en-US" sz="2000" b="1" smtClean="0">
                <a:solidFill>
                  <a:schemeClr val="tx2"/>
                </a:solidFill>
              </a:rPr>
              <a:t>. . . . Housefly</a:t>
            </a:r>
          </a:p>
          <a:p>
            <a:pPr eaLnBrk="1" hangingPunct="1">
              <a:lnSpc>
                <a:spcPct val="80000"/>
              </a:lnSpc>
            </a:pPr>
            <a:endParaRPr lang="en-US" sz="20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chemeClr val="folHlink"/>
                </a:solidFill>
              </a:rPr>
              <a:t>Note:</a:t>
            </a:r>
            <a:r>
              <a:rPr lang="en-US" sz="2000" smtClean="0">
                <a:solidFill>
                  <a:schemeClr val="folHlink"/>
                </a:solidFill>
              </a:rPr>
              <a:t> There should be one less step than the total number of organisms to be identified in your dichotomous key. </a:t>
            </a:r>
            <a:br>
              <a:rPr lang="en-US" sz="2000" smtClean="0">
                <a:solidFill>
                  <a:schemeClr val="folHlink"/>
                </a:solidFill>
              </a:rPr>
            </a:br>
            <a:endParaRPr lang="en-US" sz="200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214313"/>
            <a:ext cx="6172200" cy="1462087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b="1" dirty="0" smtClean="0">
                <a:solidFill>
                  <a:srgbClr val="B7B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 Rules – 2015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133600"/>
            <a:ext cx="9144000" cy="47244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3600" b="1" dirty="0" smtClean="0">
                <a:solidFill>
                  <a:srgbClr val="009900"/>
                </a:solidFill>
              </a:rPr>
              <a:t>	</a:t>
            </a:r>
            <a:r>
              <a:rPr lang="en-US" sz="3600" b="1" dirty="0" smtClean="0">
                <a:solidFill>
                  <a:srgbClr val="7030A0"/>
                </a:solidFill>
              </a:rPr>
              <a:t>DISCLAIMER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B7B249"/>
                </a:solidFill>
              </a:rPr>
              <a:t>This presentation was prepared using draft rules.  There may be some changes in the final copy of the rules. 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7030A0"/>
                </a:solidFill>
              </a:rPr>
              <a:t>The rules which will be in your Coaches Manual and Student Manuals will be the official rules.</a:t>
            </a:r>
            <a:r>
              <a:rPr lang="en-US" sz="1200" dirty="0" smtClean="0">
                <a:solidFill>
                  <a:srgbClr val="7030A0"/>
                </a:solidFill>
              </a:rPr>
              <a:t/>
            </a:r>
            <a:br>
              <a:rPr lang="en-US" sz="1200" dirty="0" smtClean="0">
                <a:solidFill>
                  <a:srgbClr val="7030A0"/>
                </a:solidFill>
              </a:rPr>
            </a:br>
            <a:endParaRPr lang="en-US" sz="1200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928687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chemeClr val="folHlink"/>
                </a:solidFill>
              </a:rPr>
              <a:t>A Sample Dichotomous Key</a:t>
            </a:r>
            <a:r>
              <a:rPr lang="en-US" sz="4000" smtClean="0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017713"/>
            <a:ext cx="8955088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tx2"/>
                </a:solidFill>
              </a:rPr>
              <a:t>1. wings covered by an exoskeleton </a:t>
            </a:r>
            <a:r>
              <a:rPr lang="en-US" sz="2400" b="1" smtClean="0">
                <a:solidFill>
                  <a:schemeClr val="tx2"/>
                </a:solidFill>
              </a:rPr>
              <a:t>. . . . . . </a:t>
            </a:r>
            <a:r>
              <a:rPr lang="en-US" sz="2400" smtClean="0">
                <a:solidFill>
                  <a:schemeClr val="tx2"/>
                </a:solidFill>
              </a:rPr>
              <a:t>go to step 2  </a:t>
            </a:r>
            <a:br>
              <a:rPr lang="en-US" sz="2400" smtClean="0">
                <a:solidFill>
                  <a:schemeClr val="tx2"/>
                </a:solidFill>
              </a:rPr>
            </a:br>
            <a:r>
              <a:rPr lang="en-US" sz="2400" smtClean="0">
                <a:solidFill>
                  <a:schemeClr val="tx2"/>
                </a:solidFill>
              </a:rPr>
              <a:t>1. wings not covered by an exoskeleton</a:t>
            </a:r>
            <a:r>
              <a:rPr lang="en-US" sz="2400" b="1" smtClean="0">
                <a:solidFill>
                  <a:schemeClr val="tx2"/>
                </a:solidFill>
              </a:rPr>
              <a:t>. .</a:t>
            </a:r>
            <a:r>
              <a:rPr lang="en-US" sz="2400" smtClean="0">
                <a:solidFill>
                  <a:schemeClr val="tx2"/>
                </a:solidFill>
              </a:rPr>
              <a:t> . . go to step 3</a:t>
            </a:r>
            <a:br>
              <a:rPr lang="en-US" sz="2400" smtClean="0">
                <a:solidFill>
                  <a:schemeClr val="tx2"/>
                </a:solidFill>
              </a:rPr>
            </a:br>
            <a:endParaRPr lang="en-US" sz="24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tx2"/>
                </a:solidFill>
              </a:rPr>
              <a:t>2 body has a round shape.                 </a:t>
            </a:r>
            <a:r>
              <a:rPr lang="en-US" sz="2400" b="1" smtClean="0">
                <a:solidFill>
                  <a:schemeClr val="tx2"/>
                </a:solidFill>
              </a:rPr>
              <a:t>. . . . . . . ladybug</a:t>
            </a:r>
            <a:r>
              <a:rPr lang="en-US" sz="2400" smtClean="0">
                <a:solidFill>
                  <a:schemeClr val="tx2"/>
                </a:solidFill>
              </a:rPr>
              <a:t>  </a:t>
            </a:r>
            <a:br>
              <a:rPr lang="en-US" sz="2400" smtClean="0">
                <a:solidFill>
                  <a:schemeClr val="tx2"/>
                </a:solidFill>
              </a:rPr>
            </a:br>
            <a:r>
              <a:rPr lang="en-US" sz="2400" smtClean="0">
                <a:solidFill>
                  <a:schemeClr val="tx2"/>
                </a:solidFill>
              </a:rPr>
              <a:t>2 body has an elongated shape.         </a:t>
            </a:r>
            <a:r>
              <a:rPr lang="en-US" sz="2400" b="1" smtClean="0">
                <a:solidFill>
                  <a:schemeClr val="tx2"/>
                </a:solidFill>
              </a:rPr>
              <a:t>. . . . .grasshopper </a:t>
            </a:r>
            <a:r>
              <a:rPr lang="en-US" sz="2400" smtClean="0">
                <a:solidFill>
                  <a:schemeClr val="tx2"/>
                </a:solidFill>
              </a:rPr>
              <a:t> </a:t>
            </a:r>
            <a:br>
              <a:rPr lang="en-US" sz="2400" smtClean="0">
                <a:solidFill>
                  <a:schemeClr val="tx2"/>
                </a:solidFill>
              </a:rPr>
            </a:br>
            <a:endParaRPr lang="en-US" sz="24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smtClean="0">
                <a:solidFill>
                  <a:schemeClr val="tx2"/>
                </a:solidFill>
              </a:rPr>
              <a:t>3.wings point out from the side of the body </a:t>
            </a:r>
            <a:r>
              <a:rPr lang="en-US" sz="2400" b="1" smtClean="0">
                <a:solidFill>
                  <a:schemeClr val="tx2"/>
                </a:solidFill>
              </a:rPr>
              <a:t>. . dragonfly</a:t>
            </a:r>
            <a:r>
              <a:rPr lang="en-US" sz="2400" smtClean="0">
                <a:solidFill>
                  <a:schemeClr val="tx2"/>
                </a:solidFill>
              </a:rPr>
              <a:t/>
            </a:r>
            <a:br>
              <a:rPr lang="en-US" sz="2400" smtClean="0">
                <a:solidFill>
                  <a:schemeClr val="tx2"/>
                </a:solidFill>
              </a:rPr>
            </a:br>
            <a:r>
              <a:rPr lang="en-US" sz="2400" smtClean="0">
                <a:solidFill>
                  <a:schemeClr val="tx2"/>
                </a:solidFill>
              </a:rPr>
              <a:t>3 wings point to the posterior of the body.</a:t>
            </a:r>
            <a:r>
              <a:rPr lang="en-US" sz="2400" b="1" smtClean="0">
                <a:solidFill>
                  <a:schemeClr val="tx2"/>
                </a:solidFill>
              </a:rPr>
              <a:t>. . . . Housefly</a:t>
            </a:r>
          </a:p>
          <a:p>
            <a:pPr eaLnBrk="1" hangingPunct="1">
              <a:lnSpc>
                <a:spcPct val="80000"/>
              </a:lnSpc>
            </a:pPr>
            <a:endParaRPr lang="en-US" sz="24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US" sz="2400" b="1" smtClean="0">
                <a:solidFill>
                  <a:schemeClr val="folHlink"/>
                </a:solidFill>
              </a:rPr>
              <a:t>Note:</a:t>
            </a:r>
            <a:r>
              <a:rPr lang="en-US" sz="2400" smtClean="0">
                <a:solidFill>
                  <a:schemeClr val="folHlink"/>
                </a:solidFill>
              </a:rPr>
              <a:t> There should be one less step than the total number of organisms to be identified in your dichotomous key. </a:t>
            </a:r>
            <a:br>
              <a:rPr lang="en-US" sz="2400" smtClean="0">
                <a:solidFill>
                  <a:schemeClr val="folHlink"/>
                </a:solidFill>
              </a:rPr>
            </a:br>
            <a:r>
              <a:rPr lang="en-US" sz="2400" smtClean="0"/>
              <a:t> 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143000" y="214313"/>
            <a:ext cx="7772400" cy="928687"/>
          </a:xfrm>
        </p:spPr>
        <p:txBody>
          <a:bodyPr/>
          <a:lstStyle/>
          <a:p>
            <a:pPr>
              <a:defRPr/>
            </a:pPr>
            <a:r>
              <a:rPr lang="en-US" sz="3600" b="1" dirty="0" smtClean="0">
                <a:solidFill>
                  <a:srgbClr val="BCB9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 TIPS FIELD GUIDES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457200" y="2017713"/>
            <a:ext cx="8497888" cy="4611687"/>
          </a:xfrm>
        </p:spPr>
        <p:txBody>
          <a:bodyPr/>
          <a:lstStyle/>
          <a:p>
            <a:r>
              <a:rPr lang="en-US" sz="2000" b="1" smtClean="0">
                <a:solidFill>
                  <a:srgbClr val="7030A0"/>
                </a:solidFill>
              </a:rPr>
              <a:t>Study the information in the front of the field guide </a:t>
            </a:r>
          </a:p>
          <a:p>
            <a:r>
              <a:rPr lang="en-US" sz="2000" b="1" smtClean="0">
                <a:solidFill>
                  <a:srgbClr val="7030A0"/>
                </a:solidFill>
              </a:rPr>
              <a:t>Become familiar with the organization of the color plates in the field guide</a:t>
            </a:r>
          </a:p>
          <a:p>
            <a:r>
              <a:rPr lang="en-US" sz="2000" b="1" smtClean="0">
                <a:solidFill>
                  <a:srgbClr val="7030A0"/>
                </a:solidFill>
              </a:rPr>
              <a:t>Notice how the field guide organization is similar to the organization of the Official Insect List   </a:t>
            </a:r>
          </a:p>
          <a:p>
            <a:r>
              <a:rPr lang="en-US" sz="2000" b="1" smtClean="0">
                <a:solidFill>
                  <a:srgbClr val="7030A0"/>
                </a:solidFill>
              </a:rPr>
              <a:t>Put the page numbers of Orders and Families Information from the Audubon Guide to Insects and Spiders  on the Official Insect List – it will save you a lot of time</a:t>
            </a:r>
          </a:p>
          <a:p>
            <a:r>
              <a:rPr lang="en-US" sz="2000" b="1" smtClean="0">
                <a:solidFill>
                  <a:srgbClr val="7030A0"/>
                </a:solidFill>
              </a:rPr>
              <a:t>Tab the field guide with very small useful tabs so it is not cluttered and can be easily used</a:t>
            </a:r>
          </a:p>
          <a:p>
            <a:r>
              <a:rPr lang="en-US" sz="2000" b="1" smtClean="0">
                <a:solidFill>
                  <a:srgbClr val="7030A0"/>
                </a:solidFill>
              </a:rPr>
              <a:t>Practice using the Field Guide to identify specimens or photos</a:t>
            </a:r>
          </a:p>
          <a:p>
            <a:r>
              <a:rPr lang="en-US" sz="2000" b="1" smtClean="0">
                <a:solidFill>
                  <a:srgbClr val="7030A0"/>
                </a:solidFill>
              </a:rPr>
              <a:t>Practice under timed conditions to prepare for competition </a:t>
            </a:r>
          </a:p>
          <a:p>
            <a:pPr>
              <a:buFont typeface="Wingdings" pitchFamily="2" charset="2"/>
              <a:buNone/>
            </a:pPr>
            <a:endParaRPr lang="en-US" sz="2000" b="1" smtClean="0">
              <a:solidFill>
                <a:srgbClr val="7030A0"/>
              </a:solidFill>
            </a:endParaRPr>
          </a:p>
          <a:p>
            <a:endParaRPr lang="en-US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486775" cy="6096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B7B249"/>
                </a:solidFill>
              </a:rPr>
              <a:t/>
            </a:r>
            <a:br>
              <a:rPr lang="en-US" b="1" dirty="0" smtClean="0">
                <a:solidFill>
                  <a:srgbClr val="B7B249"/>
                </a:solidFill>
              </a:rPr>
            </a:br>
            <a:r>
              <a:rPr lang="en-US" b="1" dirty="0" smtClean="0">
                <a:solidFill>
                  <a:srgbClr val="B7B249"/>
                </a:solidFill>
              </a:rPr>
              <a:t> </a:t>
            </a:r>
            <a:r>
              <a:rPr lang="en-US" sz="2800" b="1" dirty="0" smtClean="0">
                <a:solidFill>
                  <a:srgbClr val="B7B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Study Binder -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It to Learn the Insects </a:t>
            </a:r>
            <a:endParaRPr lang="en-US" sz="2800" b="1" dirty="0" smtClean="0">
              <a:solidFill>
                <a:srgbClr val="B7B24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802688" cy="4724400"/>
          </a:xfrm>
        </p:spPr>
        <p:txBody>
          <a:bodyPr/>
          <a:lstStyle/>
          <a:p>
            <a:r>
              <a:rPr lang="en-US" sz="1800" b="1" smtClean="0">
                <a:solidFill>
                  <a:srgbClr val="7030A0"/>
                </a:solidFill>
              </a:rPr>
              <a:t>The most effective resources are the ones produced by the students.</a:t>
            </a:r>
          </a:p>
          <a:p>
            <a:r>
              <a:rPr lang="en-US" sz="1800" b="1" smtClean="0">
                <a:solidFill>
                  <a:srgbClr val="7030A0"/>
                </a:solidFill>
              </a:rPr>
              <a:t>The process of producing the resources is a major learning tool.</a:t>
            </a:r>
          </a:p>
          <a:p>
            <a:r>
              <a:rPr lang="en-US" sz="1800" b="1" smtClean="0">
                <a:solidFill>
                  <a:srgbClr val="7030A0"/>
                </a:solidFill>
              </a:rPr>
              <a:t>Have a copy of the rules in your binder </a:t>
            </a:r>
          </a:p>
          <a:p>
            <a:r>
              <a:rPr lang="en-US" sz="1800" b="1" smtClean="0">
                <a:solidFill>
                  <a:srgbClr val="7030A0"/>
                </a:solidFill>
              </a:rPr>
              <a:t>Have a copy of the lists (insects, birds, fossils if applicable) in your binder </a:t>
            </a:r>
          </a:p>
          <a:p>
            <a:r>
              <a:rPr lang="en-US" sz="1800" b="1" smtClean="0">
                <a:solidFill>
                  <a:srgbClr val="7030A0"/>
                </a:solidFill>
              </a:rPr>
              <a:t>Prepare and organize materials by major topic divisions.</a:t>
            </a:r>
          </a:p>
          <a:p>
            <a:r>
              <a:rPr lang="en-US" sz="1800" b="1" smtClean="0">
                <a:solidFill>
                  <a:srgbClr val="7030A0"/>
                </a:solidFill>
              </a:rPr>
              <a:t>Place materials from many different sources into your topic divisions</a:t>
            </a:r>
          </a:p>
          <a:p>
            <a:r>
              <a:rPr lang="en-US" sz="1800" b="1" smtClean="0">
                <a:solidFill>
                  <a:srgbClr val="7030A0"/>
                </a:solidFill>
              </a:rPr>
              <a:t>Reduce the size of pictures where possible to get more information on a page.</a:t>
            </a:r>
          </a:p>
          <a:p>
            <a:r>
              <a:rPr lang="en-US" sz="1800" b="1" smtClean="0">
                <a:solidFill>
                  <a:srgbClr val="7030A0"/>
                </a:solidFill>
              </a:rPr>
              <a:t>Color code information to help you locate or emphasize key items.</a:t>
            </a:r>
          </a:p>
          <a:p>
            <a:r>
              <a:rPr lang="en-US" sz="1800" b="1" smtClean="0">
                <a:solidFill>
                  <a:srgbClr val="7030A0"/>
                </a:solidFill>
              </a:rPr>
              <a:t>Put pages in sheet protectors – two per protector to save space.</a:t>
            </a:r>
          </a:p>
          <a:p>
            <a:r>
              <a:rPr lang="en-US" sz="1800" b="1" smtClean="0">
                <a:solidFill>
                  <a:srgbClr val="7030A0"/>
                </a:solidFill>
              </a:rPr>
              <a:t>Use tabs to separate sections.</a:t>
            </a:r>
          </a:p>
          <a:p>
            <a:r>
              <a:rPr lang="en-US" sz="1800" b="1" smtClean="0">
                <a:solidFill>
                  <a:srgbClr val="7030A0"/>
                </a:solidFill>
              </a:rPr>
              <a:t>Label tabs so items can be located with ease.</a:t>
            </a:r>
          </a:p>
          <a:p>
            <a:endParaRPr lang="en-US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B7B249"/>
                </a:solidFill>
              </a:rPr>
              <a:t>Power Point Slides 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85800" y="2017713"/>
            <a:ext cx="8269288" cy="4114800"/>
          </a:xfrm>
        </p:spPr>
        <p:txBody>
          <a:bodyPr/>
          <a:lstStyle/>
          <a:p>
            <a:r>
              <a:rPr lang="en-US" b="1" smtClean="0">
                <a:solidFill>
                  <a:srgbClr val="7030A0"/>
                </a:solidFill>
              </a:rPr>
              <a:t>Make power point slides for each species</a:t>
            </a:r>
          </a:p>
          <a:p>
            <a:r>
              <a:rPr lang="en-US" b="1" smtClean="0">
                <a:solidFill>
                  <a:srgbClr val="7030A0"/>
                </a:solidFill>
              </a:rPr>
              <a:t>Make them so information can they can be used for practice </a:t>
            </a:r>
          </a:p>
          <a:p>
            <a:r>
              <a:rPr lang="en-US" b="1" smtClean="0">
                <a:solidFill>
                  <a:srgbClr val="7030A0"/>
                </a:solidFill>
              </a:rPr>
              <a:t>Prepare them so they can be reorganized to make practice competitions for study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B7B249"/>
                </a:solidFill>
              </a:rPr>
              <a:t>Flash Cards 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8421688" cy="3770313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Make flash cards with pictures on one side and information on the back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Use the flash cards to make up sample competitions</a:t>
            </a:r>
          </a:p>
          <a:p>
            <a:r>
              <a:rPr lang="en-US" b="1" dirty="0" smtClean="0">
                <a:solidFill>
                  <a:srgbClr val="7030A0"/>
                </a:solidFill>
              </a:rPr>
              <a:t>Use the flash cards to learn the </a:t>
            </a:r>
            <a:r>
              <a:rPr lang="en-US" b="1" dirty="0" smtClean="0">
                <a:solidFill>
                  <a:srgbClr val="7030A0"/>
                </a:solidFill>
              </a:rPr>
              <a:t>insects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endParaRPr lang="en-US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rgbClr val="B7B249"/>
                </a:solidFill>
              </a:rPr>
              <a:t>Actual Specimens</a:t>
            </a: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381000" y="2057400"/>
            <a:ext cx="8574088" cy="4572000"/>
          </a:xfrm>
        </p:spPr>
        <p:txBody>
          <a:bodyPr/>
          <a:lstStyle/>
          <a:p>
            <a:r>
              <a:rPr lang="en-US" b="1" smtClean="0">
                <a:solidFill>
                  <a:srgbClr val="7030A0"/>
                </a:solidFill>
              </a:rPr>
              <a:t>Collect and preserve insects</a:t>
            </a:r>
          </a:p>
          <a:p>
            <a:r>
              <a:rPr lang="en-US" b="1" smtClean="0">
                <a:solidFill>
                  <a:srgbClr val="7030A0"/>
                </a:solidFill>
              </a:rPr>
              <a:t>Note that preserved specimens may not look exactly like live specimens – texture and color changes may occur</a:t>
            </a:r>
          </a:p>
          <a:p>
            <a:r>
              <a:rPr lang="en-US" b="1" smtClean="0">
                <a:solidFill>
                  <a:srgbClr val="7030A0"/>
                </a:solidFill>
              </a:rPr>
              <a:t>Use specimens to learn the insects</a:t>
            </a:r>
          </a:p>
          <a:p>
            <a:r>
              <a:rPr lang="en-US" b="1" smtClean="0">
                <a:solidFill>
                  <a:srgbClr val="7030A0"/>
                </a:solidFill>
              </a:rPr>
              <a:t>Timer – prepare practice stations and use the timer to improve efficiency of your teamwork skills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solidFill>
                  <a:srgbClr val="B8AD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Doing the Competition</a:t>
            </a:r>
            <a:endParaRPr lang="en-US" b="1" dirty="0">
              <a:solidFill>
                <a:srgbClr val="B8AD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17713"/>
            <a:ext cx="8421688" cy="4114800"/>
          </a:xfrm>
        </p:spPr>
        <p:txBody>
          <a:bodyPr/>
          <a:lstStyle/>
          <a:p>
            <a:pPr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Place information in appropriate place on answer sheet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Print legibly so information is understandable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Work as a team – use time effectively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Use Notes and Field Guide effectively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Identify to Order and then to Family if needed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Be sure to spell names correctly 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Carefully read all questions and use common sense in answering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7030A0"/>
                </a:solidFill>
              </a:rPr>
              <a:t>		</a:t>
            </a:r>
            <a:r>
              <a:rPr lang="en-US" sz="2400" b="1" dirty="0" smtClean="0">
                <a:solidFill>
                  <a:srgbClr val="B8AD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Relax, Do your best, and Have Fun!!</a:t>
            </a:r>
            <a:endParaRPr lang="en-US" sz="2400" b="1" dirty="0">
              <a:solidFill>
                <a:srgbClr val="B8AD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solidFill>
                  <a:srgbClr val="B7B249"/>
                </a:solidFill>
              </a:rPr>
              <a:t>Event Rules – 2015</a:t>
            </a:r>
            <a:r>
              <a:rPr lang="en-US" dirty="0" smtClean="0">
                <a:solidFill>
                  <a:srgbClr val="B7B249"/>
                </a:solidFill>
              </a:rPr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497888" cy="5029200"/>
          </a:xfrm>
        </p:spPr>
        <p:txBody>
          <a:bodyPr/>
          <a:lstStyle/>
          <a:p>
            <a:pPr eaLnBrk="1" hangingPunct="1"/>
            <a:r>
              <a:rPr lang="en-US" sz="3600" b="1" dirty="0" smtClean="0">
                <a:solidFill>
                  <a:srgbClr val="7030A0"/>
                </a:solidFill>
              </a:rPr>
              <a:t>BE SURE TO CHECK THE 2015 EVENT RULES </a:t>
            </a:r>
            <a:r>
              <a:rPr lang="en-US" sz="3600" b="1" dirty="0" smtClean="0">
                <a:solidFill>
                  <a:srgbClr val="B7B249"/>
                </a:solidFill>
              </a:rPr>
              <a:t>FOR EVENT PARAMETERS AND TOPICS FOR EACH COMPETITION LEVEL</a:t>
            </a:r>
            <a:r>
              <a:rPr lang="en-US" sz="3600" dirty="0" smtClean="0">
                <a:solidFill>
                  <a:srgbClr val="B7B249"/>
                </a:solidFill>
              </a:rPr>
              <a:t> </a:t>
            </a:r>
          </a:p>
          <a:p>
            <a:pPr eaLnBrk="1" hangingPunct="1"/>
            <a:r>
              <a:rPr lang="en-US" sz="3600" b="1" dirty="0" smtClean="0">
                <a:solidFill>
                  <a:srgbClr val="7030A0"/>
                </a:solidFill>
              </a:rPr>
              <a:t>The National Insect List is at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	 </a:t>
            </a:r>
            <a:r>
              <a:rPr lang="en-US" sz="3600" b="1" dirty="0" smtClean="0">
                <a:solidFill>
                  <a:srgbClr val="7030A0"/>
                </a:solidFill>
                <a:hlinkClick r:id="rId2"/>
              </a:rPr>
              <a:t>www.soinc.org</a:t>
            </a:r>
            <a:r>
              <a:rPr lang="en-US" sz="3600" b="1" dirty="0" smtClean="0">
                <a:solidFill>
                  <a:srgbClr val="7030A0"/>
                </a:solidFill>
              </a:rPr>
              <a:t> under Event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    Information</a:t>
            </a:r>
          </a:p>
          <a:p>
            <a:pPr eaLnBrk="1" hangingPunct="1"/>
            <a:endParaRPr lang="en-US" sz="3600" b="1" dirty="0" smtClean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1157287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B7B249"/>
                </a:solidFill>
              </a:rPr>
              <a:t>TRAINING MATERIALS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0"/>
            <a:ext cx="8497888" cy="5105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dirty="0" smtClean="0">
                <a:solidFill>
                  <a:srgbClr val="B7B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Power Point 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content overview </a:t>
            </a:r>
          </a:p>
          <a:p>
            <a:pPr eaLnBrk="1" hangingPunct="1">
              <a:defRPr/>
            </a:pPr>
            <a:r>
              <a:rPr lang="en-US" sz="2400" b="1" dirty="0" smtClean="0">
                <a:solidFill>
                  <a:srgbClr val="B7B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Training Handout 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content information</a:t>
            </a:r>
          </a:p>
          <a:p>
            <a:pPr eaLnBrk="1" hangingPunct="1">
              <a:defRPr/>
            </a:pPr>
            <a:r>
              <a:rPr lang="en-US" sz="2400" b="1" dirty="0" smtClean="0">
                <a:solidFill>
                  <a:srgbClr val="B7B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Sample Tournament 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sample problems with key  </a:t>
            </a:r>
          </a:p>
          <a:p>
            <a:pPr eaLnBrk="1" hangingPunct="1">
              <a:defRPr/>
            </a:pPr>
            <a:r>
              <a:rPr lang="en-US" sz="2400" b="1" dirty="0" smtClean="0">
                <a:solidFill>
                  <a:srgbClr val="B7B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 Supervisor Guide 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event prep tips, setup needs and scoring tips</a:t>
            </a:r>
          </a:p>
          <a:p>
            <a:pPr eaLnBrk="1" hangingPunct="1">
              <a:defRPr/>
            </a:pPr>
            <a:r>
              <a:rPr lang="en-US" sz="2400" b="1" dirty="0" smtClean="0">
                <a:solidFill>
                  <a:srgbClr val="B7B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Internet Resources &amp; Training Materials 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on the Science Olympiad website at  </a:t>
            </a:r>
            <a:r>
              <a:rPr lang="en-US" sz="24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www.soinc.org</a:t>
            </a:r>
            <a:endParaRPr lang="en-US" sz="2400" b="1" dirty="0" smtClean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under Event Information </a:t>
            </a:r>
          </a:p>
          <a:p>
            <a:pPr eaLnBrk="1" hangingPunct="1">
              <a:defRPr/>
            </a:pPr>
            <a:r>
              <a:rPr lang="en-US" sz="2400" b="1" dirty="0" smtClean="0">
                <a:solidFill>
                  <a:srgbClr val="B7B24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Biology-Earth Science CD, and the Audubon Guide to Insects and Spiders 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 available from SO store at </a:t>
            </a:r>
            <a:r>
              <a:rPr lang="en-US" sz="24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www.soinc.org</a:t>
            </a:r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u="sng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(a taxonomy CD is coming soon)</a:t>
            </a:r>
            <a:endParaRPr lang="en-US" sz="2400" b="1" dirty="0" smtClean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 smtClean="0">
              <a:solidFill>
                <a:schemeClr val="folHlink"/>
              </a:solidFill>
            </a:endParaRPr>
          </a:p>
          <a:p>
            <a:pPr eaLnBrk="1" hangingPunct="1">
              <a:defRPr/>
            </a:pPr>
            <a:endParaRPr lang="en-US" b="1" dirty="0" smtClean="0">
              <a:solidFill>
                <a:schemeClr val="folHlink"/>
              </a:solidFill>
            </a:endParaRPr>
          </a:p>
          <a:p>
            <a:pPr eaLnBrk="1" hangingPunct="1">
              <a:defRPr/>
            </a:pPr>
            <a:endParaRPr lang="en-US" dirty="0" smtClean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214313"/>
            <a:ext cx="7848600" cy="1004887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	</a:t>
            </a:r>
            <a:r>
              <a:rPr lang="en-US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</a:t>
            </a:r>
            <a:r>
              <a:rPr lang="en-US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b="1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Competition</a:t>
            </a:r>
            <a:r>
              <a:rPr lang="en-US" smtClean="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828800"/>
            <a:ext cx="9144000" cy="50292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tabLst>
                <a:tab pos="346075" algn="l"/>
              </a:tabLst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Content</a:t>
            </a:r>
            <a:r>
              <a:rPr lang="en-US" sz="24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sz="24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406400" lvl="1" indent="-292100" eaLnBrk="1" hangingPunct="1">
              <a:tabLst>
                <a:tab pos="346075" algn="l"/>
              </a:tabLst>
              <a:defRPr/>
            </a:pP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Taxonomic Scheme of the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2015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Official National Science Olympiad Insect List is used in competition </a:t>
            </a:r>
          </a:p>
          <a:p>
            <a:pPr marL="406400" lvl="1" indent="-292100" eaLnBrk="1" hangingPunct="1">
              <a:tabLst>
                <a:tab pos="346075" algn="l"/>
              </a:tabLst>
              <a:defRPr/>
            </a:pP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30 Orders and 100 Families of Insects  </a:t>
            </a:r>
          </a:p>
          <a:p>
            <a:pPr marL="406400" lvl="1" indent="-292100" eaLnBrk="1" hangingPunct="1">
              <a:tabLst>
                <a:tab pos="346075" algn="l"/>
              </a:tabLst>
              <a:defRPr/>
            </a:pP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Identification, anatomy &amp; physiology, reproduction, habitat characteristics, ecology, conservation, biogeography</a:t>
            </a:r>
          </a:p>
          <a:p>
            <a:pPr marL="406400" lvl="1" indent="-292100" eaLnBrk="1" hangingPunct="1">
              <a:buFont typeface="Wingdings" pitchFamily="2" charset="2"/>
              <a:buNone/>
              <a:tabLst>
                <a:tab pos="346075" algn="l"/>
              </a:tabLst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Process Skills: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observation, inferences, data and diagram analysis</a:t>
            </a:r>
          </a:p>
          <a:p>
            <a:pPr marL="406400" lvl="1" indent="-292100" eaLnBrk="1" hangingPunct="1">
              <a:buFont typeface="Wingdings" pitchFamily="2" charset="2"/>
              <a:buNone/>
              <a:tabLst>
                <a:tab pos="346075" algn="l"/>
              </a:tabLst>
              <a:defRPr/>
            </a:pPr>
            <a:r>
              <a:rPr lang="en-US" sz="2400" b="1" dirty="0" smtClean="0">
                <a:solidFill>
                  <a:schemeClr val="folHlink"/>
                </a:solidFill>
              </a:rPr>
              <a:t>Event Parameters: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check </a:t>
            </a:r>
            <a:r>
              <a:rPr 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2015 </a:t>
            </a:r>
            <a:r>
              <a:rPr lang="en-US" sz="2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rules for what is allowed</a:t>
            </a:r>
            <a:r>
              <a:rPr lang="en-US" sz="2400" b="1" dirty="0" smtClean="0">
                <a:solidFill>
                  <a:schemeClr val="tx2"/>
                </a:solidFill>
              </a:rPr>
              <a:t> </a:t>
            </a:r>
            <a:endParaRPr lang="en-US" sz="2400" b="1" dirty="0" smtClean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214313"/>
            <a:ext cx="7793037" cy="928687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Official National Insect List</a:t>
            </a:r>
            <a:endParaRPr lang="en-US" sz="4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828800"/>
            <a:ext cx="8650288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solidFill>
                  <a:schemeClr val="tx2"/>
                </a:solidFill>
              </a:rPr>
              <a:t>the </a:t>
            </a:r>
            <a:r>
              <a:rPr lang="en-US" sz="3600" b="1" dirty="0" smtClean="0">
                <a:solidFill>
                  <a:srgbClr val="B8AD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Official National Insect List </a:t>
            </a:r>
            <a:r>
              <a:rPr lang="en-US" sz="3600" b="1" dirty="0" smtClean="0">
                <a:solidFill>
                  <a:schemeClr val="tx2"/>
                </a:solidFill>
              </a:rPr>
              <a:t>is based upon </a:t>
            </a:r>
            <a:r>
              <a:rPr lang="en-US" sz="3600" b="1" dirty="0" smtClean="0">
                <a:solidFill>
                  <a:srgbClr val="6A4076"/>
                </a:solidFill>
              </a:rPr>
              <a:t>the</a:t>
            </a:r>
            <a:r>
              <a:rPr lang="en-US" sz="3600" b="1" dirty="0" smtClean="0">
                <a:solidFill>
                  <a:schemeClr val="tx2"/>
                </a:solidFill>
              </a:rPr>
              <a:t> </a:t>
            </a:r>
            <a:r>
              <a:rPr lang="en-US" b="1" i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Audubon Guide to Insects and Spiders</a:t>
            </a:r>
          </a:p>
          <a:p>
            <a:pPr eaLnBrk="1" hangingPunct="1">
              <a:defRPr/>
            </a:pPr>
            <a:r>
              <a:rPr lang="en-US" b="1" dirty="0" smtClean="0">
                <a:solidFill>
                  <a:srgbClr val="6A4076"/>
                </a:solidFill>
              </a:rPr>
              <a:t>Since taxonomic schemes may vary greatly from source to source, the </a:t>
            </a:r>
            <a:r>
              <a:rPr lang="en-US" b="1" dirty="0" smtClean="0">
                <a:solidFill>
                  <a:srgbClr val="B8AD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Science Olympiad Official Insect List </a:t>
            </a:r>
            <a:r>
              <a:rPr lang="en-US" b="1" dirty="0" smtClean="0">
                <a:solidFill>
                  <a:srgbClr val="6A4076"/>
                </a:solidFill>
              </a:rPr>
              <a:t>will be used for all competitions and all arbitration questions will defer to the </a:t>
            </a:r>
            <a:r>
              <a:rPr lang="en-US" b="1" i="1" dirty="0" smtClean="0">
                <a:solidFill>
                  <a:srgbClr val="B8AD48"/>
                </a:solidFill>
              </a:rPr>
              <a:t>Audubon Guide to Insects and Spiders.</a:t>
            </a:r>
            <a:endParaRPr lang="en-US" b="1" dirty="0" smtClean="0">
              <a:solidFill>
                <a:srgbClr val="B8AD48"/>
              </a:solidFill>
            </a:endParaRPr>
          </a:p>
          <a:p>
            <a:pPr eaLnBrk="1" hangingPunct="1">
              <a:defRPr/>
            </a:pPr>
            <a:endParaRPr lang="en-US" b="1" i="1" dirty="0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en-US" b="1" i="1" dirty="0" smtClean="0">
              <a:solidFill>
                <a:schemeClr val="folHlin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Websites for Insects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497888" cy="3922713"/>
          </a:xfrm>
        </p:spPr>
        <p:txBody>
          <a:bodyPr/>
          <a:lstStyle/>
          <a:p>
            <a:pPr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NC State General Entomology  </a:t>
            </a:r>
            <a:endParaRPr lang="en-US" dirty="0" smtClean="0">
              <a:hlinkClick r:id="rId2"/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2"/>
              </a:rPr>
              <a:t>http://www.cals.ncsu.edu/course/ent425/course/modules/index.html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None/>
              <a:defRPr/>
            </a:pP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None/>
              <a:defRPr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Texas A&amp;M General Entomology</a:t>
            </a:r>
          </a:p>
          <a:p>
            <a:pPr>
              <a:buFont typeface="Wingdings" pitchFamily="2" charset="2"/>
              <a:buNone/>
              <a:defRPr/>
            </a:pPr>
            <a:r>
              <a:rPr lang="en-US" sz="24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https://insects.tamu.edu/students/undergrad/ento201/lecture.html</a:t>
            </a:r>
            <a:endParaRPr lang="en-US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itchFamily="2" charset="2"/>
              <a:buNone/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b="1" dirty="0" smtClean="0">
                <a:solidFill>
                  <a:schemeClr val="folHlin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Competition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650288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chemeClr val="tx2"/>
                </a:solidFill>
              </a:rPr>
              <a:t>Specimens or images (nymph or larva for selected orders and families) will be exhibited – usually as stations.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chemeClr val="tx2"/>
                </a:solidFill>
              </a:rPr>
              <a:t>For any </a:t>
            </a:r>
            <a:r>
              <a:rPr lang="en-US" sz="2800" b="1" i="1" smtClean="0">
                <a:solidFill>
                  <a:schemeClr val="tx2"/>
                </a:solidFill>
              </a:rPr>
              <a:t>individual specimen</a:t>
            </a:r>
            <a:r>
              <a:rPr lang="en-US" sz="2800" b="1" smtClean="0">
                <a:solidFill>
                  <a:schemeClr val="tx2"/>
                </a:solidFill>
              </a:rPr>
              <a:t>, questions may also concern economic or health impact of specimens on humans.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chemeClr val="tx2"/>
                </a:solidFill>
              </a:rPr>
              <a:t>Topics may include structure and function of internal and external anatomy, ecology, behavior &amp; history.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b="1" smtClean="0">
                <a:solidFill>
                  <a:schemeClr val="tx2"/>
                </a:solidFill>
              </a:rPr>
              <a:t>One of the stations may involve using or formulating a simple dichotomous key to identify insects.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6">
      <a:dk1>
        <a:srgbClr val="000000"/>
      </a:dk1>
      <a:lt1>
        <a:srgbClr val="FFFFFF"/>
      </a:lt1>
      <a:dk2>
        <a:srgbClr val="6A4076"/>
      </a:dk2>
      <a:lt2>
        <a:srgbClr val="969696"/>
      </a:lt2>
      <a:accent1>
        <a:srgbClr val="DBA9C2"/>
      </a:accent1>
      <a:accent2>
        <a:srgbClr val="E1BF91"/>
      </a:accent2>
      <a:accent3>
        <a:srgbClr val="FFFFFF"/>
      </a:accent3>
      <a:accent4>
        <a:srgbClr val="000000"/>
      </a:accent4>
      <a:accent5>
        <a:srgbClr val="EAD1DD"/>
      </a:accent5>
      <a:accent6>
        <a:srgbClr val="CCAD83"/>
      </a:accent6>
      <a:hlink>
        <a:srgbClr val="B3CE82"/>
      </a:hlink>
      <a:folHlink>
        <a:srgbClr val="B8AD48"/>
      </a:folHlink>
    </a:clrScheme>
    <a:fontScheme name="Blend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891</TotalTime>
  <Words>1257</Words>
  <Application>Microsoft Office PowerPoint</Application>
  <PresentationFormat>On-screen Show (4:3)</PresentationFormat>
  <Paragraphs>237</Paragraphs>
  <Slides>36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Blends</vt:lpstr>
      <vt:lpstr> 2015 Entomology (B&amp;C)</vt:lpstr>
      <vt:lpstr>  Entomology (B&amp;C)  </vt:lpstr>
      <vt:lpstr>Event Rules – 2015</vt:lpstr>
      <vt:lpstr>Event Rules – 2015 </vt:lpstr>
      <vt:lpstr>TRAINING MATERIALS </vt:lpstr>
      <vt:lpstr> The Competition </vt:lpstr>
      <vt:lpstr>Official National Insect List</vt:lpstr>
      <vt:lpstr>Good Websites for Insects</vt:lpstr>
      <vt:lpstr>The Competition </vt:lpstr>
      <vt:lpstr>Insect Taxonomy</vt:lpstr>
      <vt:lpstr>30 Common Orders of Insects </vt:lpstr>
      <vt:lpstr>Insect Morphology</vt:lpstr>
      <vt:lpstr>External Anatomy</vt:lpstr>
      <vt:lpstr>Insect Eyes </vt:lpstr>
      <vt:lpstr>Mouth  Parts </vt:lpstr>
      <vt:lpstr>Insect Wings </vt:lpstr>
      <vt:lpstr>Metamorphosis</vt:lpstr>
      <vt:lpstr>Ametabolous</vt:lpstr>
      <vt:lpstr>Hemimetabolous</vt:lpstr>
      <vt:lpstr>Holometabolous  Complete metamorphosis  </vt:lpstr>
      <vt:lpstr>Orders - Ametabola &amp; Apterygote  </vt:lpstr>
      <vt:lpstr>Orders- Hemimetabola &amp; Exopterygota </vt:lpstr>
      <vt:lpstr>Orders-Holometabola &amp; Endopterygota </vt:lpstr>
      <vt:lpstr>Internal Anatomy </vt:lpstr>
      <vt:lpstr>Beneficial Insects</vt:lpstr>
      <vt:lpstr>Insect Pests – 10,000 species</vt:lpstr>
      <vt:lpstr>Disease Vectors </vt:lpstr>
      <vt:lpstr>       Insect Characteristics  Make a list of characteristics for each insect </vt:lpstr>
      <vt:lpstr>Construct a dichotomous key using             list of characteristics  </vt:lpstr>
      <vt:lpstr>A Sample Dichotomous Key </vt:lpstr>
      <vt:lpstr>GENERAL TIPS FIELD GUIDES</vt:lpstr>
      <vt:lpstr>   Study Binder - Use It to Learn the Insects </vt:lpstr>
      <vt:lpstr>Power Point Slides </vt:lpstr>
      <vt:lpstr>Flash Cards </vt:lpstr>
      <vt:lpstr>Actual Specimens</vt:lpstr>
      <vt:lpstr>Doing the Competition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KarenLancour</dc:creator>
  <cp:lastModifiedBy>KarenLancour</cp:lastModifiedBy>
  <cp:revision>56</cp:revision>
  <dcterms:created xsi:type="dcterms:W3CDTF">1601-01-01T00:00:00Z</dcterms:created>
  <dcterms:modified xsi:type="dcterms:W3CDTF">2014-08-04T15:33:53Z</dcterms:modified>
</cp:coreProperties>
</file>