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Tahoma" panose="020B0604030504040204" pitchFamily="34" charset="0"/>
      <p:regular r:id="rId43"/>
      <p:bold r:id="rId44"/>
    </p:embeddedFont>
    <p:embeddedFont>
      <p:font typeface="Trebuchet MS" panose="020B0703020202090204" pitchFamily="34" charset="0"/>
      <p:regular r:id="rId45"/>
      <p:bold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F71C18-DC40-411F-BDD7-22F177A8A526}">
  <a:tblStyle styleId="{2CF71C18-DC40-411F-BDD7-22F177A8A526}"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39" d="100"/>
          <a:sy n="139" d="100"/>
        </p:scale>
        <p:origin x="176" y="5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16c26d08d_0_344: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e16c26d08d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16c26d08d_0_349: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e16c26d08d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16c26d08d_0_355: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e16c26d08d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16c26d08d_0_360: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e16c26d08d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16c26d08d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e16c26d08d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16c26d08d_0_365: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e16c26d08d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16c26d08d_0_370: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e16c26d08d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16c26d08d_0_376: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e16c26d08d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16c26d08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2" name="Google Shape;302;ge16c26d08d_0_381:notes"/>
          <p:cNvSpPr txBox="1">
            <a:spLocks noGrp="1"/>
          </p:cNvSpPr>
          <p:nvPr>
            <p:ph type="body" idx="1"/>
          </p:nvPr>
        </p:nvSpPr>
        <p:spPr>
          <a:xfrm>
            <a:off x="686421" y="4344025"/>
            <a:ext cx="5485200" cy="41145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303" name="Google Shape;303;ge16c26d08d_0_381:notes"/>
          <p:cNvSpPr txBox="1">
            <a:spLocks noGrp="1"/>
          </p:cNvSpPr>
          <p:nvPr>
            <p:ph type="sldNum" idx="12"/>
          </p:nvPr>
        </p:nvSpPr>
        <p:spPr>
          <a:xfrm>
            <a:off x="3884026" y="8684926"/>
            <a:ext cx="2972400" cy="4575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16c26d08d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e16c26d08d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16c26d0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16c26d0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16c26d08d_0_387: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e16c26d08d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16c26d08d_0_392: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e16c26d08d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16c26d08d_0_398: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e16c26d08d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16c26d08d_0_404: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e16c26d08d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16c26d08d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16c26d08d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16c26d08d_0_409: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e16c26d08d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16c26d08d_0_414: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e16c26d08d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16c26d08d_0_420: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e16c26d08d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16c26d08d_0_426: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ge16c26d08d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16c26d08d_0_431: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e16c26d08d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16c26d08d_0_308:notes"/>
          <p:cNvSpPr txBox="1">
            <a:spLocks noGrp="1"/>
          </p:cNvSpPr>
          <p:nvPr>
            <p:ph type="sldNum" idx="12"/>
          </p:nvPr>
        </p:nvSpPr>
        <p:spPr>
          <a:xfrm>
            <a:off x="3884026" y="8684926"/>
            <a:ext cx="2972400" cy="4575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a:t>
            </a:fld>
            <a:endParaRPr sz="1400"/>
          </a:p>
        </p:txBody>
      </p:sp>
      <p:sp>
        <p:nvSpPr>
          <p:cNvPr id="208" name="Google Shape;208;ge16c26d08d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ge16c26d08d_0_308:notes"/>
          <p:cNvSpPr txBox="1">
            <a:spLocks noGrp="1"/>
          </p:cNvSpPr>
          <p:nvPr>
            <p:ph type="body" idx="1"/>
          </p:nvPr>
        </p:nvSpPr>
        <p:spPr>
          <a:xfrm>
            <a:off x="686421" y="4344025"/>
            <a:ext cx="5485200" cy="41145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16c26d08d_0_436: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ge16c26d08d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16c26d08d_0_441: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e16c26d08d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16c26d08d_0_446: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e16c26d08d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16c26d08d_0_451: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e16c26d08d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e16c26d08d_0_456: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e16c26d08d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16c26d08d_0_314: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e16c26d08d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16c26d08d_0_319: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e16c26d08d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16c26d08d_0_324: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e16c26d08d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16c26d08d_0_329: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e16c26d08d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16c26d08d_0_334: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e16c26d08d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16c26d08d_0_339:notes"/>
          <p:cNvSpPr txBox="1">
            <a:spLocks noGrp="1"/>
          </p:cNvSpPr>
          <p:nvPr>
            <p:ph type="body" idx="1"/>
          </p:nvPr>
        </p:nvSpPr>
        <p:spPr>
          <a:xfrm>
            <a:off x="686421" y="4344025"/>
            <a:ext cx="54852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e16c26d08d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2490-F8F0-7B8D-93CF-2142C7BB5D0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AE1F8B3-6A52-24D3-639D-36BED9E7814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FD4E8C8-DA4F-47AD-F87F-D4DAFE5566E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E0C7CF5-FB9C-265D-4420-22DF9D17A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0D1A3-F404-C968-7C0E-202CE9AD7A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928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E053-3387-9BD1-3BC8-983D245D34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AF285-AB8F-E327-37D7-3E7594287F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3C5BF-2CF0-B92E-95CD-AFDD12B857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13CF235-89F4-73CC-B721-C0DA2100D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DDF53-6205-3EA5-F28A-4642F89FF56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0996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4134E-E8FA-A4B5-69DF-4378988531D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8B1254-D550-E8D0-0990-7D8877028C6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E023D-B5ED-E1C7-71A9-5459C4B0CB2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F84EC75-B906-5AED-1A6F-9FDA9253B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CF541-1EB3-C377-14B4-62B3AA4FA1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6433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9858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AD41-9172-2C9E-EB35-ABD730BA86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829B8D-48F7-43F7-74D3-E92D8E3759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F0535-7D34-4A0D-21D0-47065986F1F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6C3524-57DA-51B7-8810-5E9B60EB5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8DFAC-CA33-0C13-EC9B-839BE5E72DC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72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D646-D421-BFDC-941F-0596218B5B9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C7DFB95-3C1C-DEF1-EA92-7E61F4039F7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08870C-610E-3C50-2249-B3847A684FB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6F8ADC-08C5-F96C-5614-46B042105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3EEB-4740-20B1-019E-AD0ED3D8F85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0672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400C-10BB-4F5D-BBF6-343DFDAAB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F2EE4-97DA-D2F8-55C6-EE7CD30BE5A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F5A9A-ACA7-D884-7F13-ED2C9B616CB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940E30-F9C6-6666-9C0B-79D915B2DC2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0BFA392-2D9E-5A61-8AB8-9ADE0B519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0E5F4-66E3-A714-1E78-DF928DABA23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6502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B946-4F25-5778-FE94-D617F8CDCF3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BE7DC4-D06C-39A1-F8AB-6362A93E0AA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06A5510-3D32-1B0E-3F2F-26D97F43F10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B8D64-6AA1-A18A-7A69-8346B74DC73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AACF072-E5F3-5040-48BB-0D206B6A44B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C24DD1-732B-B028-32D3-0A104527E4C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6B8F8D2-7ADB-6733-9AD1-836F8742F9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909E5C-64BF-D807-70D8-6DDB5206BB4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2764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833D-2676-DA2E-CA2F-848ADEC469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7B05B9-DD01-901E-53BB-2F798F3ACDD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74E0BCD-3787-23D1-66A5-8BA5A22E5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033FDF-BB88-3F28-7A26-043C825BA39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589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8816E8-066B-9AB8-8D76-E27AFA1518E7}"/>
              </a:ext>
            </a:extLst>
          </p:cNvPr>
          <p:cNvSpPr>
            <a:spLocks noGrp="1"/>
          </p:cNvSpPr>
          <p:nvPr>
            <p:ph type="dt" sz="half" idx="10"/>
          </p:nvPr>
        </p:nvSpPr>
        <p:spPr/>
        <p:txBody>
          <a:bodyPr/>
          <a:lstStyle/>
          <a:p>
            <a:fld id="{69C67641-DB35-D940-93B5-A6F45238DD45}" type="datetimeFigureOut">
              <a:rPr lang="en-US" smtClean="0"/>
              <a:t>2/27/23</a:t>
            </a:fld>
            <a:endParaRPr lang="en-US"/>
          </a:p>
        </p:txBody>
      </p:sp>
      <p:sp>
        <p:nvSpPr>
          <p:cNvPr id="3" name="Footer Placeholder 2">
            <a:extLst>
              <a:ext uri="{FF2B5EF4-FFF2-40B4-BE49-F238E27FC236}">
                <a16:creationId xmlns:a16="http://schemas.microsoft.com/office/drawing/2014/main" id="{B3DB807B-0BF0-91E9-D8BE-4C5FBED3F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B86380-1815-850B-111D-DEFC7A2B1FD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8602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206C-DB45-7F06-BA6D-577C4BC5B3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2B90F3-9FFD-0595-57EB-DA4A403B572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FE8210-1FAD-38FD-40F7-532C1B072EF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CA467E-40BE-CCFF-BF7B-52DBABB2F9C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8901B6-CC9D-2E33-61FC-0358602EE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DDB2B-9178-E0FB-941F-7FD2B4E4B4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8667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F5A1-1DC5-D6DB-896F-276A05901F3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3FC811B-6466-D620-2171-C300B0ABC79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3856F75-46D5-495E-1B0C-9ED83D6B61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8DCDC7-145F-7763-5249-FF3048285D47}"/>
              </a:ext>
            </a:extLst>
          </p:cNvPr>
          <p:cNvSpPr>
            <a:spLocks noGrp="1"/>
          </p:cNvSpPr>
          <p:nvPr>
            <p:ph type="dt" sz="half" idx="10"/>
          </p:nvPr>
        </p:nvSpPr>
        <p:spPr/>
        <p:txBody>
          <a:bodyPr/>
          <a:lstStyle/>
          <a:p>
            <a:fld id="{69C67641-DB35-D940-93B5-A6F45238DD45}" type="datetimeFigureOut">
              <a:rPr lang="en-US" smtClean="0"/>
              <a:t>2/27/23</a:t>
            </a:fld>
            <a:endParaRPr lang="en-US"/>
          </a:p>
        </p:txBody>
      </p:sp>
      <p:sp>
        <p:nvSpPr>
          <p:cNvPr id="6" name="Footer Placeholder 5">
            <a:extLst>
              <a:ext uri="{FF2B5EF4-FFF2-40B4-BE49-F238E27FC236}">
                <a16:creationId xmlns:a16="http://schemas.microsoft.com/office/drawing/2014/main" id="{4A65527C-27F1-0FF3-5E9C-2AD2B628A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CA46CE-0938-E3BE-9069-55183B347E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68053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447AD-1E71-4001-F9EA-B788B870E03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BF7208-95FC-C0BD-6692-2F599CDB3A4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94291-35D1-E385-33DE-07BF6F8B991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C67641-DB35-D940-93B5-A6F45238DD45}" type="datetimeFigureOut">
              <a:rPr lang="en-US" smtClean="0"/>
              <a:t>2/27/23</a:t>
            </a:fld>
            <a:endParaRPr lang="en-US"/>
          </a:p>
        </p:txBody>
      </p:sp>
      <p:sp>
        <p:nvSpPr>
          <p:cNvPr id="5" name="Footer Placeholder 4">
            <a:extLst>
              <a:ext uri="{FF2B5EF4-FFF2-40B4-BE49-F238E27FC236}">
                <a16:creationId xmlns:a16="http://schemas.microsoft.com/office/drawing/2014/main" id="{0851EB76-4594-E866-F33F-65281875080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1AA53A-5A12-6610-EC51-B680454224B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381848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youtube.com/watch?v=Jd3gFT0-C4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youtube.com/watch?v=V5DCNOwl9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hyperlink" Target="http://www.youtube.com/watch?v=kUlKRIMxpZ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youtube.com/watch?v=Sec4fewyUi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6"/>
        <p:cNvGrpSpPr/>
        <p:nvPr/>
      </p:nvGrpSpPr>
      <p:grpSpPr>
        <a:xfrm>
          <a:off x="0" y="0"/>
          <a:ext cx="0" cy="0"/>
          <a:chOff x="0" y="0"/>
          <a:chExt cx="0" cy="0"/>
        </a:xfrm>
      </p:grpSpPr>
      <p:sp>
        <p:nvSpPr>
          <p:cNvPr id="197" name="Google Shape;197;p3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Epidemiology 3</a:t>
            </a:r>
            <a:endParaRPr/>
          </a:p>
        </p:txBody>
      </p:sp>
      <p:sp>
        <p:nvSpPr>
          <p:cNvPr id="198" name="Google Shape;198;p33"/>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Steps of an Outbreak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609599" y="457200"/>
            <a:ext cx="5334000" cy="5145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en" sz="3200"/>
              <a:t>Recording Case Information</a:t>
            </a:r>
            <a:endParaRPr/>
          </a:p>
        </p:txBody>
      </p:sp>
      <p:sp>
        <p:nvSpPr>
          <p:cNvPr id="254" name="Google Shape;254;p42"/>
          <p:cNvSpPr txBox="1">
            <a:spLocks noGrp="1"/>
          </p:cNvSpPr>
          <p:nvPr>
            <p:ph idx="1"/>
          </p:nvPr>
        </p:nvSpPr>
        <p:spPr>
          <a:xfrm>
            <a:off x="609598" y="971550"/>
            <a:ext cx="8534402" cy="3609594"/>
          </a:xfrm>
          <a:prstGeom prst="rect">
            <a:avLst/>
          </a:prstGeom>
          <a:noFill/>
          <a:ln>
            <a:noFill/>
          </a:ln>
        </p:spPr>
        <p:txBody>
          <a:bodyPr spcFirstLastPara="1" wrap="square" lIns="91425" tIns="45700" rIns="91425" bIns="45700" anchor="t" anchorCtr="0">
            <a:normAutofit fontScale="92500" lnSpcReduction="10000"/>
          </a:bodyPr>
          <a:lstStyle/>
          <a:p>
            <a:pPr marL="342900" lvl="0" indent="-329184" algn="l" rtl="0">
              <a:spcBef>
                <a:spcPts val="0"/>
              </a:spcBef>
              <a:spcAft>
                <a:spcPts val="0"/>
              </a:spcAft>
              <a:buSzPct val="79999"/>
              <a:buChar char="►"/>
            </a:pPr>
            <a:r>
              <a:rPr lang="en" dirty="0"/>
              <a:t>Line Listing is a mechanism to record information about cases</a:t>
            </a:r>
            <a:endParaRPr dirty="0"/>
          </a:p>
          <a:p>
            <a:pPr marL="342900" lvl="0" indent="-329184" algn="l" rtl="0">
              <a:spcBef>
                <a:spcPts val="1000"/>
              </a:spcBef>
              <a:spcAft>
                <a:spcPts val="0"/>
              </a:spcAft>
              <a:buSzPct val="79999"/>
              <a:buChar char="►"/>
            </a:pPr>
            <a:r>
              <a:rPr lang="en" dirty="0"/>
              <a:t>Line Listing is chart of specific cases including information about each case</a:t>
            </a:r>
            <a:endParaRPr dirty="0"/>
          </a:p>
          <a:p>
            <a:pPr marL="342900" lvl="0" indent="-329184" algn="l" rtl="0">
              <a:spcBef>
                <a:spcPts val="1000"/>
              </a:spcBef>
              <a:spcAft>
                <a:spcPts val="0"/>
              </a:spcAft>
              <a:buSzPct val="79999"/>
              <a:buChar char="►"/>
            </a:pPr>
            <a:r>
              <a:rPr lang="en" dirty="0"/>
              <a:t>Information contained in Line Listing is:</a:t>
            </a:r>
            <a:endParaRPr dirty="0"/>
          </a:p>
          <a:p>
            <a:pPr marL="742950" lvl="1" indent="-273557" algn="l" rtl="0">
              <a:spcBef>
                <a:spcPts val="1000"/>
              </a:spcBef>
              <a:spcAft>
                <a:spcPts val="0"/>
              </a:spcAft>
              <a:buSzPct val="80000"/>
              <a:buChar char="►"/>
            </a:pPr>
            <a:r>
              <a:rPr lang="en" dirty="0"/>
              <a:t>Identifying information - ID or case # - left column + name or initials </a:t>
            </a:r>
            <a:endParaRPr dirty="0"/>
          </a:p>
          <a:p>
            <a:pPr marL="742950" lvl="1" indent="-273557" algn="l" rtl="0">
              <a:spcBef>
                <a:spcPts val="1000"/>
              </a:spcBef>
              <a:spcAft>
                <a:spcPts val="0"/>
              </a:spcAft>
              <a:buSzPct val="80000"/>
              <a:buChar char="►"/>
            </a:pPr>
            <a:r>
              <a:rPr lang="en" dirty="0"/>
              <a:t>Clinical information – diagnosis, symptoms, lab results, hospital, current condition including death</a:t>
            </a:r>
            <a:endParaRPr dirty="0"/>
          </a:p>
          <a:p>
            <a:pPr marL="742950" lvl="1" indent="-273557" algn="l" rtl="0">
              <a:spcBef>
                <a:spcPts val="1000"/>
              </a:spcBef>
              <a:spcAft>
                <a:spcPts val="0"/>
              </a:spcAft>
              <a:buSzPct val="80000"/>
              <a:buChar char="►"/>
            </a:pPr>
            <a:r>
              <a:rPr lang="en" dirty="0"/>
              <a:t>Descriptive Details: </a:t>
            </a:r>
            <a:endParaRPr dirty="0"/>
          </a:p>
          <a:p>
            <a:pPr marL="1143000" lvl="2" indent="-217932" algn="l" rtl="0">
              <a:spcBef>
                <a:spcPts val="1000"/>
              </a:spcBef>
              <a:spcAft>
                <a:spcPts val="0"/>
              </a:spcAft>
              <a:buSzPct val="80000"/>
              <a:buChar char="►"/>
            </a:pPr>
            <a:r>
              <a:rPr lang="en" dirty="0"/>
              <a:t>Time: date &amp; time of onset, date of report</a:t>
            </a:r>
            <a:endParaRPr dirty="0"/>
          </a:p>
          <a:p>
            <a:pPr marL="1143000" lvl="2" indent="-217932" algn="l" rtl="0">
              <a:spcBef>
                <a:spcPts val="1000"/>
              </a:spcBef>
              <a:spcAft>
                <a:spcPts val="0"/>
              </a:spcAft>
              <a:buSzPct val="80000"/>
              <a:buChar char="►"/>
            </a:pPr>
            <a:r>
              <a:rPr lang="en" dirty="0"/>
              <a:t>Person: age, sex, occupation, other characteristics </a:t>
            </a:r>
            <a:endParaRPr dirty="0"/>
          </a:p>
          <a:p>
            <a:pPr marL="1143000" lvl="2" indent="-217932" algn="l" rtl="0">
              <a:spcBef>
                <a:spcPts val="1000"/>
              </a:spcBef>
              <a:spcAft>
                <a:spcPts val="0"/>
              </a:spcAft>
              <a:buSzPct val="80000"/>
              <a:buChar char="►"/>
            </a:pPr>
            <a:r>
              <a:rPr lang="en" dirty="0"/>
              <a:t>Place: street, city or county + specific site </a:t>
            </a:r>
            <a:endParaRPr dirty="0"/>
          </a:p>
          <a:p>
            <a:pPr marL="742950" lvl="1" indent="-273557" algn="l" rtl="0">
              <a:spcBef>
                <a:spcPts val="1000"/>
              </a:spcBef>
              <a:spcAft>
                <a:spcPts val="0"/>
              </a:spcAft>
              <a:buSzPct val="80000"/>
              <a:buChar char="►"/>
            </a:pPr>
            <a:r>
              <a:rPr lang="en" dirty="0"/>
              <a:t>Risk factors &amp; possible causes – specific to situation (disease) and outbreak setting</a:t>
            </a:r>
            <a:endParaRPr dirty="0"/>
          </a:p>
          <a:p>
            <a:pPr marL="342900" lvl="0" indent="-251459" algn="l" rtl="0">
              <a:spcBef>
                <a:spcPts val="1000"/>
              </a:spcBef>
              <a:spcAft>
                <a:spcPts val="0"/>
              </a:spcAft>
              <a:buSzPct val="79999"/>
              <a:buNone/>
            </a:pPr>
            <a:endParaRPr dirty="0"/>
          </a:p>
          <a:p>
            <a:pPr marL="342900" lvl="0" indent="-251459" algn="l" rtl="0">
              <a:spcBef>
                <a:spcPts val="1000"/>
              </a:spcBef>
              <a:spcAft>
                <a:spcPts val="0"/>
              </a:spcAft>
              <a:buSzPct val="79999"/>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609599" y="457200"/>
            <a:ext cx="63477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en" sz="3200"/>
              <a:t>Example Line List</a:t>
            </a:r>
            <a:endParaRPr/>
          </a:p>
        </p:txBody>
      </p:sp>
      <p:graphicFrame>
        <p:nvGraphicFramePr>
          <p:cNvPr id="260" name="Google Shape;260;p43"/>
          <p:cNvGraphicFramePr/>
          <p:nvPr>
            <p:extLst>
              <p:ext uri="{D42A27DB-BD31-4B8C-83A1-F6EECF244321}">
                <p14:modId xmlns:p14="http://schemas.microsoft.com/office/powerpoint/2010/main" val="1024263974"/>
              </p:ext>
            </p:extLst>
          </p:nvPr>
        </p:nvGraphicFramePr>
        <p:xfrm>
          <a:off x="584199" y="1885950"/>
          <a:ext cx="6705600" cy="2049920"/>
        </p:xfrm>
        <a:graphic>
          <a:graphicData uri="http://schemas.openxmlformats.org/drawingml/2006/table">
            <a:tbl>
              <a:tblPr firstRow="1" bandRow="1">
                <a:noFill/>
                <a:tableStyleId>{2CF71C18-DC40-411F-BDD7-22F177A8A526}</a:tableStyleId>
              </a:tblPr>
              <a:tblGrid>
                <a:gridCol w="381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278150">
                <a:tc>
                  <a:txBody>
                    <a:bodyPr/>
                    <a:lstStyle/>
                    <a:p>
                      <a:pPr marL="0" marR="0" lvl="0" indent="0" algn="ctr" rtl="0">
                        <a:spcBef>
                          <a:spcPts val="0"/>
                        </a:spcBef>
                        <a:spcAft>
                          <a:spcPts val="0"/>
                        </a:spcAft>
                        <a:buNone/>
                      </a:pPr>
                      <a:r>
                        <a:rPr lang="en" sz="800" b="0" u="none" strike="noStrike" cap="none">
                          <a:solidFill>
                            <a:schemeClr val="tx1"/>
                          </a:solidFill>
                        </a:rPr>
                        <a:t>ID #</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0" u="none" strike="noStrike" cap="none">
                          <a:solidFill>
                            <a:schemeClr val="tx1"/>
                          </a:solidFill>
                        </a:rPr>
                        <a:t>Initials</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0" u="none" strike="noStrike" cap="none">
                          <a:solidFill>
                            <a:schemeClr val="tx1"/>
                          </a:solidFill>
                        </a:rPr>
                        <a:t>Date of Onset</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0" u="none" strike="noStrike" cap="none">
                          <a:solidFill>
                            <a:schemeClr val="tx1"/>
                          </a:solidFill>
                        </a:rPr>
                        <a:t>Diagnosis</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0" u="none" strike="noStrike" cap="none">
                          <a:solidFill>
                            <a:schemeClr val="tx1"/>
                          </a:solidFill>
                        </a:rPr>
                        <a:t>How Conformed</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0" u="none" strike="noStrike" cap="none">
                          <a:solidFill>
                            <a:schemeClr val="tx1"/>
                          </a:solidFill>
                        </a:rPr>
                        <a:t>Age</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0" u="none" strike="noStrike" cap="none">
                          <a:solidFill>
                            <a:schemeClr val="tx1"/>
                          </a:solidFill>
                        </a:rPr>
                        <a:t>Sex</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0" u="none" strike="noStrike" cap="none">
                          <a:solidFill>
                            <a:schemeClr val="tx1"/>
                          </a:solidFill>
                        </a:rPr>
                        <a:t>County</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0" u="none" strike="noStrike" cap="none">
                          <a:solidFill>
                            <a:schemeClr val="tx1"/>
                          </a:solidFill>
                        </a:rPr>
                        <a:t>Physician</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0" u="none" strike="noStrike" cap="none">
                          <a:solidFill>
                            <a:schemeClr val="tx1"/>
                          </a:solidFill>
                        </a:rPr>
                        <a:t>Attended Wedding</a:t>
                      </a:r>
                      <a:endParaRPr sz="1100">
                        <a:solidFill>
                          <a:schemeClr val="tx1"/>
                        </a:solidFill>
                      </a:endParaRPr>
                    </a:p>
                  </a:txBody>
                  <a:tcPr marL="91450" marR="91450" marT="34300" marB="34300" anchor="ctr"/>
                </a:tc>
                <a:extLst>
                  <a:ext uri="{0D108BD9-81ED-4DB2-BD59-A6C34878D82A}">
                    <a16:rowId xmlns:a16="http://schemas.microsoft.com/office/drawing/2014/main" val="10000"/>
                  </a:ext>
                </a:extLst>
              </a:tr>
              <a:tr h="278150">
                <a:tc>
                  <a:txBody>
                    <a:bodyPr/>
                    <a:lstStyle/>
                    <a:p>
                      <a:pPr marL="0" marR="0" lvl="0" indent="0" algn="ctr" rtl="0">
                        <a:spcBef>
                          <a:spcPts val="0"/>
                        </a:spcBef>
                        <a:spcAft>
                          <a:spcPts val="0"/>
                        </a:spcAft>
                        <a:buNone/>
                      </a:pPr>
                      <a:r>
                        <a:rPr lang="en" sz="900" u="none" strike="noStrike" cap="none">
                          <a:solidFill>
                            <a:schemeClr val="tx1"/>
                          </a:solidFill>
                        </a:rPr>
                        <a:t>1</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KR</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7/23</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u="none" strike="noStrike" cap="none">
                          <a:solidFill>
                            <a:schemeClr val="tx1"/>
                          </a:solidFill>
                          <a:latin typeface="Trebuchet MS"/>
                          <a:ea typeface="Trebuchet MS"/>
                          <a:cs typeface="Trebuchet MS"/>
                          <a:sym typeface="Trebuchet MS"/>
                        </a:rPr>
                        <a:t>probable trichinosis</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latin typeface="Trebuchet MS"/>
                          <a:ea typeface="Trebuchet MS"/>
                          <a:cs typeface="Trebuchet MS"/>
                          <a:sym typeface="Trebuchet MS"/>
                        </a:rPr>
                        <a:t>Not done </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29</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M</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Columbia</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Goodman</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Yes</a:t>
                      </a:r>
                      <a:endParaRPr sz="1100">
                        <a:solidFill>
                          <a:schemeClr val="tx1"/>
                        </a:solidFill>
                      </a:endParaRPr>
                    </a:p>
                  </a:txBody>
                  <a:tcPr marL="91450" marR="91450" marT="34300" marB="34300" anchor="ctr"/>
                </a:tc>
                <a:extLst>
                  <a:ext uri="{0D108BD9-81ED-4DB2-BD59-A6C34878D82A}">
                    <a16:rowId xmlns:a16="http://schemas.microsoft.com/office/drawing/2014/main" val="10001"/>
                  </a:ext>
                </a:extLst>
              </a:tr>
              <a:tr h="278150">
                <a:tc>
                  <a:txBody>
                    <a:bodyPr/>
                    <a:lstStyle/>
                    <a:p>
                      <a:pPr marL="0" marR="0" lvl="0" indent="0" algn="ctr" rtl="0">
                        <a:spcBef>
                          <a:spcPts val="0"/>
                        </a:spcBef>
                        <a:spcAft>
                          <a:spcPts val="0"/>
                        </a:spcAft>
                        <a:buNone/>
                      </a:pPr>
                      <a:r>
                        <a:rPr lang="en" sz="900" u="none" strike="noStrike" cap="none">
                          <a:solidFill>
                            <a:schemeClr val="tx1"/>
                          </a:solidFill>
                        </a:rPr>
                        <a:t>2</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DM</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7/27</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1" u="none" strike="noStrike" cap="none">
                          <a:solidFill>
                            <a:schemeClr val="tx1"/>
                          </a:solidFill>
                        </a:rPr>
                        <a:t>trichinosis </a:t>
                      </a:r>
                      <a:endParaRPr sz="800" u="none" strike="noStrike" cap="none">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latin typeface="Trebuchet MS"/>
                          <a:ea typeface="Trebuchet MS"/>
                          <a:cs typeface="Trebuchet MS"/>
                          <a:sym typeface="Trebuchet MS"/>
                        </a:rPr>
                        <a:t>Biopsy</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33</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M</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Columbia</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Baker</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Yes</a:t>
                      </a:r>
                      <a:endParaRPr sz="1100">
                        <a:solidFill>
                          <a:schemeClr val="tx1"/>
                        </a:solidFill>
                      </a:endParaRPr>
                    </a:p>
                  </a:txBody>
                  <a:tcPr marL="91450" marR="91450" marT="34300" marB="34300" anchor="ctr"/>
                </a:tc>
                <a:extLst>
                  <a:ext uri="{0D108BD9-81ED-4DB2-BD59-A6C34878D82A}">
                    <a16:rowId xmlns:a16="http://schemas.microsoft.com/office/drawing/2014/main" val="10002"/>
                  </a:ext>
                </a:extLst>
              </a:tr>
              <a:tr h="278150">
                <a:tc>
                  <a:txBody>
                    <a:bodyPr/>
                    <a:lstStyle/>
                    <a:p>
                      <a:pPr marL="0" marR="0" lvl="0" indent="0" algn="ctr" rtl="0">
                        <a:spcBef>
                          <a:spcPts val="0"/>
                        </a:spcBef>
                        <a:spcAft>
                          <a:spcPts val="0"/>
                        </a:spcAft>
                        <a:buNone/>
                      </a:pPr>
                      <a:r>
                        <a:rPr lang="en" sz="900" u="none" strike="noStrike" cap="none">
                          <a:solidFill>
                            <a:schemeClr val="tx1"/>
                          </a:solidFill>
                        </a:rPr>
                        <a:t>3</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JG</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8/14</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1" u="none" strike="noStrike" cap="none">
                          <a:solidFill>
                            <a:schemeClr val="tx1"/>
                          </a:solidFill>
                        </a:rPr>
                        <a:t>probable trichinosis</a:t>
                      </a:r>
                      <a:endParaRPr sz="800" u="none" strike="noStrike" cap="none">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latin typeface="Trebuchet MS"/>
                          <a:ea typeface="Trebuchet MS"/>
                          <a:cs typeface="Trebuchet MS"/>
                          <a:sym typeface="Trebuchet MS"/>
                        </a:rPr>
                        <a:t>Not done </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26</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M</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Columbia</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Gibbs</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Yes</a:t>
                      </a:r>
                      <a:endParaRPr sz="1100">
                        <a:solidFill>
                          <a:schemeClr val="tx1"/>
                        </a:solidFill>
                      </a:endParaRPr>
                    </a:p>
                  </a:txBody>
                  <a:tcPr marL="91450" marR="91450" marT="34300" marB="34300" anchor="ctr"/>
                </a:tc>
                <a:extLst>
                  <a:ext uri="{0D108BD9-81ED-4DB2-BD59-A6C34878D82A}">
                    <a16:rowId xmlns:a16="http://schemas.microsoft.com/office/drawing/2014/main" val="10003"/>
                  </a:ext>
                </a:extLst>
              </a:tr>
              <a:tr h="278150">
                <a:tc>
                  <a:txBody>
                    <a:bodyPr/>
                    <a:lstStyle/>
                    <a:p>
                      <a:pPr marL="0" marR="0" lvl="0" indent="0" algn="ctr" rtl="0">
                        <a:spcBef>
                          <a:spcPts val="0"/>
                        </a:spcBef>
                        <a:spcAft>
                          <a:spcPts val="0"/>
                        </a:spcAft>
                        <a:buNone/>
                      </a:pPr>
                      <a:r>
                        <a:rPr lang="en" sz="900" u="none" strike="noStrike" cap="none">
                          <a:solidFill>
                            <a:schemeClr val="tx1"/>
                          </a:solidFill>
                        </a:rPr>
                        <a:t>4</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RD</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7/25</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1" u="none" strike="noStrike" cap="none">
                          <a:solidFill>
                            <a:schemeClr val="tx1"/>
                          </a:solidFill>
                        </a:rPr>
                        <a:t>trichinosis </a:t>
                      </a:r>
                      <a:endParaRPr sz="800" u="none" strike="noStrike" cap="none">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dirty="0" err="1">
                          <a:solidFill>
                            <a:schemeClr val="tx1"/>
                          </a:solidFill>
                          <a:latin typeface="Trebuchet MS"/>
                          <a:ea typeface="Trebuchet MS"/>
                          <a:cs typeface="Trebuchet MS"/>
                          <a:sym typeface="Trebuchet MS"/>
                        </a:rPr>
                        <a:t>Serologia</a:t>
                      </a:r>
                      <a:endParaRPr sz="900" u="none" strike="noStrike" cap="none" dirty="0">
                        <a:solidFill>
                          <a:schemeClr val="tx1"/>
                        </a:solidFill>
                        <a:latin typeface="Trebuchet MS"/>
                        <a:ea typeface="Trebuchet MS"/>
                        <a:cs typeface="Trebuchet MS"/>
                        <a:sym typeface="Trebuchet MS"/>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45</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M</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King</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Webster</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Yes</a:t>
                      </a:r>
                      <a:endParaRPr sz="1100">
                        <a:solidFill>
                          <a:schemeClr val="tx1"/>
                        </a:solidFill>
                      </a:endParaRPr>
                    </a:p>
                  </a:txBody>
                  <a:tcPr marL="91450" marR="91450" marT="34300" marB="34300" anchor="ctr"/>
                </a:tc>
                <a:extLst>
                  <a:ext uri="{0D108BD9-81ED-4DB2-BD59-A6C34878D82A}">
                    <a16:rowId xmlns:a16="http://schemas.microsoft.com/office/drawing/2014/main" val="10004"/>
                  </a:ext>
                </a:extLst>
              </a:tr>
              <a:tr h="278150">
                <a:tc>
                  <a:txBody>
                    <a:bodyPr/>
                    <a:lstStyle/>
                    <a:p>
                      <a:pPr marL="0" marR="0" lvl="0" indent="0" algn="ctr" rtl="0">
                        <a:spcBef>
                          <a:spcPts val="0"/>
                        </a:spcBef>
                        <a:spcAft>
                          <a:spcPts val="0"/>
                        </a:spcAft>
                        <a:buNone/>
                      </a:pPr>
                      <a:r>
                        <a:rPr lang="en" sz="900" u="none" strike="noStrike" cap="none">
                          <a:solidFill>
                            <a:schemeClr val="tx1"/>
                          </a:solidFill>
                        </a:rPr>
                        <a:t>5</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NT</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8/4</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1" u="none" strike="noStrike" cap="none">
                          <a:solidFill>
                            <a:schemeClr val="tx1"/>
                          </a:solidFill>
                        </a:rPr>
                        <a:t>trichinosis </a:t>
                      </a:r>
                      <a:endParaRPr sz="800" u="none" strike="noStrike" cap="none">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latin typeface="Trebuchet MS"/>
                          <a:ea typeface="Trebuchet MS"/>
                          <a:cs typeface="Trebuchet MS"/>
                          <a:sym typeface="Trebuchet MS"/>
                        </a:rPr>
                        <a:t>Not done </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27</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F</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Columbia</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Stanley</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Yes</a:t>
                      </a:r>
                      <a:endParaRPr sz="1100">
                        <a:solidFill>
                          <a:schemeClr val="tx1"/>
                        </a:solidFill>
                      </a:endParaRPr>
                    </a:p>
                  </a:txBody>
                  <a:tcPr marL="91450" marR="91450" marT="34300" marB="34300" anchor="ctr"/>
                </a:tc>
                <a:extLst>
                  <a:ext uri="{0D108BD9-81ED-4DB2-BD59-A6C34878D82A}">
                    <a16:rowId xmlns:a16="http://schemas.microsoft.com/office/drawing/2014/main" val="10005"/>
                  </a:ext>
                </a:extLst>
              </a:tr>
              <a:tr h="278150">
                <a:tc>
                  <a:txBody>
                    <a:bodyPr/>
                    <a:lstStyle/>
                    <a:p>
                      <a:pPr marL="0" marR="0" lvl="0" indent="0" algn="ctr" rtl="0">
                        <a:spcBef>
                          <a:spcPts val="0"/>
                        </a:spcBef>
                        <a:spcAft>
                          <a:spcPts val="0"/>
                        </a:spcAft>
                        <a:buNone/>
                      </a:pPr>
                      <a:r>
                        <a:rPr lang="en" sz="900" u="none" strike="noStrike" cap="none">
                          <a:solidFill>
                            <a:schemeClr val="tx1"/>
                          </a:solidFill>
                        </a:rPr>
                        <a:t>6</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AM</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8/11</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800" b="1" u="none" strike="noStrike" cap="none">
                          <a:solidFill>
                            <a:schemeClr val="tx1"/>
                          </a:solidFill>
                        </a:rPr>
                        <a:t>trichinosis </a:t>
                      </a:r>
                      <a:endParaRPr sz="800" u="none" strike="noStrike" cap="none">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latin typeface="Trebuchet MS"/>
                          <a:ea typeface="Trebuchet MS"/>
                          <a:cs typeface="Trebuchet MS"/>
                          <a:sym typeface="Trebuchet MS"/>
                        </a:rPr>
                        <a:t>Pending</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54</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F</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Clayton</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a:solidFill>
                            <a:schemeClr val="tx1"/>
                          </a:solidFill>
                        </a:rPr>
                        <a:t>Mason</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900" u="none" strike="noStrike" cap="none" dirty="0">
                          <a:solidFill>
                            <a:schemeClr val="tx1"/>
                          </a:solidFill>
                        </a:rPr>
                        <a:t>Yes</a:t>
                      </a:r>
                      <a:endParaRPr sz="1100" dirty="0">
                        <a:solidFill>
                          <a:schemeClr val="tx1"/>
                        </a:solidFill>
                      </a:endParaRPr>
                    </a:p>
                  </a:txBody>
                  <a:tcPr marL="91450" marR="91450" marT="34300" marB="34300" anchor="ctr"/>
                </a:tc>
                <a:extLst>
                  <a:ext uri="{0D108BD9-81ED-4DB2-BD59-A6C34878D82A}">
                    <a16:rowId xmlns:a16="http://schemas.microsoft.com/office/drawing/2014/main" val="10006"/>
                  </a:ext>
                </a:extLst>
              </a:tr>
            </a:tbl>
          </a:graphicData>
        </a:graphic>
      </p:graphicFrame>
      <p:sp>
        <p:nvSpPr>
          <p:cNvPr id="261" name="Google Shape;261;p43"/>
          <p:cNvSpPr txBox="1"/>
          <p:nvPr/>
        </p:nvSpPr>
        <p:spPr>
          <a:xfrm>
            <a:off x="546099" y="1143000"/>
            <a:ext cx="64113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dirty="0">
                <a:latin typeface="Trebuchet MS"/>
                <a:ea typeface="Trebuchet MS"/>
                <a:cs typeface="Trebuchet MS"/>
                <a:sym typeface="Trebuchet MS"/>
              </a:rPr>
              <a:t>This Example Line List was generated from six case report forms on a wedding reception outbreak.</a:t>
            </a:r>
            <a:endParaRPr dirty="0"/>
          </a:p>
          <a:p>
            <a:pPr marL="0" marR="0" lvl="0" indent="0" algn="l" rtl="0">
              <a:spcBef>
                <a:spcPts val="0"/>
              </a:spcBef>
              <a:spcAft>
                <a:spcPts val="0"/>
              </a:spcAft>
              <a:buNone/>
            </a:pPr>
            <a:endParaRPr sz="3600" dirty="0">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Step 5: Find cases systematically and record information </a:t>
            </a:r>
            <a:endParaRPr/>
          </a:p>
        </p:txBody>
      </p:sp>
      <p:sp>
        <p:nvSpPr>
          <p:cNvPr id="267" name="Google Shape;267;p4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 dirty="0"/>
              <a:t>Identifying information</a:t>
            </a:r>
            <a:endParaRPr dirty="0"/>
          </a:p>
          <a:p>
            <a:pPr marL="342900" lvl="0" indent="-342900" algn="l" rtl="0">
              <a:spcBef>
                <a:spcPts val="1000"/>
              </a:spcBef>
              <a:spcAft>
                <a:spcPts val="0"/>
              </a:spcAft>
              <a:buSzPts val="1440"/>
              <a:buChar char="►"/>
            </a:pPr>
            <a:r>
              <a:rPr lang="en" dirty="0"/>
              <a:t>Demographic information</a:t>
            </a:r>
            <a:endParaRPr dirty="0"/>
          </a:p>
          <a:p>
            <a:pPr marL="342900" lvl="0" indent="-342900" algn="l" rtl="0">
              <a:spcBef>
                <a:spcPts val="1000"/>
              </a:spcBef>
              <a:spcAft>
                <a:spcPts val="0"/>
              </a:spcAft>
              <a:buSzPts val="1440"/>
              <a:buChar char="►"/>
            </a:pPr>
            <a:r>
              <a:rPr lang="en" dirty="0"/>
              <a:t>Clinical information</a:t>
            </a:r>
            <a:endParaRPr dirty="0"/>
          </a:p>
          <a:p>
            <a:pPr marL="342900" lvl="0" indent="-342900" algn="l" rtl="0">
              <a:spcBef>
                <a:spcPts val="1000"/>
              </a:spcBef>
              <a:spcAft>
                <a:spcPts val="0"/>
              </a:spcAft>
              <a:buSzPts val="1440"/>
              <a:buChar char="►"/>
            </a:pPr>
            <a:r>
              <a:rPr lang="en" dirty="0"/>
              <a:t>Risk factor information</a:t>
            </a:r>
            <a:endParaRPr dirty="0"/>
          </a:p>
          <a:p>
            <a:pPr marL="342900" lvl="0" indent="-342900" algn="l" rtl="0">
              <a:spcBef>
                <a:spcPts val="1000"/>
              </a:spcBef>
              <a:spcAft>
                <a:spcPts val="0"/>
              </a:spcAft>
              <a:buSzPts val="1440"/>
              <a:buChar char="►"/>
            </a:pPr>
            <a:r>
              <a:rPr lang="en" dirty="0"/>
              <a:t>Reporter information </a:t>
            </a:r>
            <a:endParaRPr dirty="0"/>
          </a:p>
          <a:p>
            <a:pPr marL="342900" lvl="0" indent="-251459" algn="l" rtl="0">
              <a:spcBef>
                <a:spcPts val="1000"/>
              </a:spcBef>
              <a:spcAft>
                <a:spcPts val="0"/>
              </a:spcAft>
              <a:buSzPts val="144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609599" y="457200"/>
            <a:ext cx="6347700" cy="5145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en" sz="3200"/>
              <a:t>Types of Descriptive Studies</a:t>
            </a:r>
            <a:endParaRPr/>
          </a:p>
        </p:txBody>
      </p:sp>
      <p:sp>
        <p:nvSpPr>
          <p:cNvPr id="273" name="Google Shape;273;p45"/>
          <p:cNvSpPr txBox="1">
            <a:spLocks noGrp="1"/>
          </p:cNvSpPr>
          <p:nvPr>
            <p:ph idx="1"/>
          </p:nvPr>
        </p:nvSpPr>
        <p:spPr>
          <a:xfrm>
            <a:off x="609598" y="1000125"/>
            <a:ext cx="7702298" cy="3914700"/>
          </a:xfrm>
          <a:prstGeom prst="rect">
            <a:avLst/>
          </a:prstGeom>
          <a:noFill/>
          <a:ln>
            <a:noFill/>
          </a:ln>
        </p:spPr>
        <p:txBody>
          <a:bodyPr spcFirstLastPara="1" wrap="square" lIns="91425" tIns="45700" rIns="91425" bIns="45700" anchor="t" anchorCtr="0">
            <a:normAutofit fontScale="92500" lnSpcReduction="20000"/>
          </a:bodyPr>
          <a:lstStyle/>
          <a:p>
            <a:pPr marL="342900" lvl="0" indent="-299491" algn="l" rtl="0">
              <a:spcBef>
                <a:spcPts val="0"/>
              </a:spcBef>
              <a:spcAft>
                <a:spcPts val="0"/>
              </a:spcAft>
              <a:buSzPct val="80000"/>
              <a:buChar char="►"/>
            </a:pPr>
            <a:r>
              <a:rPr lang="en" sz="1900" dirty="0"/>
              <a:t>Descriptive Studies study the distribution of a problem by cases or outcome, frequency in population, exposure, time pattern or environmental factor</a:t>
            </a:r>
            <a:endParaRPr dirty="0"/>
          </a:p>
          <a:p>
            <a:pPr marL="742950" lvl="1" indent="-246913" algn="l" rtl="0">
              <a:spcBef>
                <a:spcPts val="1000"/>
              </a:spcBef>
              <a:spcAft>
                <a:spcPts val="0"/>
              </a:spcAft>
              <a:buSzPct val="80000"/>
              <a:buChar char="►"/>
            </a:pPr>
            <a:r>
              <a:rPr lang="en" sz="1700" dirty="0"/>
              <a:t>Studies without a control group can be used for descriptive purposes!</a:t>
            </a:r>
            <a:endParaRPr dirty="0"/>
          </a:p>
          <a:p>
            <a:pPr marL="342900" lvl="0" indent="-299491" algn="l" rtl="0">
              <a:spcBef>
                <a:spcPts val="600"/>
              </a:spcBef>
              <a:spcAft>
                <a:spcPts val="0"/>
              </a:spcAft>
              <a:buSzPct val="80000"/>
              <a:buChar char="►"/>
            </a:pPr>
            <a:r>
              <a:rPr lang="en" sz="1900" dirty="0"/>
              <a:t>Case report/case series</a:t>
            </a:r>
            <a:endParaRPr dirty="0"/>
          </a:p>
          <a:p>
            <a:pPr marL="742950" lvl="1" indent="-246913" algn="l" rtl="0">
              <a:spcBef>
                <a:spcPts val="600"/>
              </a:spcBef>
              <a:spcAft>
                <a:spcPts val="0"/>
              </a:spcAft>
              <a:buSzPct val="80000"/>
              <a:buChar char="►"/>
            </a:pPr>
            <a:r>
              <a:rPr lang="en" sz="1700" dirty="0"/>
              <a:t>case report = detail report of a single patient from one or more doctors</a:t>
            </a:r>
            <a:endParaRPr dirty="0"/>
          </a:p>
          <a:p>
            <a:pPr marL="742950" lvl="1" indent="-246913" algn="l" rtl="0">
              <a:spcBef>
                <a:spcPts val="600"/>
              </a:spcBef>
              <a:spcAft>
                <a:spcPts val="0"/>
              </a:spcAft>
              <a:buSzPct val="80000"/>
              <a:buChar char="►"/>
            </a:pPr>
            <a:r>
              <a:rPr lang="en" sz="1700" dirty="0"/>
              <a:t>case series = characteristics of several patients</a:t>
            </a:r>
            <a:endParaRPr dirty="0"/>
          </a:p>
          <a:p>
            <a:pPr marL="342900" lvl="0" indent="-299491" algn="l" rtl="0">
              <a:spcBef>
                <a:spcPts val="600"/>
              </a:spcBef>
              <a:spcAft>
                <a:spcPts val="0"/>
              </a:spcAft>
              <a:buSzPct val="80000"/>
              <a:buChar char="►"/>
            </a:pPr>
            <a:r>
              <a:rPr lang="en" sz="1900" dirty="0"/>
              <a:t>Correlative studies</a:t>
            </a:r>
            <a:endParaRPr dirty="0"/>
          </a:p>
          <a:p>
            <a:pPr marL="742950" lvl="1" indent="-246913" algn="l" rtl="0">
              <a:spcBef>
                <a:spcPts val="600"/>
              </a:spcBef>
              <a:spcAft>
                <a:spcPts val="0"/>
              </a:spcAft>
              <a:buSzPct val="80000"/>
              <a:buChar char="►"/>
            </a:pPr>
            <a:r>
              <a:rPr lang="en" sz="1700" dirty="0"/>
              <a:t>correlates general characteristics of the population with health problem frequency with several groups during the same period of time</a:t>
            </a:r>
            <a:endParaRPr dirty="0"/>
          </a:p>
          <a:p>
            <a:pPr marL="1143000" lvl="2" indent="-194335" algn="l" rtl="0">
              <a:spcBef>
                <a:spcPts val="600"/>
              </a:spcBef>
              <a:spcAft>
                <a:spcPts val="0"/>
              </a:spcAft>
              <a:buSzPct val="80000"/>
              <a:buChar char="►"/>
            </a:pPr>
            <a:r>
              <a:rPr lang="en" sz="1500" dirty="0"/>
              <a:t>Time series analysis</a:t>
            </a:r>
            <a:endParaRPr dirty="0"/>
          </a:p>
          <a:p>
            <a:pPr marL="1600200" lvl="3" indent="-198907" algn="l" rtl="0">
              <a:spcBef>
                <a:spcPts val="600"/>
              </a:spcBef>
              <a:spcAft>
                <a:spcPts val="0"/>
              </a:spcAft>
              <a:buSzPct val="79999"/>
              <a:buChar char="►"/>
            </a:pPr>
            <a:r>
              <a:rPr lang="en" sz="1300" dirty="0"/>
              <a:t>correlate within the same population a different point in time</a:t>
            </a:r>
            <a:endParaRPr dirty="0"/>
          </a:p>
          <a:p>
            <a:pPr marL="1143000" lvl="2" indent="-194335" algn="l" rtl="0">
              <a:spcBef>
                <a:spcPts val="600"/>
              </a:spcBef>
              <a:spcAft>
                <a:spcPts val="0"/>
              </a:spcAft>
              <a:buSzPct val="80000"/>
              <a:buChar char="►"/>
            </a:pPr>
            <a:r>
              <a:rPr lang="en" sz="1500" dirty="0"/>
              <a:t>Ecologic relations</a:t>
            </a:r>
            <a:endParaRPr dirty="0"/>
          </a:p>
          <a:p>
            <a:pPr marL="1600200" lvl="3" indent="-198907" algn="l" rtl="0">
              <a:spcBef>
                <a:spcPts val="600"/>
              </a:spcBef>
              <a:spcAft>
                <a:spcPts val="0"/>
              </a:spcAft>
              <a:buSzPct val="79999"/>
              <a:buChar char="►"/>
            </a:pPr>
            <a:r>
              <a:rPr lang="en" sz="1300" dirty="0"/>
              <a:t>correlate relative to specific ecologic factors as diet</a:t>
            </a:r>
            <a:endParaRPr dirty="0"/>
          </a:p>
          <a:p>
            <a:pPr marL="342900" lvl="0" indent="-299491" algn="l" rtl="0">
              <a:spcBef>
                <a:spcPts val="600"/>
              </a:spcBef>
              <a:spcAft>
                <a:spcPts val="0"/>
              </a:spcAft>
              <a:buSzPct val="80000"/>
              <a:buChar char="►"/>
            </a:pPr>
            <a:r>
              <a:rPr lang="en" sz="1900" dirty="0"/>
              <a:t>Cross sectional</a:t>
            </a:r>
            <a:endParaRPr dirty="0"/>
          </a:p>
          <a:p>
            <a:pPr marL="742950" lvl="1" indent="-246913" algn="l" rtl="0">
              <a:spcBef>
                <a:spcPts val="600"/>
              </a:spcBef>
              <a:spcAft>
                <a:spcPts val="0"/>
              </a:spcAft>
              <a:buSzPct val="80000"/>
              <a:buChar char="►"/>
            </a:pPr>
            <a:r>
              <a:rPr lang="en" sz="1700" dirty="0"/>
              <a:t>a survey of a population where participants are selected irrespective of exposure or disease status</a:t>
            </a:r>
            <a:endParaRPr dirty="0"/>
          </a:p>
          <a:p>
            <a:pPr marL="342900" lvl="0" indent="-258318" algn="l" rtl="0">
              <a:spcBef>
                <a:spcPts val="1000"/>
              </a:spcBef>
              <a:spcAft>
                <a:spcPts val="0"/>
              </a:spcAft>
              <a:buSzPct val="79999"/>
              <a:buNone/>
            </a:pPr>
            <a:endParaRPr dirty="0"/>
          </a:p>
          <a:p>
            <a:pPr marL="342900" lvl="0" indent="-258318" algn="l" rtl="0">
              <a:spcBef>
                <a:spcPts val="1000"/>
              </a:spcBef>
              <a:spcAft>
                <a:spcPts val="0"/>
              </a:spcAft>
              <a:buSzPct val="79999"/>
              <a:buNone/>
            </a:pPr>
            <a:endParaRPr dirty="0"/>
          </a:p>
          <a:p>
            <a:pPr marL="342900" lvl="0" indent="-258318" algn="l" rtl="0">
              <a:spcBef>
                <a:spcPts val="1000"/>
              </a:spcBef>
              <a:spcAft>
                <a:spcPts val="0"/>
              </a:spcAft>
              <a:buSzPct val="79999"/>
              <a:buNone/>
            </a:pPr>
            <a:endParaRPr dirty="0"/>
          </a:p>
          <a:p>
            <a:pPr marL="342900" lvl="0" indent="-258318" algn="l" rtl="0">
              <a:spcBef>
                <a:spcPts val="1000"/>
              </a:spcBef>
              <a:spcAft>
                <a:spcPts val="0"/>
              </a:spcAft>
              <a:buSzPct val="79999"/>
              <a:buNone/>
            </a:pPr>
            <a:endParaRPr dirty="0"/>
          </a:p>
          <a:p>
            <a:pPr marL="342900" lvl="0" indent="-258318" algn="l" rtl="0">
              <a:spcBef>
                <a:spcPts val="1000"/>
              </a:spcBef>
              <a:spcAft>
                <a:spcPts val="0"/>
              </a:spcAft>
              <a:buSzPct val="79999"/>
              <a:buNone/>
            </a:pPr>
            <a:endParaRPr dirty="0"/>
          </a:p>
          <a:p>
            <a:pPr marL="342900" lvl="0" indent="-258318" algn="l" rtl="0">
              <a:spcBef>
                <a:spcPts val="1000"/>
              </a:spcBef>
              <a:spcAft>
                <a:spcPts val="0"/>
              </a:spcAft>
              <a:buSzPct val="79999"/>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7"/>
        <p:cNvGrpSpPr/>
        <p:nvPr/>
      </p:nvGrpSpPr>
      <p:grpSpPr>
        <a:xfrm>
          <a:off x="0" y="0"/>
          <a:ext cx="0" cy="0"/>
          <a:chOff x="0" y="0"/>
          <a:chExt cx="0" cy="0"/>
        </a:xfrm>
      </p:grpSpPr>
      <p:sp>
        <p:nvSpPr>
          <p:cNvPr id="278" name="Google Shape;278;p46"/>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a:t>Epidemiological Studies made Easy!</a:t>
            </a:r>
            <a:endParaRPr/>
          </a:p>
        </p:txBody>
      </p:sp>
      <p:pic>
        <p:nvPicPr>
          <p:cNvPr id="280" name="Google Shape;280;p46" descr="This video gives a simple overview of the most common types of epidemiological studies, their advantages and disadvantages. These include ecological, case-series, case control, cohort and interventional studies. It also looks at systematic reviews and meta-analysis. &#10;&#10;This video was created by Ranil Appuhamy&#10;Voiceover - James Clark&#10;&#10;&#10;&#10;&#10;&#10;&#10;&#10;&#10;--------------------------------------------------------------------------------------------------------&#10;Disclaimer:&#10;These videos are provided for educational purposes only. Users should not rely solely on the information contained within these videos and is not intended to be a substitute for advice from other relevant sources. The author/s do not warrant or represent that the information contained in the videos are accurate, current or complete and do not accept any legal liability or responsibility for any loss, damages, costs or expenses incurred by the use of, or reliance on, or interpretation of, the information contained in the videos." title="Epidemiological Studies - made easy!">
            <a:hlinkClick r:id="rId4"/>
          </p:cNvPr>
          <p:cNvPicPr preferRelativeResize="0"/>
          <p:nvPr/>
        </p:nvPicPr>
        <p:blipFill>
          <a:blip r:embed="rId5">
            <a:alphaModFix/>
          </a:blip>
          <a:stretch>
            <a:fillRect/>
          </a:stretch>
        </p:blipFill>
        <p:spPr>
          <a:xfrm>
            <a:off x="2286000" y="1032066"/>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4"/>
        <p:cNvGrpSpPr/>
        <p:nvPr/>
      </p:nvGrpSpPr>
      <p:grpSpPr>
        <a:xfrm>
          <a:off x="0" y="0"/>
          <a:ext cx="0" cy="0"/>
          <a:chOff x="0" y="0"/>
          <a:chExt cx="0" cy="0"/>
        </a:xfrm>
      </p:grpSpPr>
      <p:sp>
        <p:nvSpPr>
          <p:cNvPr id="285" name="Google Shape;285;p4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Step 6:  Describe in terms of  Time, Place &amp; Person Triad</a:t>
            </a:r>
            <a:endParaRPr/>
          </a:p>
        </p:txBody>
      </p:sp>
      <p:sp>
        <p:nvSpPr>
          <p:cNvPr id="286" name="Google Shape;286;p4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36042" algn="l" rtl="0">
              <a:spcBef>
                <a:spcPts val="0"/>
              </a:spcBef>
              <a:spcAft>
                <a:spcPts val="0"/>
              </a:spcAft>
              <a:buSzPct val="79999"/>
              <a:buChar char="►"/>
            </a:pPr>
            <a:r>
              <a:rPr lang="en" dirty="0"/>
              <a:t>Time – a histogram showing the course of the disease or outbreak to identify the source of the exposure   Epidemic Curve or Epi curve (Begin early &amp; update often) </a:t>
            </a:r>
            <a:r>
              <a:rPr lang="en" b="1" dirty="0"/>
              <a:t>	</a:t>
            </a:r>
            <a:endParaRPr dirty="0"/>
          </a:p>
          <a:p>
            <a:pPr marL="342900" lvl="0" indent="-336042" algn="l" rtl="0">
              <a:spcBef>
                <a:spcPts val="1000"/>
              </a:spcBef>
              <a:spcAft>
                <a:spcPts val="0"/>
              </a:spcAft>
              <a:buSzPct val="79999"/>
              <a:buChar char="►"/>
            </a:pPr>
            <a:r>
              <a:rPr lang="en" dirty="0"/>
              <a:t>Place – geographic extent plus spot map of cases to identify groups specific to a location or environmental factors</a:t>
            </a:r>
            <a:endParaRPr dirty="0"/>
          </a:p>
          <a:p>
            <a:pPr marL="342900" lvl="0" indent="-336042" algn="l" rtl="0">
              <a:lnSpc>
                <a:spcPct val="80000"/>
              </a:lnSpc>
              <a:spcBef>
                <a:spcPts val="1000"/>
              </a:spcBef>
              <a:spcAft>
                <a:spcPts val="0"/>
              </a:spcAft>
              <a:buSzPct val="79999"/>
              <a:buChar char="►"/>
            </a:pPr>
            <a:r>
              <a:rPr lang="en" dirty="0"/>
              <a:t>Person – identify the affected population by type of person or by exposures as age, sex, high risk exposure as with AIDS</a:t>
            </a:r>
            <a:endParaRPr dirty="0"/>
          </a:p>
          <a:p>
            <a:pPr marL="342900" lvl="0" indent="-251459" algn="l" rtl="0">
              <a:spcBef>
                <a:spcPts val="1000"/>
              </a:spcBef>
              <a:spcAft>
                <a:spcPts val="0"/>
              </a:spcAft>
              <a:buSzPct val="79999"/>
              <a:buNone/>
            </a:pPr>
            <a:endParaRPr b="1" dirty="0"/>
          </a:p>
          <a:p>
            <a:pPr marL="342900" lvl="0" indent="-251459" algn="l" rtl="0">
              <a:spcBef>
                <a:spcPts val="1000"/>
              </a:spcBef>
              <a:spcAft>
                <a:spcPts val="0"/>
              </a:spcAft>
              <a:buSzPct val="79999"/>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0"/>
        <p:cNvGrpSpPr/>
        <p:nvPr/>
      </p:nvGrpSpPr>
      <p:grpSpPr>
        <a:xfrm>
          <a:off x="0" y="0"/>
          <a:ext cx="0" cy="0"/>
          <a:chOff x="0" y="0"/>
          <a:chExt cx="0" cy="0"/>
        </a:xfrm>
      </p:grpSpPr>
      <p:sp>
        <p:nvSpPr>
          <p:cNvPr id="291" name="Google Shape;291;p48"/>
          <p:cNvSpPr txBox="1">
            <a:spLocks noGrp="1"/>
          </p:cNvSpPr>
          <p:nvPr>
            <p:ph type="title"/>
          </p:nvPr>
        </p:nvSpPr>
        <p:spPr>
          <a:xfrm>
            <a:off x="609599" y="457200"/>
            <a:ext cx="6347700" cy="5145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en" sz="3200"/>
              <a:t>Epidemic Curve (EPI Curve) </a:t>
            </a:r>
            <a:endParaRPr/>
          </a:p>
        </p:txBody>
      </p:sp>
      <p:pic>
        <p:nvPicPr>
          <p:cNvPr id="292" name="Google Shape;292;p48"/>
          <p:cNvPicPr preferRelativeResize="0"/>
          <p:nvPr/>
        </p:nvPicPr>
        <p:blipFill rotWithShape="1">
          <a:blip r:embed="rId4">
            <a:alphaModFix/>
          </a:blip>
          <a:srcRect/>
          <a:stretch/>
        </p:blipFill>
        <p:spPr>
          <a:xfrm>
            <a:off x="379663" y="1314450"/>
            <a:ext cx="6807586" cy="1894284"/>
          </a:xfrm>
          <a:prstGeom prst="rect">
            <a:avLst/>
          </a:prstGeom>
          <a:noFill/>
          <a:ln>
            <a:noFill/>
          </a:ln>
        </p:spPr>
      </p:pic>
      <p:sp>
        <p:nvSpPr>
          <p:cNvPr id="293" name="Google Shape;293;p48"/>
          <p:cNvSpPr txBox="1"/>
          <p:nvPr/>
        </p:nvSpPr>
        <p:spPr>
          <a:xfrm>
            <a:off x="379663" y="3282696"/>
            <a:ext cx="6705600" cy="131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1280"/>
              <a:buFont typeface="Noto Sans Symbols"/>
              <a:buNone/>
            </a:pPr>
            <a:r>
              <a:rPr lang="en" sz="1600" dirty="0">
                <a:latin typeface="Trebuchet MS"/>
                <a:ea typeface="Trebuchet MS"/>
                <a:cs typeface="Trebuchet MS"/>
                <a:sym typeface="Trebuchet MS"/>
              </a:rPr>
              <a:t>x axis = units of time equal to 1/4 to 1/3 incubation time</a:t>
            </a:r>
            <a:endParaRPr dirty="0"/>
          </a:p>
          <a:p>
            <a:pPr marL="342900" marR="0" lvl="0" indent="-342900" algn="l" rtl="0">
              <a:lnSpc>
                <a:spcPct val="80000"/>
              </a:lnSpc>
              <a:spcBef>
                <a:spcPts val="1000"/>
              </a:spcBef>
              <a:spcAft>
                <a:spcPts val="0"/>
              </a:spcAft>
              <a:buClr>
                <a:schemeClr val="accent1"/>
              </a:buClr>
              <a:buSzPts val="1280"/>
              <a:buFont typeface="Noto Sans Symbols"/>
              <a:buNone/>
            </a:pPr>
            <a:r>
              <a:rPr lang="en" sz="1600" dirty="0">
                <a:latin typeface="Trebuchet MS"/>
                <a:ea typeface="Trebuchet MS"/>
                <a:cs typeface="Trebuchet MS"/>
                <a:sym typeface="Trebuchet MS"/>
              </a:rPr>
              <a:t>y axis = # of cases </a:t>
            </a:r>
            <a:endParaRPr dirty="0"/>
          </a:p>
          <a:p>
            <a:pPr marL="0" marR="0" lvl="0" indent="0" algn="l" rtl="0">
              <a:lnSpc>
                <a:spcPct val="80000"/>
              </a:lnSpc>
              <a:spcBef>
                <a:spcPts val="1000"/>
              </a:spcBef>
              <a:spcAft>
                <a:spcPts val="0"/>
              </a:spcAft>
              <a:buClr>
                <a:schemeClr val="accent1"/>
              </a:buClr>
              <a:buSzPts val="1280"/>
              <a:buFont typeface="Noto Sans Symbols"/>
              <a:buNone/>
            </a:pPr>
            <a:r>
              <a:rPr lang="en" sz="1600" dirty="0">
                <a:latin typeface="Trebuchet MS"/>
                <a:ea typeface="Trebuchet MS"/>
                <a:cs typeface="Trebuchet MS"/>
                <a:sym typeface="Trebuchet MS"/>
              </a:rPr>
              <a:t>Note: a single point or source will have only one peak, a plateau will show a continuous common source, several uniform peaks will indicate a propagated outbreak spread from person to person</a:t>
            </a:r>
            <a:r>
              <a:rPr lang="en" sz="2000" dirty="0">
                <a:latin typeface="Trebuchet MS"/>
                <a:ea typeface="Trebuchet MS"/>
                <a:cs typeface="Trebuchet MS"/>
                <a:sym typeface="Trebuchet MS"/>
              </a:rPr>
              <a: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7"/>
        <p:cNvGrpSpPr/>
        <p:nvPr/>
      </p:nvGrpSpPr>
      <p:grpSpPr>
        <a:xfrm>
          <a:off x="0" y="0"/>
          <a:ext cx="0" cy="0"/>
          <a:chOff x="0" y="0"/>
          <a:chExt cx="0" cy="0"/>
        </a:xfrm>
      </p:grpSpPr>
      <p:sp>
        <p:nvSpPr>
          <p:cNvPr id="298" name="Google Shape;298;p49"/>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Step 7: Develop Hypothesis</a:t>
            </a:r>
            <a:br>
              <a:rPr lang="en" sz="3200"/>
            </a:br>
            <a:r>
              <a:rPr lang="en" sz="3200"/>
              <a:t>(Agent/Host/Environment Triad)</a:t>
            </a:r>
            <a:endParaRPr/>
          </a:p>
        </p:txBody>
      </p:sp>
      <p:sp>
        <p:nvSpPr>
          <p:cNvPr id="299" name="Google Shape;299;p49"/>
          <p:cNvSpPr txBox="1">
            <a:spLocks noGrp="1"/>
          </p:cNvSpPr>
          <p:nvPr>
            <p:ph idx="1"/>
          </p:nvPr>
        </p:nvSpPr>
        <p:spPr>
          <a:xfrm>
            <a:off x="609599" y="1620443"/>
            <a:ext cx="6347700" cy="3237300"/>
          </a:xfrm>
          <a:prstGeom prst="rect">
            <a:avLst/>
          </a:prstGeom>
          <a:noFill/>
          <a:ln>
            <a:noFill/>
          </a:ln>
        </p:spPr>
        <p:txBody>
          <a:bodyPr spcFirstLastPara="1" wrap="square" lIns="91425" tIns="45700" rIns="91425" bIns="45700" anchor="t" anchorCtr="0">
            <a:normAutofit fontScale="85000" lnSpcReduction="20000"/>
          </a:bodyPr>
          <a:lstStyle/>
          <a:p>
            <a:pPr marL="342900" lvl="0" indent="-322326" algn="l" rtl="0">
              <a:spcBef>
                <a:spcPts val="0"/>
              </a:spcBef>
              <a:spcAft>
                <a:spcPts val="0"/>
              </a:spcAft>
              <a:buSzPct val="79999"/>
              <a:buChar char="►"/>
            </a:pPr>
            <a:r>
              <a:rPr lang="en" dirty="0"/>
              <a:t>Hypothesis Conditions</a:t>
            </a:r>
            <a:endParaRPr dirty="0"/>
          </a:p>
          <a:p>
            <a:pPr marL="742950" lvl="1" indent="-267461" algn="l" rtl="0">
              <a:spcBef>
                <a:spcPts val="1000"/>
              </a:spcBef>
              <a:spcAft>
                <a:spcPts val="0"/>
              </a:spcAft>
              <a:buSzPct val="80000"/>
              <a:buChar char="►"/>
            </a:pPr>
            <a:r>
              <a:rPr lang="en" dirty="0"/>
              <a:t>Same rules as a scientific hypothesis apply</a:t>
            </a:r>
            <a:endParaRPr dirty="0"/>
          </a:p>
          <a:p>
            <a:pPr marL="742950" lvl="1" indent="-267461" algn="l" rtl="0">
              <a:spcBef>
                <a:spcPts val="1000"/>
              </a:spcBef>
              <a:spcAft>
                <a:spcPts val="0"/>
              </a:spcAft>
              <a:buSzPct val="80000"/>
              <a:buChar char="►"/>
            </a:pPr>
            <a:r>
              <a:rPr lang="en" dirty="0"/>
              <a:t>Must be in the form of a testable question</a:t>
            </a:r>
            <a:endParaRPr dirty="0"/>
          </a:p>
          <a:p>
            <a:pPr marL="742950" lvl="1" indent="-267461" algn="l" rtl="0">
              <a:spcBef>
                <a:spcPts val="1000"/>
              </a:spcBef>
              <a:spcAft>
                <a:spcPts val="0"/>
              </a:spcAft>
              <a:buSzPct val="80000"/>
              <a:buChar char="►"/>
            </a:pPr>
            <a:r>
              <a:rPr lang="en" dirty="0"/>
              <a:t>Based on current knowledge &amp; prior experience</a:t>
            </a:r>
            <a:endParaRPr dirty="0"/>
          </a:p>
          <a:p>
            <a:pPr marL="742950" lvl="1" indent="-267461" algn="l" rtl="0">
              <a:spcBef>
                <a:spcPts val="1000"/>
              </a:spcBef>
              <a:spcAft>
                <a:spcPts val="0"/>
              </a:spcAft>
              <a:buSzPct val="80000"/>
              <a:buChar char="►"/>
            </a:pPr>
            <a:r>
              <a:rPr lang="en" dirty="0"/>
              <a:t>Should be updated &amp; modified as new information becomes available</a:t>
            </a:r>
            <a:endParaRPr dirty="0"/>
          </a:p>
          <a:p>
            <a:pPr marL="342900" lvl="0" indent="-322326" algn="l" rtl="0">
              <a:spcBef>
                <a:spcPts val="1000"/>
              </a:spcBef>
              <a:spcAft>
                <a:spcPts val="0"/>
              </a:spcAft>
              <a:buSzPct val="79999"/>
              <a:buChar char="►"/>
            </a:pPr>
            <a:r>
              <a:rPr lang="en" dirty="0"/>
              <a:t>Agent/Host/Environment Triad</a:t>
            </a:r>
            <a:endParaRPr dirty="0"/>
          </a:p>
          <a:p>
            <a:pPr marL="742950" lvl="1" indent="-267461" algn="l" rtl="0">
              <a:spcBef>
                <a:spcPts val="1000"/>
              </a:spcBef>
              <a:spcAft>
                <a:spcPts val="0"/>
              </a:spcAft>
              <a:buSzPct val="80000"/>
              <a:buChar char="►"/>
            </a:pPr>
            <a:r>
              <a:rPr lang="en" dirty="0"/>
              <a:t>Agent is the thing capable of causing disease &amp; its source</a:t>
            </a:r>
            <a:endParaRPr dirty="0"/>
          </a:p>
          <a:p>
            <a:pPr marL="1143000" lvl="2" indent="-212598" algn="l" rtl="0">
              <a:spcBef>
                <a:spcPts val="1000"/>
              </a:spcBef>
              <a:spcAft>
                <a:spcPts val="0"/>
              </a:spcAft>
              <a:buSzPct val="80000"/>
              <a:buChar char="►"/>
            </a:pPr>
            <a:r>
              <a:rPr lang="en" dirty="0"/>
              <a:t>Infectious Groups: viruses, bacteria, protistans (protozoa), fungi, animals (worms)</a:t>
            </a:r>
            <a:endParaRPr dirty="0"/>
          </a:p>
          <a:p>
            <a:pPr marL="742950" lvl="1" indent="-267461" algn="l" rtl="0">
              <a:spcBef>
                <a:spcPts val="1000"/>
              </a:spcBef>
              <a:spcAft>
                <a:spcPts val="0"/>
              </a:spcAft>
              <a:buSzPct val="80000"/>
              <a:buChar char="►"/>
            </a:pPr>
            <a:r>
              <a:rPr lang="en" dirty="0"/>
              <a:t>Host is the person or person susceptible to agent</a:t>
            </a:r>
            <a:endParaRPr dirty="0"/>
          </a:p>
          <a:p>
            <a:pPr marL="742950" lvl="1" indent="-267461" algn="l" rtl="0">
              <a:spcBef>
                <a:spcPts val="1000"/>
              </a:spcBef>
              <a:spcAft>
                <a:spcPts val="0"/>
              </a:spcAft>
              <a:buSzPct val="80000"/>
              <a:buChar char="►"/>
            </a:pPr>
            <a:r>
              <a:rPr lang="en" dirty="0"/>
              <a:t>Environment brings the Agent &amp; Host together</a:t>
            </a:r>
            <a:endParaRPr dirty="0"/>
          </a:p>
          <a:p>
            <a:pPr marL="342900" lvl="0" indent="-251459" algn="l" rtl="0">
              <a:spcBef>
                <a:spcPts val="1000"/>
              </a:spcBef>
              <a:spcAft>
                <a:spcPts val="0"/>
              </a:spcAft>
              <a:buSzPct val="79999"/>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04"/>
        <p:cNvGrpSpPr/>
        <p:nvPr/>
      </p:nvGrpSpPr>
      <p:grpSpPr>
        <a:xfrm>
          <a:off x="0" y="0"/>
          <a:ext cx="0" cy="0"/>
          <a:chOff x="0" y="0"/>
          <a:chExt cx="0" cy="0"/>
        </a:xfrm>
      </p:grpSpPr>
      <p:sp>
        <p:nvSpPr>
          <p:cNvPr id="305" name="Google Shape;305;p5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Step 8: Evaluate Hypothesis </a:t>
            </a:r>
            <a:br>
              <a:rPr lang="en" sz="3200"/>
            </a:br>
            <a:endParaRPr sz="3200"/>
          </a:p>
        </p:txBody>
      </p:sp>
      <p:sp>
        <p:nvSpPr>
          <p:cNvPr id="306" name="Google Shape;306;p50"/>
          <p:cNvSpPr txBox="1">
            <a:spLocks noGrp="1"/>
          </p:cNvSpPr>
          <p:nvPr>
            <p:ph idx="1"/>
          </p:nvPr>
        </p:nvSpPr>
        <p:spPr>
          <a:xfrm>
            <a:off x="609599" y="1257300"/>
            <a:ext cx="6781800" cy="2857500"/>
          </a:xfrm>
          <a:prstGeom prst="rect">
            <a:avLst/>
          </a:prstGeom>
          <a:noFill/>
          <a:ln>
            <a:noFill/>
          </a:ln>
        </p:spPr>
        <p:txBody>
          <a:bodyPr spcFirstLastPara="1" wrap="square" lIns="91425" tIns="45700" rIns="91425" bIns="45700" anchor="t" anchorCtr="0">
            <a:normAutofit fontScale="92500" lnSpcReduction="20000"/>
          </a:bodyPr>
          <a:lstStyle/>
          <a:p>
            <a:pPr marL="342900" lvl="0" indent="-322326" algn="l" rtl="0">
              <a:spcBef>
                <a:spcPts val="0"/>
              </a:spcBef>
              <a:spcAft>
                <a:spcPts val="0"/>
              </a:spcAft>
              <a:buSzPct val="79999"/>
              <a:buChar char="►"/>
            </a:pPr>
            <a:r>
              <a:rPr lang="en" dirty="0"/>
              <a:t>Analytical Studies with a Control Group</a:t>
            </a:r>
            <a:endParaRPr dirty="0"/>
          </a:p>
          <a:p>
            <a:pPr marL="742950" lvl="1" indent="-267461" algn="l" rtl="0">
              <a:spcBef>
                <a:spcPts val="1000"/>
              </a:spcBef>
              <a:spcAft>
                <a:spcPts val="0"/>
              </a:spcAft>
              <a:buSzPct val="80000"/>
              <a:buChar char="►"/>
            </a:pPr>
            <a:r>
              <a:rPr lang="en" dirty="0"/>
              <a:t>Compare with established fact – these are used when evidence is strong and clear cut </a:t>
            </a:r>
            <a:endParaRPr dirty="0"/>
          </a:p>
          <a:p>
            <a:pPr marL="342900" lvl="0" indent="-322326" algn="l" rtl="0">
              <a:spcBef>
                <a:spcPts val="1000"/>
              </a:spcBef>
              <a:spcAft>
                <a:spcPts val="0"/>
              </a:spcAft>
              <a:buSzPct val="79999"/>
              <a:buChar char="►"/>
            </a:pPr>
            <a:r>
              <a:rPr lang="en" dirty="0"/>
              <a:t>Observational  Studies</a:t>
            </a:r>
            <a:endParaRPr dirty="0"/>
          </a:p>
          <a:p>
            <a:pPr marL="742950" lvl="1" indent="-267461" algn="l" rtl="0">
              <a:spcBef>
                <a:spcPts val="1000"/>
              </a:spcBef>
              <a:spcAft>
                <a:spcPts val="0"/>
              </a:spcAft>
              <a:buSzPct val="80000"/>
              <a:buChar char="►"/>
            </a:pPr>
            <a:r>
              <a:rPr lang="en" dirty="0"/>
              <a:t>Study determinants of health problems;  how &amp; why</a:t>
            </a:r>
            <a:endParaRPr dirty="0"/>
          </a:p>
          <a:p>
            <a:pPr marL="742950" lvl="1" indent="-267461" algn="l" rtl="0">
              <a:spcBef>
                <a:spcPts val="1000"/>
              </a:spcBef>
              <a:spcAft>
                <a:spcPts val="0"/>
              </a:spcAft>
              <a:buSzPct val="80000"/>
              <a:buChar char="►"/>
            </a:pPr>
            <a:r>
              <a:rPr lang="en" dirty="0"/>
              <a:t>Two Types of Observational Studies</a:t>
            </a:r>
            <a:endParaRPr dirty="0"/>
          </a:p>
          <a:p>
            <a:pPr marL="1143000" lvl="2" indent="-212598" algn="l" rtl="0">
              <a:spcBef>
                <a:spcPts val="1000"/>
              </a:spcBef>
              <a:spcAft>
                <a:spcPts val="0"/>
              </a:spcAft>
              <a:buSzPct val="80000"/>
              <a:buChar char="►"/>
            </a:pPr>
            <a:r>
              <a:rPr lang="en" dirty="0"/>
              <a:t>Cohort –  Based upon exposure status whether or not they have outcome (illness) works forward from exposure </a:t>
            </a:r>
            <a:endParaRPr dirty="0"/>
          </a:p>
          <a:p>
            <a:pPr marL="1143000" lvl="2" indent="-212598" algn="l" rtl="0">
              <a:spcBef>
                <a:spcPts val="1000"/>
              </a:spcBef>
              <a:spcAft>
                <a:spcPts val="0"/>
              </a:spcAft>
              <a:buSzPct val="80000"/>
              <a:buChar char="►"/>
            </a:pPr>
            <a:r>
              <a:rPr lang="en" dirty="0"/>
              <a:t>Case-Control - Works backward from effect or illness to suspected cause.  </a:t>
            </a:r>
            <a:endParaRPr dirty="0"/>
          </a:p>
          <a:p>
            <a:pPr marL="742950" lvl="1" indent="-267461" algn="l" rtl="0">
              <a:spcBef>
                <a:spcPts val="1000"/>
              </a:spcBef>
              <a:spcAft>
                <a:spcPts val="0"/>
              </a:spcAft>
              <a:buSzPct val="80000"/>
              <a:buChar char="►"/>
            </a:pPr>
            <a:r>
              <a:rPr lang="en" dirty="0"/>
              <a:t>Must have lab verification to validate hypothesis. </a:t>
            </a:r>
            <a:endParaRPr dirty="0"/>
          </a:p>
          <a:p>
            <a:pPr marL="342900" lvl="0" indent="-251459" algn="l" rtl="0">
              <a:spcBef>
                <a:spcPts val="1000"/>
              </a:spcBef>
              <a:spcAft>
                <a:spcPts val="0"/>
              </a:spcAft>
              <a:buSzPct val="79999"/>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10"/>
        <p:cNvGrpSpPr/>
        <p:nvPr/>
      </p:nvGrpSpPr>
      <p:grpSpPr>
        <a:xfrm>
          <a:off x="0" y="0"/>
          <a:ext cx="0" cy="0"/>
          <a:chOff x="0" y="0"/>
          <a:chExt cx="0" cy="0"/>
        </a:xfrm>
      </p:grpSpPr>
      <p:sp>
        <p:nvSpPr>
          <p:cNvPr id="311" name="Google Shape;311;p51"/>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a:t>Calculating Relative Risk</a:t>
            </a:r>
            <a:endParaRPr/>
          </a:p>
        </p:txBody>
      </p:sp>
      <p:pic>
        <p:nvPicPr>
          <p:cNvPr id="313" name="Google Shape;313;p51" descr="This short tutorial describes how to calculate Relative Risk in epidemiological studies using a fictional scenario.  For use with introduction to Epidemiology courses" title="Epidemiology: Calculating Relative Risk">
            <a:hlinkClick r:id="rId4"/>
          </p:cNvPr>
          <p:cNvPicPr preferRelativeResize="0"/>
          <p:nvPr/>
        </p:nvPicPr>
        <p:blipFill>
          <a:blip r:embed="rId5">
            <a:alphaModFix/>
          </a:blip>
          <a:stretch>
            <a:fillRect/>
          </a:stretch>
        </p:blipFill>
        <p:spPr>
          <a:xfrm>
            <a:off x="2411850" y="1022922"/>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2"/>
        <p:cNvGrpSpPr/>
        <p:nvPr/>
      </p:nvGrpSpPr>
      <p:grpSpPr>
        <a:xfrm>
          <a:off x="0" y="0"/>
          <a:ext cx="0" cy="0"/>
          <a:chOff x="0" y="0"/>
          <a:chExt cx="0" cy="0"/>
        </a:xfrm>
      </p:grpSpPr>
      <p:pic>
        <p:nvPicPr>
          <p:cNvPr id="205" name="Google Shape;205;p34" descr="Outbreaks of infectious diseases can cause illness and can lead to deaths. Finding out what caused an outbreak can be challenging. In this video we take a look at steps in which an infectious disease outbreak is investigated and how they are controlled.&#10;&#10;This video was created by Ranil Appuhamy&#10;Voiceover - James Clark&#10;&#10;&#10;For more information have a look at this useful resource:&#10;https://www.cdc.gov/ophss/csels/dsepd/ss1978/lesson6/section1.html &#10;&#10;&#10;&#10;--------------------------------------------------------------------------------------------------------&#10;Disclaimer:&#10;These videos are provided for educational purposes only. Users should not rely solely on the information contained within these videos and is not intended to be a substitute for advice from other relevant sources. The author/s do not warrant or represent that the information contained in the videos are accurate, current or complete and do not accept any legal liability or responsibility for any loss, damages, costs or expenses incurred by the use of, or reliance on, or interpretation of, the information contained in the videos." title="Outbreak Investigation - a step by step approach">
            <a:hlinkClick r:id="rId4"/>
          </p:cNvPr>
          <p:cNvPicPr preferRelativeResize="0"/>
          <p:nvPr/>
        </p:nvPicPr>
        <p:blipFill>
          <a:blip r:embed="rId5">
            <a:alphaModFix/>
          </a:blip>
          <a:stretch>
            <a:fillRect/>
          </a:stretch>
        </p:blipFill>
        <p:spPr>
          <a:xfrm>
            <a:off x="1783712" y="353851"/>
            <a:ext cx="5576575" cy="4182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17"/>
        <p:cNvGrpSpPr/>
        <p:nvPr/>
      </p:nvGrpSpPr>
      <p:grpSpPr>
        <a:xfrm>
          <a:off x="0" y="0"/>
          <a:ext cx="0" cy="0"/>
          <a:chOff x="0" y="0"/>
          <a:chExt cx="0" cy="0"/>
        </a:xfrm>
      </p:grpSpPr>
      <p:sp>
        <p:nvSpPr>
          <p:cNvPr id="318" name="Google Shape;318;p5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200"/>
              <a:buFont typeface="Trebuchet MS"/>
              <a:buNone/>
            </a:pPr>
            <a:r>
              <a:rPr lang="en" sz="3200"/>
              <a:t>Cohort Study – Exposure</a:t>
            </a:r>
            <a:endParaRPr/>
          </a:p>
        </p:txBody>
      </p:sp>
      <p:sp>
        <p:nvSpPr>
          <p:cNvPr id="319" name="Google Shape;319;p5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440"/>
              <a:buChar char="►"/>
            </a:pPr>
            <a:r>
              <a:rPr lang="en" dirty="0"/>
              <a:t>Both groups have a known exposure and are checked for future outcomes or illness.</a:t>
            </a:r>
            <a:endParaRPr dirty="0"/>
          </a:p>
          <a:p>
            <a:pPr marL="342900" lvl="0" indent="-342900" algn="l" rtl="0">
              <a:lnSpc>
                <a:spcPct val="90000"/>
              </a:lnSpc>
              <a:spcBef>
                <a:spcPts val="1000"/>
              </a:spcBef>
              <a:spcAft>
                <a:spcPts val="0"/>
              </a:spcAft>
              <a:buSzPts val="1440"/>
              <a:buChar char="►"/>
            </a:pPr>
            <a:r>
              <a:rPr lang="en" dirty="0"/>
              <a:t>Retrospective (historic cohort):  starts at exposure in past &amp; moves forward to outcome</a:t>
            </a:r>
            <a:endParaRPr dirty="0"/>
          </a:p>
          <a:p>
            <a:pPr marL="342900" lvl="0" indent="-342900" algn="l" rtl="0">
              <a:lnSpc>
                <a:spcPct val="90000"/>
              </a:lnSpc>
              <a:spcBef>
                <a:spcPts val="1000"/>
              </a:spcBef>
              <a:spcAft>
                <a:spcPts val="0"/>
              </a:spcAft>
              <a:buSzPts val="1440"/>
              <a:buChar char="►"/>
            </a:pPr>
            <a:r>
              <a:rPr lang="en" dirty="0"/>
              <a:t>Prospective: starts with a present exposure and moves forward in time to outcome</a:t>
            </a:r>
            <a:endParaRPr dirty="0"/>
          </a:p>
          <a:p>
            <a:pPr marL="342900" lvl="0" indent="-251459" algn="l" rtl="0">
              <a:spcBef>
                <a:spcPts val="1000"/>
              </a:spcBef>
              <a:spcAft>
                <a:spcPts val="0"/>
              </a:spcAft>
              <a:buSzPts val="144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3"/>
        <p:cNvGrpSpPr/>
        <p:nvPr/>
      </p:nvGrpSpPr>
      <p:grpSpPr>
        <a:xfrm>
          <a:off x="0" y="0"/>
          <a:ext cx="0" cy="0"/>
          <a:chOff x="0" y="0"/>
          <a:chExt cx="0" cy="0"/>
        </a:xfrm>
      </p:grpSpPr>
      <p:sp>
        <p:nvSpPr>
          <p:cNvPr id="324" name="Google Shape;324;p53"/>
          <p:cNvSpPr txBox="1">
            <a:spLocks noGrp="1"/>
          </p:cNvSpPr>
          <p:nvPr>
            <p:ph type="title"/>
          </p:nvPr>
        </p:nvSpPr>
        <p:spPr>
          <a:xfrm>
            <a:off x="609599" y="457200"/>
            <a:ext cx="6705600" cy="99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Bad Salad</a:t>
            </a:r>
            <a:br>
              <a:rPr lang="en" sz="3200"/>
            </a:br>
            <a:r>
              <a:rPr lang="en" sz="2800"/>
              <a:t>A Sample Cohort Study using  2 X 2 Table</a:t>
            </a:r>
            <a:endParaRPr/>
          </a:p>
        </p:txBody>
      </p:sp>
      <p:sp>
        <p:nvSpPr>
          <p:cNvPr id="325" name="Google Shape;325;p53"/>
          <p:cNvSpPr txBox="1">
            <a:spLocks noGrp="1"/>
          </p:cNvSpPr>
          <p:nvPr>
            <p:ph idx="1"/>
          </p:nvPr>
        </p:nvSpPr>
        <p:spPr>
          <a:xfrm>
            <a:off x="609599" y="1620443"/>
            <a:ext cx="6347700" cy="1351500"/>
          </a:xfrm>
          <a:prstGeom prst="rect">
            <a:avLst/>
          </a:prstGeom>
          <a:noFill/>
          <a:ln>
            <a:noFill/>
          </a:ln>
        </p:spPr>
        <p:txBody>
          <a:bodyPr spcFirstLastPara="1" wrap="square" lIns="91425" tIns="45700" rIns="91425" bIns="45700" anchor="t" anchorCtr="0">
            <a:normAutofit fontScale="70000" lnSpcReduction="20000"/>
          </a:bodyPr>
          <a:lstStyle/>
          <a:p>
            <a:pPr marL="342900" lvl="0" indent="-322326" algn="l" rtl="0">
              <a:spcBef>
                <a:spcPts val="0"/>
              </a:spcBef>
              <a:spcAft>
                <a:spcPts val="0"/>
              </a:spcAft>
              <a:buSzPct val="79999"/>
              <a:buChar char="►"/>
            </a:pPr>
            <a:r>
              <a:rPr lang="en" dirty="0"/>
              <a:t>400 people attended a special awards dinner and some persons became ill. </a:t>
            </a:r>
            <a:endParaRPr dirty="0"/>
          </a:p>
          <a:p>
            <a:pPr marL="342900" lvl="0" indent="-322326" algn="l" rtl="0">
              <a:spcBef>
                <a:spcPts val="1000"/>
              </a:spcBef>
              <a:spcAft>
                <a:spcPts val="0"/>
              </a:spcAft>
              <a:buSzPct val="79999"/>
              <a:buChar char="►"/>
            </a:pPr>
            <a:r>
              <a:rPr lang="en" dirty="0"/>
              <a:t>The suspected culprit was the potato salad.</a:t>
            </a:r>
            <a:endParaRPr dirty="0"/>
          </a:p>
          <a:p>
            <a:pPr marL="342900" lvl="0" indent="-322326" algn="l" rtl="0">
              <a:spcBef>
                <a:spcPts val="1000"/>
              </a:spcBef>
              <a:spcAft>
                <a:spcPts val="0"/>
              </a:spcAft>
              <a:buSzPct val="79999"/>
              <a:buChar char="►"/>
            </a:pPr>
            <a:r>
              <a:rPr lang="en" dirty="0"/>
              <a:t>The population at the dinner was then surveyed to determine who became ill</a:t>
            </a:r>
            <a:endParaRPr dirty="0"/>
          </a:p>
          <a:p>
            <a:pPr marL="342900" lvl="0" indent="-322326" algn="l" rtl="0">
              <a:spcBef>
                <a:spcPts val="1000"/>
              </a:spcBef>
              <a:spcAft>
                <a:spcPts val="0"/>
              </a:spcAft>
              <a:buSzPct val="79999"/>
              <a:buChar char="►"/>
            </a:pPr>
            <a:r>
              <a:rPr lang="en" dirty="0"/>
              <a:t>Create a table to organize and understand the data</a:t>
            </a:r>
            <a:endParaRPr dirty="0"/>
          </a:p>
        </p:txBody>
      </p:sp>
      <p:graphicFrame>
        <p:nvGraphicFramePr>
          <p:cNvPr id="326" name="Google Shape;326;p53"/>
          <p:cNvGraphicFramePr/>
          <p:nvPr>
            <p:extLst>
              <p:ext uri="{D42A27DB-BD31-4B8C-83A1-F6EECF244321}">
                <p14:modId xmlns:p14="http://schemas.microsoft.com/office/powerpoint/2010/main" val="52212037"/>
              </p:ext>
            </p:extLst>
          </p:nvPr>
        </p:nvGraphicFramePr>
        <p:xfrm>
          <a:off x="735456" y="3314700"/>
          <a:ext cx="6096000" cy="1059240"/>
        </p:xfrm>
        <a:graphic>
          <a:graphicData uri="http://schemas.openxmlformats.org/drawingml/2006/table">
            <a:tbl>
              <a:tblPr firstRow="1" bandRow="1">
                <a:noFill/>
                <a:tableStyleId>{2CF71C18-DC40-411F-BDD7-22F177A8A526}</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78150">
                <a:tc>
                  <a:txBody>
                    <a:bodyPr/>
                    <a:lstStyle/>
                    <a:p>
                      <a:pPr marL="0" marR="0" lvl="0" indent="0" algn="l" rtl="0">
                        <a:spcBef>
                          <a:spcPts val="0"/>
                        </a:spcBef>
                        <a:spcAft>
                          <a:spcPts val="0"/>
                        </a:spcAft>
                        <a:buNone/>
                      </a:pPr>
                      <a:endParaRPr sz="1400">
                        <a:solidFill>
                          <a:schemeClr val="tx1"/>
                        </a:solidFill>
                      </a:endParaRPr>
                    </a:p>
                  </a:txBody>
                  <a:tcPr marL="91450" marR="91450" marT="34300" marB="34300"/>
                </a:tc>
                <a:tc>
                  <a:txBody>
                    <a:bodyPr/>
                    <a:lstStyle/>
                    <a:p>
                      <a:pPr marL="0" marR="0" lvl="0" indent="0" algn="ctr" rtl="0">
                        <a:spcBef>
                          <a:spcPts val="0"/>
                        </a:spcBef>
                        <a:spcAft>
                          <a:spcPts val="0"/>
                        </a:spcAft>
                        <a:buNone/>
                      </a:pPr>
                      <a:r>
                        <a:rPr lang="en" sz="1400">
                          <a:solidFill>
                            <a:schemeClr val="tx1"/>
                          </a:solidFill>
                        </a:rPr>
                        <a:t>Got Sick</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Didn’t Get Sick</a:t>
                      </a:r>
                      <a:endParaRPr sz="1100">
                        <a:solidFill>
                          <a:schemeClr val="tx1"/>
                        </a:solidFill>
                      </a:endParaRPr>
                    </a:p>
                  </a:txBody>
                  <a:tcPr marL="91450" marR="91450" marT="34300" marB="34300" anchor="ctr"/>
                </a:tc>
                <a:extLst>
                  <a:ext uri="{0D108BD9-81ED-4DB2-BD59-A6C34878D82A}">
                    <a16:rowId xmlns:a16="http://schemas.microsoft.com/office/drawing/2014/main" val="10000"/>
                  </a:ext>
                </a:extLst>
              </a:tr>
              <a:tr h="278150">
                <a:tc>
                  <a:txBody>
                    <a:bodyPr/>
                    <a:lstStyle/>
                    <a:p>
                      <a:pPr marL="0" marR="0" lvl="0" indent="0" algn="ctr" rtl="0">
                        <a:spcBef>
                          <a:spcPts val="0"/>
                        </a:spcBef>
                        <a:spcAft>
                          <a:spcPts val="0"/>
                        </a:spcAft>
                        <a:buNone/>
                      </a:pPr>
                      <a:r>
                        <a:rPr lang="en" sz="1400">
                          <a:solidFill>
                            <a:schemeClr val="tx1"/>
                          </a:solidFill>
                        </a:rPr>
                        <a:t>Ate Potato Salad</a:t>
                      </a:r>
                      <a:endParaRPr sz="1100">
                        <a:solidFill>
                          <a:schemeClr val="tx1"/>
                        </a:solidFill>
                      </a:endParaRPr>
                    </a:p>
                  </a:txBody>
                  <a:tcPr marL="91450" marR="91450" marT="34300" marB="34300"/>
                </a:tc>
                <a:tc>
                  <a:txBody>
                    <a:bodyPr/>
                    <a:lstStyle/>
                    <a:p>
                      <a:pPr marL="0" marR="0" lvl="0" indent="0" algn="ctr" rtl="0">
                        <a:spcBef>
                          <a:spcPts val="0"/>
                        </a:spcBef>
                        <a:spcAft>
                          <a:spcPts val="0"/>
                        </a:spcAft>
                        <a:buNone/>
                      </a:pPr>
                      <a:r>
                        <a:rPr lang="en" sz="1400">
                          <a:solidFill>
                            <a:schemeClr val="tx1"/>
                          </a:solidFill>
                        </a:rPr>
                        <a:t>150 (a)</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30</a:t>
                      </a:r>
                      <a:endParaRPr sz="1100">
                        <a:solidFill>
                          <a:schemeClr val="tx1"/>
                        </a:solidFill>
                      </a:endParaRPr>
                    </a:p>
                  </a:txBody>
                  <a:tcPr marL="91450" marR="91450" marT="34300" marB="34300" anchor="ctr"/>
                </a:tc>
                <a:extLst>
                  <a:ext uri="{0D108BD9-81ED-4DB2-BD59-A6C34878D82A}">
                    <a16:rowId xmlns:a16="http://schemas.microsoft.com/office/drawing/2014/main" val="10001"/>
                  </a:ext>
                </a:extLst>
              </a:tr>
              <a:tr h="278150">
                <a:tc>
                  <a:txBody>
                    <a:bodyPr/>
                    <a:lstStyle/>
                    <a:p>
                      <a:pPr marL="0" marR="0" lvl="0" indent="0" algn="ctr" rtl="0">
                        <a:spcBef>
                          <a:spcPts val="0"/>
                        </a:spcBef>
                        <a:spcAft>
                          <a:spcPts val="0"/>
                        </a:spcAft>
                        <a:buNone/>
                      </a:pPr>
                      <a:r>
                        <a:rPr lang="en" sz="1400">
                          <a:solidFill>
                            <a:schemeClr val="tx1"/>
                          </a:solidFill>
                        </a:rPr>
                        <a:t>Didn’t Eat Potato Salad</a:t>
                      </a:r>
                      <a:endParaRPr sz="1100">
                        <a:solidFill>
                          <a:schemeClr val="tx1"/>
                        </a:solidFill>
                      </a:endParaRPr>
                    </a:p>
                  </a:txBody>
                  <a:tcPr marL="91450" marR="91450" marT="34300" marB="34300"/>
                </a:tc>
                <a:tc>
                  <a:txBody>
                    <a:bodyPr/>
                    <a:lstStyle/>
                    <a:p>
                      <a:pPr marL="0" marR="0" lvl="0" indent="0" algn="ctr" rtl="0">
                        <a:spcBef>
                          <a:spcPts val="0"/>
                        </a:spcBef>
                        <a:spcAft>
                          <a:spcPts val="0"/>
                        </a:spcAft>
                        <a:buNone/>
                      </a:pPr>
                      <a:r>
                        <a:rPr lang="en" sz="1400" dirty="0">
                          <a:solidFill>
                            <a:schemeClr val="tx1"/>
                          </a:solidFill>
                        </a:rPr>
                        <a:t>50</a:t>
                      </a:r>
                      <a:endParaRPr sz="1100" dirty="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dirty="0">
                          <a:solidFill>
                            <a:schemeClr val="tx1"/>
                          </a:solidFill>
                        </a:rPr>
                        <a:t>170</a:t>
                      </a:r>
                      <a:endParaRPr sz="1100" dirty="0">
                        <a:solidFill>
                          <a:schemeClr val="tx1"/>
                        </a:solidFill>
                      </a:endParaRPr>
                    </a:p>
                  </a:txBody>
                  <a:tcPr marL="91450" marR="91450" marT="34300" marB="3430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0"/>
        <p:cNvGrpSpPr/>
        <p:nvPr/>
      </p:nvGrpSpPr>
      <p:grpSpPr>
        <a:xfrm>
          <a:off x="0" y="0"/>
          <a:ext cx="0" cy="0"/>
          <a:chOff x="0" y="0"/>
          <a:chExt cx="0" cy="0"/>
        </a:xfrm>
      </p:grpSpPr>
      <p:sp>
        <p:nvSpPr>
          <p:cNvPr id="331" name="Google Shape;331;p5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Calculating Attack Rate &amp; Relative Risk </a:t>
            </a:r>
            <a:endParaRPr/>
          </a:p>
        </p:txBody>
      </p:sp>
      <p:sp>
        <p:nvSpPr>
          <p:cNvPr id="332" name="Google Shape;332;p54"/>
          <p:cNvSpPr txBox="1">
            <a:spLocks noGrp="1"/>
          </p:cNvSpPr>
          <p:nvPr>
            <p:ph idx="1"/>
          </p:nvPr>
        </p:nvSpPr>
        <p:spPr>
          <a:xfrm>
            <a:off x="609600" y="3218984"/>
            <a:ext cx="7793736" cy="1353016"/>
          </a:xfrm>
          <a:prstGeom prst="rect">
            <a:avLst/>
          </a:prstGeom>
          <a:noFill/>
          <a:ln>
            <a:noFill/>
          </a:ln>
        </p:spPr>
        <p:txBody>
          <a:bodyPr spcFirstLastPara="1" wrap="square" lIns="91425" tIns="45700" rIns="91425" bIns="45700" anchor="t" anchorCtr="0">
            <a:normAutofit fontScale="62500" lnSpcReduction="20000"/>
          </a:bodyPr>
          <a:lstStyle/>
          <a:p>
            <a:pPr marL="342900" lvl="0" indent="-316992" algn="l" rtl="0">
              <a:lnSpc>
                <a:spcPct val="90000"/>
              </a:lnSpc>
              <a:spcBef>
                <a:spcPts val="0"/>
              </a:spcBef>
              <a:spcAft>
                <a:spcPts val="0"/>
              </a:spcAft>
              <a:buSzPct val="80000"/>
              <a:buChar char="►"/>
            </a:pPr>
            <a:r>
              <a:rPr lang="en" sz="1700" i="1" dirty="0"/>
              <a:t>Attack rate</a:t>
            </a:r>
            <a:r>
              <a:rPr lang="en" sz="1700" dirty="0"/>
              <a:t> – the rate that a group experienced an outcome or illness = number sick ÷ total in that group (Look for high attack rate in exposed &amp; low rate in unexposed)</a:t>
            </a:r>
            <a:endParaRPr dirty="0"/>
          </a:p>
          <a:p>
            <a:pPr marL="342900" lvl="0" indent="-342900" algn="l" rtl="0">
              <a:lnSpc>
                <a:spcPct val="90000"/>
              </a:lnSpc>
              <a:spcBef>
                <a:spcPts val="1000"/>
              </a:spcBef>
              <a:spcAft>
                <a:spcPts val="0"/>
              </a:spcAft>
              <a:buSzPct val="80000"/>
              <a:buNone/>
            </a:pPr>
            <a:r>
              <a:rPr lang="en" sz="1700" dirty="0"/>
              <a:t>         exposed = a ÷ (</a:t>
            </a:r>
            <a:r>
              <a:rPr lang="en" sz="1700" dirty="0" err="1"/>
              <a:t>a+b</a:t>
            </a:r>
            <a:r>
              <a:rPr lang="en" sz="1700" dirty="0"/>
              <a:t>)  = 150 ÷ 180 =  80%</a:t>
            </a:r>
            <a:endParaRPr dirty="0"/>
          </a:p>
          <a:p>
            <a:pPr marL="342900" lvl="0" indent="-342900" algn="l" rtl="0">
              <a:lnSpc>
                <a:spcPct val="90000"/>
              </a:lnSpc>
              <a:spcBef>
                <a:spcPts val="1000"/>
              </a:spcBef>
              <a:spcAft>
                <a:spcPts val="0"/>
              </a:spcAft>
              <a:buSzPct val="80000"/>
              <a:buNone/>
            </a:pPr>
            <a:r>
              <a:rPr lang="en" sz="1700" dirty="0"/>
              <a:t>       unexposed = c ÷ (c + d) = 50 ÷ 220 = 20%</a:t>
            </a:r>
            <a:endParaRPr sz="1700" i="1" dirty="0"/>
          </a:p>
          <a:p>
            <a:pPr marL="342900" lvl="0" indent="-316992" algn="l" rtl="0">
              <a:lnSpc>
                <a:spcPct val="90000"/>
              </a:lnSpc>
              <a:spcBef>
                <a:spcPts val="1000"/>
              </a:spcBef>
              <a:spcAft>
                <a:spcPts val="0"/>
              </a:spcAft>
              <a:buSzPct val="80000"/>
              <a:buChar char="►"/>
            </a:pPr>
            <a:r>
              <a:rPr lang="en" sz="1700" i="1" dirty="0"/>
              <a:t>Relative risk</a:t>
            </a:r>
            <a:r>
              <a:rPr lang="en" sz="1700" dirty="0"/>
              <a:t> = [a ÷ (</a:t>
            </a:r>
            <a:r>
              <a:rPr lang="en" sz="1700" dirty="0" err="1"/>
              <a:t>a+b</a:t>
            </a:r>
            <a:r>
              <a:rPr lang="en" sz="1700" dirty="0"/>
              <a:t>)] / [c ÷ (</a:t>
            </a:r>
            <a:r>
              <a:rPr lang="en" sz="1700" dirty="0" err="1"/>
              <a:t>c+d</a:t>
            </a:r>
            <a:r>
              <a:rPr lang="en" sz="1700" dirty="0"/>
              <a:t>)] = </a:t>
            </a:r>
            <a:endParaRPr dirty="0"/>
          </a:p>
          <a:p>
            <a:pPr marL="342900" lvl="0" indent="-342900" algn="l" rtl="0">
              <a:lnSpc>
                <a:spcPct val="90000"/>
              </a:lnSpc>
              <a:spcBef>
                <a:spcPts val="1000"/>
              </a:spcBef>
              <a:spcAft>
                <a:spcPts val="0"/>
              </a:spcAft>
              <a:buSzPct val="80000"/>
              <a:buNone/>
            </a:pPr>
            <a:r>
              <a:rPr lang="en" sz="1700" dirty="0"/>
              <a:t>                                    80% ÷ 20% = 4</a:t>
            </a:r>
            <a:endParaRPr dirty="0"/>
          </a:p>
          <a:p>
            <a:pPr marL="342900" lvl="0" indent="-251459" algn="l" rtl="0">
              <a:spcBef>
                <a:spcPts val="1000"/>
              </a:spcBef>
              <a:spcAft>
                <a:spcPts val="0"/>
              </a:spcAft>
              <a:buSzPct val="79999"/>
              <a:buNone/>
            </a:pPr>
            <a:endParaRPr dirty="0"/>
          </a:p>
        </p:txBody>
      </p:sp>
      <p:graphicFrame>
        <p:nvGraphicFramePr>
          <p:cNvPr id="333" name="Google Shape;333;p54"/>
          <p:cNvGraphicFramePr/>
          <p:nvPr>
            <p:extLst>
              <p:ext uri="{D42A27DB-BD31-4B8C-83A1-F6EECF244321}">
                <p14:modId xmlns:p14="http://schemas.microsoft.com/office/powerpoint/2010/main" val="635506850"/>
              </p:ext>
            </p:extLst>
          </p:nvPr>
        </p:nvGraphicFramePr>
        <p:xfrm>
          <a:off x="609600" y="1371600"/>
          <a:ext cx="6096000" cy="1699320"/>
        </p:xfrm>
        <a:graphic>
          <a:graphicData uri="http://schemas.openxmlformats.org/drawingml/2006/table">
            <a:tbl>
              <a:tblPr firstRow="1" bandRow="1">
                <a:noFill/>
                <a:tableStyleId>{2CF71C18-DC40-411F-BDD7-22F177A8A526}</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78150">
                <a:tc>
                  <a:txBody>
                    <a:bodyPr/>
                    <a:lstStyle/>
                    <a:p>
                      <a:pPr marL="0" marR="0" lvl="0" indent="0" algn="l" rtl="0">
                        <a:spcBef>
                          <a:spcPts val="0"/>
                        </a:spcBef>
                        <a:spcAft>
                          <a:spcPts val="0"/>
                        </a:spcAft>
                        <a:buNone/>
                      </a:pPr>
                      <a:endParaRPr sz="1400">
                        <a:solidFill>
                          <a:schemeClr val="tx1"/>
                        </a:solidFill>
                      </a:endParaRPr>
                    </a:p>
                  </a:txBody>
                  <a:tcPr marL="91450" marR="91450" marT="34300" marB="34300"/>
                </a:tc>
                <a:tc>
                  <a:txBody>
                    <a:bodyPr/>
                    <a:lstStyle/>
                    <a:p>
                      <a:pPr marL="0" marR="0" lvl="0" indent="0" algn="ctr" rtl="0">
                        <a:spcBef>
                          <a:spcPts val="0"/>
                        </a:spcBef>
                        <a:spcAft>
                          <a:spcPts val="0"/>
                        </a:spcAft>
                        <a:buNone/>
                      </a:pPr>
                      <a:r>
                        <a:rPr lang="en" sz="1400">
                          <a:solidFill>
                            <a:schemeClr val="tx1"/>
                          </a:solidFill>
                        </a:rPr>
                        <a:t>Got Sick</a:t>
                      </a:r>
                      <a:endParaRPr sz="1100">
                        <a:solidFill>
                          <a:schemeClr val="tx1"/>
                        </a:solidFill>
                      </a:endParaRPr>
                    </a:p>
                    <a:p>
                      <a:pPr marL="0" marR="0" lvl="0" indent="0" algn="ctr" rtl="0">
                        <a:spcBef>
                          <a:spcPts val="0"/>
                        </a:spcBef>
                        <a:spcAft>
                          <a:spcPts val="0"/>
                        </a:spcAft>
                        <a:buNone/>
                      </a:pPr>
                      <a:r>
                        <a:rPr lang="en" sz="1400">
                          <a:solidFill>
                            <a:schemeClr val="tx1"/>
                          </a:solidFill>
                        </a:rPr>
                        <a:t>(Disease – Yes)</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Didn’t Get Sick</a:t>
                      </a:r>
                      <a:endParaRPr sz="1100">
                        <a:solidFill>
                          <a:schemeClr val="tx1"/>
                        </a:solidFill>
                      </a:endParaRPr>
                    </a:p>
                    <a:p>
                      <a:pPr marL="0" marR="0" lvl="0" indent="0" algn="ctr" rtl="0">
                        <a:spcBef>
                          <a:spcPts val="0"/>
                        </a:spcBef>
                        <a:spcAft>
                          <a:spcPts val="0"/>
                        </a:spcAft>
                        <a:buNone/>
                      </a:pPr>
                      <a:r>
                        <a:rPr lang="en" sz="1400">
                          <a:solidFill>
                            <a:schemeClr val="tx1"/>
                          </a:solidFill>
                        </a:rPr>
                        <a:t>(Disease – No)</a:t>
                      </a:r>
                      <a:endParaRPr sz="1100">
                        <a:solidFill>
                          <a:schemeClr val="tx1"/>
                        </a:solidFill>
                      </a:endParaRPr>
                    </a:p>
                  </a:txBody>
                  <a:tcPr marL="91450" marR="91450" marT="34300" marB="34300" anchor="ctr"/>
                </a:tc>
                <a:extLst>
                  <a:ext uri="{0D108BD9-81ED-4DB2-BD59-A6C34878D82A}">
                    <a16:rowId xmlns:a16="http://schemas.microsoft.com/office/drawing/2014/main" val="10000"/>
                  </a:ext>
                </a:extLst>
              </a:tr>
              <a:tr h="278150">
                <a:tc>
                  <a:txBody>
                    <a:bodyPr/>
                    <a:lstStyle/>
                    <a:p>
                      <a:pPr marL="0" marR="0" lvl="0" indent="0" algn="ctr" rtl="0">
                        <a:spcBef>
                          <a:spcPts val="0"/>
                        </a:spcBef>
                        <a:spcAft>
                          <a:spcPts val="0"/>
                        </a:spcAft>
                        <a:buNone/>
                      </a:pPr>
                      <a:r>
                        <a:rPr lang="en" sz="1400">
                          <a:solidFill>
                            <a:schemeClr val="tx1"/>
                          </a:solidFill>
                        </a:rPr>
                        <a:t>Ate Potato Salad</a:t>
                      </a:r>
                      <a:endParaRPr sz="1100">
                        <a:solidFill>
                          <a:schemeClr val="tx1"/>
                        </a:solidFill>
                      </a:endParaRPr>
                    </a:p>
                    <a:p>
                      <a:pPr marL="0" marR="0" lvl="0" indent="0" algn="ctr" rtl="0">
                        <a:spcBef>
                          <a:spcPts val="0"/>
                        </a:spcBef>
                        <a:spcAft>
                          <a:spcPts val="0"/>
                        </a:spcAft>
                        <a:buNone/>
                      </a:pPr>
                      <a:r>
                        <a:rPr lang="en" sz="1400">
                          <a:solidFill>
                            <a:schemeClr val="tx1"/>
                          </a:solidFill>
                        </a:rPr>
                        <a:t>(Exposed – Yes)</a:t>
                      </a:r>
                      <a:endParaRPr sz="1100">
                        <a:solidFill>
                          <a:schemeClr val="tx1"/>
                        </a:solidFill>
                      </a:endParaRPr>
                    </a:p>
                  </a:txBody>
                  <a:tcPr marL="91450" marR="91450" marT="34300" marB="34300"/>
                </a:tc>
                <a:tc>
                  <a:txBody>
                    <a:bodyPr/>
                    <a:lstStyle/>
                    <a:p>
                      <a:pPr marL="0" marR="0" lvl="0" indent="0" algn="ctr" rtl="0">
                        <a:spcBef>
                          <a:spcPts val="0"/>
                        </a:spcBef>
                        <a:spcAft>
                          <a:spcPts val="0"/>
                        </a:spcAft>
                        <a:buNone/>
                      </a:pPr>
                      <a:r>
                        <a:rPr lang="en" sz="1400">
                          <a:solidFill>
                            <a:schemeClr val="tx1"/>
                          </a:solidFill>
                        </a:rPr>
                        <a:t>150 (a)</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30 (b)</a:t>
                      </a:r>
                      <a:endParaRPr sz="1100">
                        <a:solidFill>
                          <a:schemeClr val="tx1"/>
                        </a:solidFill>
                      </a:endParaRPr>
                    </a:p>
                  </a:txBody>
                  <a:tcPr marL="91450" marR="91450" marT="34300" marB="34300" anchor="ctr"/>
                </a:tc>
                <a:extLst>
                  <a:ext uri="{0D108BD9-81ED-4DB2-BD59-A6C34878D82A}">
                    <a16:rowId xmlns:a16="http://schemas.microsoft.com/office/drawing/2014/main" val="10001"/>
                  </a:ext>
                </a:extLst>
              </a:tr>
              <a:tr h="278150">
                <a:tc>
                  <a:txBody>
                    <a:bodyPr/>
                    <a:lstStyle/>
                    <a:p>
                      <a:pPr marL="0" marR="0" lvl="0" indent="0" algn="ctr" rtl="0">
                        <a:spcBef>
                          <a:spcPts val="0"/>
                        </a:spcBef>
                        <a:spcAft>
                          <a:spcPts val="0"/>
                        </a:spcAft>
                        <a:buNone/>
                      </a:pPr>
                      <a:r>
                        <a:rPr lang="en" sz="1400">
                          <a:solidFill>
                            <a:schemeClr val="tx1"/>
                          </a:solidFill>
                        </a:rPr>
                        <a:t>Didn’t Eat Potato Salad</a:t>
                      </a:r>
                      <a:endParaRPr sz="1100">
                        <a:solidFill>
                          <a:schemeClr val="tx1"/>
                        </a:solidFill>
                      </a:endParaRPr>
                    </a:p>
                    <a:p>
                      <a:pPr marL="0" marR="0" lvl="0" indent="0" algn="ctr" rtl="0">
                        <a:spcBef>
                          <a:spcPts val="0"/>
                        </a:spcBef>
                        <a:spcAft>
                          <a:spcPts val="0"/>
                        </a:spcAft>
                        <a:buNone/>
                      </a:pPr>
                      <a:r>
                        <a:rPr lang="en" sz="1400">
                          <a:solidFill>
                            <a:schemeClr val="tx1"/>
                          </a:solidFill>
                        </a:rPr>
                        <a:t>(Exposed – No)</a:t>
                      </a:r>
                      <a:endParaRPr sz="1100">
                        <a:solidFill>
                          <a:schemeClr val="tx1"/>
                        </a:solidFill>
                      </a:endParaRPr>
                    </a:p>
                  </a:txBody>
                  <a:tcPr marL="91450" marR="91450" marT="34300" marB="34300"/>
                </a:tc>
                <a:tc>
                  <a:txBody>
                    <a:bodyPr/>
                    <a:lstStyle/>
                    <a:p>
                      <a:pPr marL="0" marR="0" lvl="0" indent="0" algn="ctr" rtl="0">
                        <a:spcBef>
                          <a:spcPts val="0"/>
                        </a:spcBef>
                        <a:spcAft>
                          <a:spcPts val="0"/>
                        </a:spcAft>
                        <a:buNone/>
                      </a:pPr>
                      <a:r>
                        <a:rPr lang="en" sz="1400" dirty="0">
                          <a:solidFill>
                            <a:schemeClr val="tx1"/>
                          </a:solidFill>
                        </a:rPr>
                        <a:t>50 (c)</a:t>
                      </a:r>
                      <a:endParaRPr sz="1100" dirty="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dirty="0">
                          <a:solidFill>
                            <a:schemeClr val="tx1"/>
                          </a:solidFill>
                        </a:rPr>
                        <a:t>170 (d)</a:t>
                      </a:r>
                      <a:endParaRPr sz="1100" dirty="0">
                        <a:solidFill>
                          <a:schemeClr val="tx1"/>
                        </a:solidFill>
                      </a:endParaRPr>
                    </a:p>
                  </a:txBody>
                  <a:tcPr marL="91450" marR="91450" marT="34300" marB="3430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7"/>
        <p:cNvGrpSpPr/>
        <p:nvPr/>
      </p:nvGrpSpPr>
      <p:grpSpPr>
        <a:xfrm>
          <a:off x="0" y="0"/>
          <a:ext cx="0" cy="0"/>
          <a:chOff x="0" y="0"/>
          <a:chExt cx="0" cy="0"/>
        </a:xfrm>
      </p:grpSpPr>
      <p:sp>
        <p:nvSpPr>
          <p:cNvPr id="338" name="Google Shape;338;p55"/>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Interpreting Results of Cohort Study </a:t>
            </a:r>
            <a:endParaRPr/>
          </a:p>
        </p:txBody>
      </p:sp>
      <p:sp>
        <p:nvSpPr>
          <p:cNvPr id="339" name="Google Shape;339;p55"/>
          <p:cNvSpPr txBox="1">
            <a:spLocks noGrp="1"/>
          </p:cNvSpPr>
          <p:nvPr>
            <p:ph idx="1"/>
          </p:nvPr>
        </p:nvSpPr>
        <p:spPr>
          <a:xfrm>
            <a:off x="609600" y="999101"/>
            <a:ext cx="8241792" cy="3582043"/>
          </a:xfrm>
          <a:prstGeom prst="rect">
            <a:avLst/>
          </a:prstGeom>
          <a:noFill/>
          <a:ln>
            <a:noFill/>
          </a:ln>
        </p:spPr>
        <p:txBody>
          <a:bodyPr spcFirstLastPara="1" wrap="square" lIns="91425" tIns="45700" rIns="91425" bIns="45700" anchor="t" anchorCtr="0">
            <a:noAutofit/>
          </a:bodyPr>
          <a:lstStyle/>
          <a:p>
            <a:pPr marL="609600" lvl="0" indent="-609600" algn="l" rtl="0">
              <a:spcBef>
                <a:spcPts val="0"/>
              </a:spcBef>
              <a:spcAft>
                <a:spcPts val="0"/>
              </a:spcAft>
              <a:buSzPts val="1440"/>
              <a:buChar char="►"/>
            </a:pPr>
            <a:r>
              <a:rPr lang="en" sz="2000" dirty="0"/>
              <a:t>Relative risk estimates the extent of the association between an exposure and a disease.</a:t>
            </a:r>
            <a:endParaRPr sz="2000" dirty="0"/>
          </a:p>
          <a:p>
            <a:pPr marL="609600" lvl="0" indent="-609600" algn="l" rtl="0">
              <a:spcBef>
                <a:spcPts val="600"/>
              </a:spcBef>
              <a:spcAft>
                <a:spcPts val="0"/>
              </a:spcAft>
              <a:buSzPts val="1440"/>
              <a:buChar char="►"/>
            </a:pPr>
            <a:r>
              <a:rPr lang="en" sz="2000" dirty="0"/>
              <a:t>It estimates the likelihood of developing the disease in the exposed group as compared to the unexposed group.</a:t>
            </a:r>
            <a:endParaRPr sz="2000" dirty="0"/>
          </a:p>
          <a:p>
            <a:pPr marL="609600" lvl="0" indent="-609600" algn="l" rtl="0">
              <a:spcBef>
                <a:spcPts val="600"/>
              </a:spcBef>
              <a:spcAft>
                <a:spcPts val="0"/>
              </a:spcAft>
              <a:buSzPts val="1440"/>
              <a:buChar char="►"/>
            </a:pPr>
            <a:r>
              <a:rPr lang="en" sz="2000" dirty="0"/>
              <a:t>A relative risk &gt;1.0 indicates a positive association or an increased risk. This risk increases in strength as the magnitude of the relative risk increases. </a:t>
            </a:r>
            <a:endParaRPr sz="2000" dirty="0"/>
          </a:p>
          <a:p>
            <a:pPr marL="609600" lvl="0" indent="-609600" algn="l" rtl="0">
              <a:spcBef>
                <a:spcPts val="600"/>
              </a:spcBef>
              <a:spcAft>
                <a:spcPts val="0"/>
              </a:spcAft>
              <a:buSzPts val="1440"/>
              <a:buChar char="►"/>
            </a:pPr>
            <a:r>
              <a:rPr lang="en" sz="2000" dirty="0"/>
              <a:t>A relative risk = 1.0 indicates that the incidence rates of disease in the exposed group is equal to the incidence rates in unexposed group. Therefore the data does not provide evidence for an association. </a:t>
            </a:r>
            <a:endParaRPr sz="2000" dirty="0"/>
          </a:p>
          <a:p>
            <a:pPr marL="609600" lvl="0" indent="-609600" algn="l" rtl="0">
              <a:spcBef>
                <a:spcPts val="600"/>
              </a:spcBef>
              <a:spcAft>
                <a:spcPts val="0"/>
              </a:spcAft>
              <a:buSzPts val="1440"/>
              <a:buChar char="►"/>
            </a:pPr>
            <a:r>
              <a:rPr lang="en" sz="2000" dirty="0"/>
              <a:t>Relative risk is not expressed in negative numbers</a:t>
            </a:r>
            <a:endParaRP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43"/>
        <p:cNvGrpSpPr/>
        <p:nvPr/>
      </p:nvGrpSpPr>
      <p:grpSpPr>
        <a:xfrm>
          <a:off x="0" y="0"/>
          <a:ext cx="0" cy="0"/>
          <a:chOff x="0" y="0"/>
          <a:chExt cx="0" cy="0"/>
        </a:xfrm>
      </p:grpSpPr>
      <p:sp>
        <p:nvSpPr>
          <p:cNvPr id="344" name="Google Shape;344;p56"/>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a:t>Calculating Relative Risk and Odds Ratio</a:t>
            </a:r>
            <a:endParaRPr/>
          </a:p>
        </p:txBody>
      </p:sp>
      <p:pic>
        <p:nvPicPr>
          <p:cNvPr id="346" name="Google Shape;346;p56" title="Relative Risk &amp; Odds Ratios">
            <a:hlinkClick r:id="rId4"/>
          </p:cNvPr>
          <p:cNvPicPr preferRelativeResize="0"/>
          <p:nvPr/>
        </p:nvPicPr>
        <p:blipFill>
          <a:blip r:embed="rId5">
            <a:alphaModFix/>
          </a:blip>
          <a:stretch>
            <a:fillRect/>
          </a:stretch>
        </p:blipFill>
        <p:spPr>
          <a:xfrm>
            <a:off x="2286000" y="1118616"/>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0"/>
        <p:cNvGrpSpPr/>
        <p:nvPr/>
      </p:nvGrpSpPr>
      <p:grpSpPr>
        <a:xfrm>
          <a:off x="0" y="0"/>
          <a:ext cx="0" cy="0"/>
          <a:chOff x="0" y="0"/>
          <a:chExt cx="0" cy="0"/>
        </a:xfrm>
      </p:grpSpPr>
      <p:sp>
        <p:nvSpPr>
          <p:cNvPr id="351" name="Google Shape;351;p57"/>
          <p:cNvSpPr txBox="1">
            <a:spLocks noGrp="1"/>
          </p:cNvSpPr>
          <p:nvPr>
            <p:ph type="title"/>
          </p:nvPr>
        </p:nvSpPr>
        <p:spPr>
          <a:xfrm>
            <a:off x="609599" y="457200"/>
            <a:ext cx="6347700" cy="628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200"/>
              <a:buFont typeface="Trebuchet MS"/>
              <a:buNone/>
            </a:pPr>
            <a:r>
              <a:rPr lang="en" sz="3200"/>
              <a:t>Case Control - Illness</a:t>
            </a:r>
            <a:endParaRPr/>
          </a:p>
        </p:txBody>
      </p:sp>
      <p:sp>
        <p:nvSpPr>
          <p:cNvPr id="352" name="Google Shape;352;p57"/>
          <p:cNvSpPr txBox="1">
            <a:spLocks noGrp="1"/>
          </p:cNvSpPr>
          <p:nvPr>
            <p:ph idx="1"/>
          </p:nvPr>
        </p:nvSpPr>
        <p:spPr>
          <a:xfrm>
            <a:off x="609598" y="1620442"/>
            <a:ext cx="7693153" cy="2622373"/>
          </a:xfrm>
          <a:prstGeom prst="rect">
            <a:avLst/>
          </a:prstGeom>
          <a:noFill/>
          <a:ln>
            <a:noFill/>
          </a:ln>
        </p:spPr>
        <p:txBody>
          <a:bodyPr spcFirstLastPara="1" wrap="square" lIns="91425" tIns="45700" rIns="91425" bIns="45700" anchor="t" anchorCtr="0">
            <a:normAutofit fontScale="85000" lnSpcReduction="20000"/>
          </a:bodyPr>
          <a:lstStyle/>
          <a:p>
            <a:pPr marL="342900" lvl="0" indent="-336042" algn="l" rtl="0">
              <a:lnSpc>
                <a:spcPct val="120000"/>
              </a:lnSpc>
              <a:spcBef>
                <a:spcPts val="0"/>
              </a:spcBef>
              <a:spcAft>
                <a:spcPts val="0"/>
              </a:spcAft>
              <a:buSzPct val="79999"/>
              <a:buChar char="►"/>
            </a:pPr>
            <a:r>
              <a:rPr lang="en" dirty="0"/>
              <a:t>Works backward from effect or illness to suspected cause.  </a:t>
            </a:r>
            <a:endParaRPr dirty="0"/>
          </a:p>
          <a:p>
            <a:pPr marL="342900" lvl="0" indent="-336042" algn="l" rtl="0">
              <a:lnSpc>
                <a:spcPct val="120000"/>
              </a:lnSpc>
              <a:spcBef>
                <a:spcPts val="1000"/>
              </a:spcBef>
              <a:spcAft>
                <a:spcPts val="0"/>
              </a:spcAft>
              <a:buSzPct val="79999"/>
              <a:buChar char="►"/>
            </a:pPr>
            <a:r>
              <a:rPr lang="en" dirty="0"/>
              <a:t>Control group is a selected group who has similar characteristics to the sick group but is not ill.  </a:t>
            </a:r>
            <a:endParaRPr dirty="0"/>
          </a:p>
          <a:p>
            <a:pPr marL="342900" lvl="0" indent="-336042" algn="l" rtl="0">
              <a:lnSpc>
                <a:spcPct val="120000"/>
              </a:lnSpc>
              <a:spcBef>
                <a:spcPts val="1000"/>
              </a:spcBef>
              <a:spcAft>
                <a:spcPts val="0"/>
              </a:spcAft>
              <a:buSzPct val="79999"/>
              <a:buChar char="►"/>
            </a:pPr>
            <a:r>
              <a:rPr lang="en" dirty="0"/>
              <a:t>They are then checked for similar exposures.  </a:t>
            </a:r>
            <a:endParaRPr dirty="0"/>
          </a:p>
          <a:p>
            <a:pPr marL="342900" lvl="0" indent="-336042" algn="l" rtl="0">
              <a:lnSpc>
                <a:spcPct val="120000"/>
              </a:lnSpc>
              <a:spcBef>
                <a:spcPts val="1000"/>
              </a:spcBef>
              <a:spcAft>
                <a:spcPts val="0"/>
              </a:spcAft>
              <a:buSzPct val="79999"/>
              <a:buChar char="►"/>
            </a:pPr>
            <a:r>
              <a:rPr lang="en" dirty="0"/>
              <a:t>It is often hard to select the control group for this type of study.   </a:t>
            </a:r>
            <a:endParaRPr dirty="0"/>
          </a:p>
          <a:p>
            <a:pPr marL="342900" lvl="0" indent="-336042" algn="l" rtl="0">
              <a:lnSpc>
                <a:spcPct val="120000"/>
              </a:lnSpc>
              <a:spcBef>
                <a:spcPts val="1000"/>
              </a:spcBef>
              <a:spcAft>
                <a:spcPts val="0"/>
              </a:spcAft>
              <a:buSzPct val="79999"/>
              <a:buChar char="►"/>
            </a:pPr>
            <a:r>
              <a:rPr lang="en" dirty="0"/>
              <a:t>Odds Ratio is calculated to evaluate the possible agents &amp; vehicles of transmission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6"/>
        <p:cNvGrpSpPr/>
        <p:nvPr/>
      </p:nvGrpSpPr>
      <p:grpSpPr>
        <a:xfrm>
          <a:off x="0" y="0"/>
          <a:ext cx="0" cy="0"/>
          <a:chOff x="0" y="0"/>
          <a:chExt cx="0" cy="0"/>
        </a:xfrm>
      </p:grpSpPr>
      <p:sp>
        <p:nvSpPr>
          <p:cNvPr id="357" name="Google Shape;357;p5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Illness at Restaurant A</a:t>
            </a:r>
            <a:br>
              <a:rPr lang="en"/>
            </a:br>
            <a:r>
              <a:rPr lang="en" sz="2800"/>
              <a:t>A Sample Case-Control Study </a:t>
            </a:r>
            <a:endParaRPr/>
          </a:p>
        </p:txBody>
      </p:sp>
      <p:sp>
        <p:nvSpPr>
          <p:cNvPr id="358" name="Google Shape;358;p5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 dirty="0"/>
              <a:t>Several patients were diagnosed with Hepatitis A. </a:t>
            </a:r>
            <a:endParaRPr dirty="0"/>
          </a:p>
          <a:p>
            <a:pPr marL="342900" lvl="0" indent="-342900" algn="l" rtl="0">
              <a:spcBef>
                <a:spcPts val="1000"/>
              </a:spcBef>
              <a:spcAft>
                <a:spcPts val="0"/>
              </a:spcAft>
              <a:buSzPts val="1440"/>
              <a:buChar char="►"/>
            </a:pPr>
            <a:r>
              <a:rPr lang="en" dirty="0"/>
              <a:t>The local Restaurant A was thought to be the source of the infection.</a:t>
            </a:r>
            <a:endParaRPr dirty="0"/>
          </a:p>
          <a:p>
            <a:pPr marL="342900" lvl="0" indent="-342900" algn="l" rtl="0">
              <a:spcBef>
                <a:spcPts val="1000"/>
              </a:spcBef>
              <a:spcAft>
                <a:spcPts val="0"/>
              </a:spcAft>
              <a:buSzPts val="1440"/>
              <a:buChar char="►"/>
            </a:pPr>
            <a:r>
              <a:rPr lang="en" dirty="0"/>
              <a:t>40 case patients and a similar disease free group, or control, were contacted to determine if they ate at Restaurant A.  </a:t>
            </a:r>
            <a:endParaRPr dirty="0"/>
          </a:p>
          <a:p>
            <a:pPr marL="342900" lvl="0" indent="-251459" algn="l" rtl="0">
              <a:spcBef>
                <a:spcPts val="1000"/>
              </a:spcBef>
              <a:spcAft>
                <a:spcPts val="0"/>
              </a:spcAft>
              <a:buSzPts val="1440"/>
              <a:buNone/>
            </a:pPr>
            <a:endParaRPr dirty="0"/>
          </a:p>
        </p:txBody>
      </p:sp>
      <p:graphicFrame>
        <p:nvGraphicFramePr>
          <p:cNvPr id="359" name="Google Shape;359;p58"/>
          <p:cNvGraphicFramePr/>
          <p:nvPr>
            <p:extLst>
              <p:ext uri="{D42A27DB-BD31-4B8C-83A1-F6EECF244321}">
                <p14:modId xmlns:p14="http://schemas.microsoft.com/office/powerpoint/2010/main" val="2038070059"/>
              </p:ext>
            </p:extLst>
          </p:nvPr>
        </p:nvGraphicFramePr>
        <p:xfrm>
          <a:off x="838065" y="3418502"/>
          <a:ext cx="6096000" cy="1127840"/>
        </p:xfrm>
        <a:graphic>
          <a:graphicData uri="http://schemas.openxmlformats.org/drawingml/2006/table">
            <a:tbl>
              <a:tblPr firstRow="1" bandRow="1">
                <a:noFill/>
                <a:tableStyleId>{2CF71C18-DC40-411F-BDD7-22F177A8A526}</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278150">
                <a:tc>
                  <a:txBody>
                    <a:bodyPr/>
                    <a:lstStyle/>
                    <a:p>
                      <a:pPr marL="0" marR="0" lvl="0" indent="0" algn="ctr" rtl="0">
                        <a:spcBef>
                          <a:spcPts val="0"/>
                        </a:spcBef>
                        <a:spcAft>
                          <a:spcPts val="0"/>
                        </a:spcAft>
                        <a:buNone/>
                      </a:pPr>
                      <a:r>
                        <a:rPr lang="en" sz="1400">
                          <a:solidFill>
                            <a:schemeClr val="tx1"/>
                          </a:solidFill>
                        </a:rPr>
                        <a:t>Ate</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Case Patients</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Control</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Total</a:t>
                      </a:r>
                      <a:endParaRPr sz="1100">
                        <a:solidFill>
                          <a:schemeClr val="tx1"/>
                        </a:solidFill>
                      </a:endParaRPr>
                    </a:p>
                  </a:txBody>
                  <a:tcPr marL="91450" marR="91450" marT="34300" marB="34300" anchor="ctr"/>
                </a:tc>
                <a:extLst>
                  <a:ext uri="{0D108BD9-81ED-4DB2-BD59-A6C34878D82A}">
                    <a16:rowId xmlns:a16="http://schemas.microsoft.com/office/drawing/2014/main" val="10000"/>
                  </a:ext>
                </a:extLst>
              </a:tr>
              <a:tr h="278150">
                <a:tc>
                  <a:txBody>
                    <a:bodyPr/>
                    <a:lstStyle/>
                    <a:p>
                      <a:pPr marL="0" marR="0" lvl="0" indent="0" algn="ctr" rtl="0">
                        <a:spcBef>
                          <a:spcPts val="0"/>
                        </a:spcBef>
                        <a:spcAft>
                          <a:spcPts val="0"/>
                        </a:spcAft>
                        <a:buNone/>
                      </a:pPr>
                      <a:r>
                        <a:rPr lang="en" sz="1400">
                          <a:solidFill>
                            <a:schemeClr val="tx1"/>
                          </a:solidFill>
                        </a:rPr>
                        <a:t>Yes</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30 (a)</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36 (b)</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dirty="0">
                          <a:solidFill>
                            <a:schemeClr val="tx1"/>
                          </a:solidFill>
                        </a:rPr>
                        <a:t>66</a:t>
                      </a:r>
                      <a:endParaRPr sz="1100" dirty="0">
                        <a:solidFill>
                          <a:schemeClr val="tx1"/>
                        </a:solidFill>
                      </a:endParaRPr>
                    </a:p>
                  </a:txBody>
                  <a:tcPr marL="91450" marR="91450" marT="34300" marB="34300" anchor="ctr"/>
                </a:tc>
                <a:extLst>
                  <a:ext uri="{0D108BD9-81ED-4DB2-BD59-A6C34878D82A}">
                    <a16:rowId xmlns:a16="http://schemas.microsoft.com/office/drawing/2014/main" val="10001"/>
                  </a:ext>
                </a:extLst>
              </a:tr>
              <a:tr h="278150">
                <a:tc>
                  <a:txBody>
                    <a:bodyPr/>
                    <a:lstStyle/>
                    <a:p>
                      <a:pPr marL="0" marR="0" lvl="0" indent="0" algn="ctr" rtl="0">
                        <a:spcBef>
                          <a:spcPts val="0"/>
                        </a:spcBef>
                        <a:spcAft>
                          <a:spcPts val="0"/>
                        </a:spcAft>
                        <a:buNone/>
                      </a:pPr>
                      <a:r>
                        <a:rPr lang="en" sz="1400">
                          <a:solidFill>
                            <a:schemeClr val="tx1"/>
                          </a:solidFill>
                        </a:rPr>
                        <a:t>No</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10 (c)</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70 (d)</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80</a:t>
                      </a:r>
                      <a:endParaRPr sz="1100">
                        <a:solidFill>
                          <a:schemeClr val="tx1"/>
                        </a:solidFill>
                      </a:endParaRPr>
                    </a:p>
                  </a:txBody>
                  <a:tcPr marL="91450" marR="91450" marT="34300" marB="34300" anchor="ctr"/>
                </a:tc>
                <a:extLst>
                  <a:ext uri="{0D108BD9-81ED-4DB2-BD59-A6C34878D82A}">
                    <a16:rowId xmlns:a16="http://schemas.microsoft.com/office/drawing/2014/main" val="10002"/>
                  </a:ext>
                </a:extLst>
              </a:tr>
              <a:tr h="278150">
                <a:tc>
                  <a:txBody>
                    <a:bodyPr/>
                    <a:lstStyle/>
                    <a:p>
                      <a:pPr marL="0" marR="0" lvl="0" indent="0" algn="ctr" rtl="0">
                        <a:spcBef>
                          <a:spcPts val="0"/>
                        </a:spcBef>
                        <a:spcAft>
                          <a:spcPts val="0"/>
                        </a:spcAft>
                        <a:buNone/>
                      </a:pPr>
                      <a:r>
                        <a:rPr lang="en" sz="1400">
                          <a:solidFill>
                            <a:schemeClr val="tx1"/>
                          </a:solidFill>
                        </a:rPr>
                        <a:t>Total</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40</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106</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dirty="0">
                          <a:solidFill>
                            <a:schemeClr val="tx1"/>
                          </a:solidFill>
                        </a:rPr>
                        <a:t>146</a:t>
                      </a:r>
                      <a:endParaRPr sz="1100" dirty="0">
                        <a:solidFill>
                          <a:schemeClr val="tx1"/>
                        </a:solidFill>
                      </a:endParaRPr>
                    </a:p>
                  </a:txBody>
                  <a:tcPr marL="91450" marR="91450" marT="34300" marB="343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3"/>
        <p:cNvGrpSpPr/>
        <p:nvPr/>
      </p:nvGrpSpPr>
      <p:grpSpPr>
        <a:xfrm>
          <a:off x="0" y="0"/>
          <a:ext cx="0" cy="0"/>
          <a:chOff x="0" y="0"/>
          <a:chExt cx="0" cy="0"/>
        </a:xfrm>
      </p:grpSpPr>
      <p:sp>
        <p:nvSpPr>
          <p:cNvPr id="364" name="Google Shape;364;p59"/>
          <p:cNvSpPr txBox="1">
            <a:spLocks noGrp="1"/>
          </p:cNvSpPr>
          <p:nvPr>
            <p:ph type="title"/>
          </p:nvPr>
        </p:nvSpPr>
        <p:spPr>
          <a:xfrm>
            <a:off x="609599" y="457200"/>
            <a:ext cx="6347700" cy="571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Calculating Odds Ratio </a:t>
            </a:r>
            <a:endParaRPr/>
          </a:p>
        </p:txBody>
      </p:sp>
      <p:sp>
        <p:nvSpPr>
          <p:cNvPr id="365" name="Google Shape;365;p59"/>
          <p:cNvSpPr txBox="1">
            <a:spLocks noGrp="1"/>
          </p:cNvSpPr>
          <p:nvPr>
            <p:ph idx="1"/>
          </p:nvPr>
        </p:nvSpPr>
        <p:spPr>
          <a:xfrm>
            <a:off x="609599" y="2343150"/>
            <a:ext cx="6347700" cy="26289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90000"/>
              </a:lnSpc>
              <a:spcBef>
                <a:spcPts val="0"/>
              </a:spcBef>
              <a:spcAft>
                <a:spcPts val="0"/>
              </a:spcAft>
              <a:buSzPct val="80000"/>
              <a:buNone/>
            </a:pPr>
            <a:r>
              <a:rPr lang="en" sz="1700" dirty="0"/>
              <a:t>a = # of case patients exposed          b = # of control exposed</a:t>
            </a:r>
            <a:endParaRPr dirty="0"/>
          </a:p>
          <a:p>
            <a:pPr marL="60325" lvl="0" indent="-60325" algn="l" rtl="0">
              <a:lnSpc>
                <a:spcPct val="90000"/>
              </a:lnSpc>
              <a:spcBef>
                <a:spcPts val="1000"/>
              </a:spcBef>
              <a:spcAft>
                <a:spcPts val="0"/>
              </a:spcAft>
              <a:buSzPct val="80000"/>
              <a:buNone/>
            </a:pPr>
            <a:r>
              <a:rPr lang="en" sz="1700" dirty="0"/>
              <a:t>c = # of case patients unexposed      d = # of control unexposed</a:t>
            </a:r>
            <a:endParaRPr dirty="0"/>
          </a:p>
          <a:p>
            <a:pPr marL="342900" lvl="0" indent="-342900" algn="l" rtl="0">
              <a:lnSpc>
                <a:spcPct val="90000"/>
              </a:lnSpc>
              <a:spcBef>
                <a:spcPts val="1000"/>
              </a:spcBef>
              <a:spcAft>
                <a:spcPts val="0"/>
              </a:spcAft>
              <a:buSzPct val="80000"/>
              <a:buNone/>
            </a:pPr>
            <a:endParaRPr sz="1700" i="1" dirty="0"/>
          </a:p>
          <a:p>
            <a:pPr marL="342900" lvl="0" indent="-342900" algn="l" rtl="0">
              <a:lnSpc>
                <a:spcPct val="90000"/>
              </a:lnSpc>
              <a:spcBef>
                <a:spcPts val="1000"/>
              </a:spcBef>
              <a:spcAft>
                <a:spcPts val="0"/>
              </a:spcAft>
              <a:buSzPct val="80000"/>
              <a:buNone/>
            </a:pPr>
            <a:r>
              <a:rPr lang="en" sz="1700" i="1" dirty="0"/>
              <a:t>Odds Ratio</a:t>
            </a:r>
            <a:r>
              <a:rPr lang="en" sz="1700" dirty="0"/>
              <a:t> = </a:t>
            </a:r>
            <a:endParaRPr dirty="0"/>
          </a:p>
          <a:p>
            <a:pPr marL="342900" lvl="0" indent="-342900" algn="l" rtl="0">
              <a:lnSpc>
                <a:spcPct val="90000"/>
              </a:lnSpc>
              <a:spcBef>
                <a:spcPts val="1000"/>
              </a:spcBef>
              <a:spcAft>
                <a:spcPts val="0"/>
              </a:spcAft>
              <a:buSzPct val="80000"/>
              <a:buNone/>
            </a:pPr>
            <a:r>
              <a:rPr lang="en" sz="1700" u="sng" dirty="0"/>
              <a:t>Odds of exposure in cases</a:t>
            </a:r>
            <a:r>
              <a:rPr lang="en" sz="1700" dirty="0"/>
              <a:t>     =   </a:t>
            </a:r>
            <a:r>
              <a:rPr lang="en" sz="1700" u="sng" dirty="0"/>
              <a:t>a/c</a:t>
            </a:r>
            <a:r>
              <a:rPr lang="en" sz="1700" dirty="0"/>
              <a:t>     =    </a:t>
            </a:r>
            <a:r>
              <a:rPr lang="en" sz="1700" u="sng" dirty="0"/>
              <a:t>a d</a:t>
            </a:r>
            <a:r>
              <a:rPr lang="en" sz="1700" dirty="0"/>
              <a:t>    =    </a:t>
            </a:r>
            <a:r>
              <a:rPr lang="en" sz="1700" u="sng" dirty="0"/>
              <a:t>30x70</a:t>
            </a:r>
            <a:r>
              <a:rPr lang="en" sz="1700" dirty="0"/>
              <a:t>  =  5.8</a:t>
            </a:r>
            <a:endParaRPr dirty="0"/>
          </a:p>
          <a:p>
            <a:pPr marL="342900" lvl="0" indent="-342900" algn="l" rtl="0">
              <a:lnSpc>
                <a:spcPct val="90000"/>
              </a:lnSpc>
              <a:spcBef>
                <a:spcPts val="1000"/>
              </a:spcBef>
              <a:spcAft>
                <a:spcPts val="0"/>
              </a:spcAft>
              <a:buSzPct val="80000"/>
              <a:buNone/>
            </a:pPr>
            <a:r>
              <a:rPr lang="en" sz="1700" dirty="0"/>
              <a:t>Odds of exposure in controls      b/d          b c	    36x10</a:t>
            </a:r>
            <a:endParaRPr dirty="0"/>
          </a:p>
          <a:p>
            <a:pPr marL="342900" lvl="0" indent="-342900" algn="l" rtl="0">
              <a:lnSpc>
                <a:spcPct val="90000"/>
              </a:lnSpc>
              <a:spcBef>
                <a:spcPts val="1000"/>
              </a:spcBef>
              <a:spcAft>
                <a:spcPts val="0"/>
              </a:spcAft>
              <a:buSzPct val="80000"/>
              <a:buNone/>
            </a:pPr>
            <a:endParaRPr sz="1700" dirty="0"/>
          </a:p>
          <a:p>
            <a:pPr marL="14287" lvl="0" indent="-14287" algn="l" rtl="0">
              <a:lnSpc>
                <a:spcPct val="90000"/>
              </a:lnSpc>
              <a:spcBef>
                <a:spcPts val="1000"/>
              </a:spcBef>
              <a:spcAft>
                <a:spcPts val="0"/>
              </a:spcAft>
              <a:buSzPct val="80000"/>
              <a:buNone/>
            </a:pPr>
            <a:r>
              <a:rPr lang="en" sz="1700" dirty="0"/>
              <a:t>This means that people who ate at Restaurant A were 5.8 times more likely to develop hepatitis A than were people who did not eat there. </a:t>
            </a:r>
            <a:endParaRPr dirty="0"/>
          </a:p>
          <a:p>
            <a:pPr marL="342900" lvl="0" indent="-342900" algn="l" rtl="0">
              <a:lnSpc>
                <a:spcPct val="90000"/>
              </a:lnSpc>
              <a:spcBef>
                <a:spcPts val="1000"/>
              </a:spcBef>
              <a:spcAft>
                <a:spcPts val="0"/>
              </a:spcAft>
              <a:buSzPct val="80000"/>
              <a:buNone/>
            </a:pPr>
            <a:r>
              <a:rPr lang="en" sz="1700" dirty="0"/>
              <a:t>		</a:t>
            </a:r>
            <a:endParaRPr dirty="0"/>
          </a:p>
        </p:txBody>
      </p:sp>
      <p:graphicFrame>
        <p:nvGraphicFramePr>
          <p:cNvPr id="366" name="Google Shape;366;p59"/>
          <p:cNvGraphicFramePr/>
          <p:nvPr>
            <p:extLst>
              <p:ext uri="{D42A27DB-BD31-4B8C-83A1-F6EECF244321}">
                <p14:modId xmlns:p14="http://schemas.microsoft.com/office/powerpoint/2010/main" val="2749364245"/>
              </p:ext>
            </p:extLst>
          </p:nvPr>
        </p:nvGraphicFramePr>
        <p:xfrm>
          <a:off x="609599" y="857250"/>
          <a:ext cx="6096000" cy="1127840"/>
        </p:xfrm>
        <a:graphic>
          <a:graphicData uri="http://schemas.openxmlformats.org/drawingml/2006/table">
            <a:tbl>
              <a:tblPr firstRow="1" bandRow="1">
                <a:noFill/>
                <a:tableStyleId>{2CF71C18-DC40-411F-BDD7-22F177A8A526}</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278150">
                <a:tc>
                  <a:txBody>
                    <a:bodyPr/>
                    <a:lstStyle/>
                    <a:p>
                      <a:pPr marL="0" marR="0" lvl="0" indent="0" algn="ctr" rtl="0">
                        <a:spcBef>
                          <a:spcPts val="0"/>
                        </a:spcBef>
                        <a:spcAft>
                          <a:spcPts val="0"/>
                        </a:spcAft>
                        <a:buNone/>
                      </a:pPr>
                      <a:r>
                        <a:rPr lang="en" sz="1400">
                          <a:solidFill>
                            <a:schemeClr val="tx1"/>
                          </a:solidFill>
                        </a:rPr>
                        <a:t>Ate</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Case Patients</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Control</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Total</a:t>
                      </a:r>
                      <a:endParaRPr sz="1100">
                        <a:solidFill>
                          <a:schemeClr val="tx1"/>
                        </a:solidFill>
                      </a:endParaRPr>
                    </a:p>
                  </a:txBody>
                  <a:tcPr marL="91450" marR="91450" marT="34300" marB="34300" anchor="ctr"/>
                </a:tc>
                <a:extLst>
                  <a:ext uri="{0D108BD9-81ED-4DB2-BD59-A6C34878D82A}">
                    <a16:rowId xmlns:a16="http://schemas.microsoft.com/office/drawing/2014/main" val="10000"/>
                  </a:ext>
                </a:extLst>
              </a:tr>
              <a:tr h="278150">
                <a:tc>
                  <a:txBody>
                    <a:bodyPr/>
                    <a:lstStyle/>
                    <a:p>
                      <a:pPr marL="0" marR="0" lvl="0" indent="0" algn="ctr" rtl="0">
                        <a:spcBef>
                          <a:spcPts val="0"/>
                        </a:spcBef>
                        <a:spcAft>
                          <a:spcPts val="0"/>
                        </a:spcAft>
                        <a:buNone/>
                      </a:pPr>
                      <a:r>
                        <a:rPr lang="en" sz="1400">
                          <a:solidFill>
                            <a:schemeClr val="tx1"/>
                          </a:solidFill>
                        </a:rPr>
                        <a:t>Yes</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30 (a)</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36 (b)</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66</a:t>
                      </a:r>
                      <a:endParaRPr sz="1100">
                        <a:solidFill>
                          <a:schemeClr val="tx1"/>
                        </a:solidFill>
                      </a:endParaRPr>
                    </a:p>
                  </a:txBody>
                  <a:tcPr marL="91450" marR="91450" marT="34300" marB="34300" anchor="ctr"/>
                </a:tc>
                <a:extLst>
                  <a:ext uri="{0D108BD9-81ED-4DB2-BD59-A6C34878D82A}">
                    <a16:rowId xmlns:a16="http://schemas.microsoft.com/office/drawing/2014/main" val="10001"/>
                  </a:ext>
                </a:extLst>
              </a:tr>
              <a:tr h="278150">
                <a:tc>
                  <a:txBody>
                    <a:bodyPr/>
                    <a:lstStyle/>
                    <a:p>
                      <a:pPr marL="0" marR="0" lvl="0" indent="0" algn="ctr" rtl="0">
                        <a:spcBef>
                          <a:spcPts val="0"/>
                        </a:spcBef>
                        <a:spcAft>
                          <a:spcPts val="0"/>
                        </a:spcAft>
                        <a:buNone/>
                      </a:pPr>
                      <a:r>
                        <a:rPr lang="en" sz="1400">
                          <a:solidFill>
                            <a:schemeClr val="tx1"/>
                          </a:solidFill>
                        </a:rPr>
                        <a:t>No</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dirty="0">
                          <a:solidFill>
                            <a:schemeClr val="tx1"/>
                          </a:solidFill>
                        </a:rPr>
                        <a:t>10 (c)</a:t>
                      </a:r>
                      <a:endParaRPr sz="1100" dirty="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70 (d)</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80</a:t>
                      </a:r>
                      <a:endParaRPr sz="1100">
                        <a:solidFill>
                          <a:schemeClr val="tx1"/>
                        </a:solidFill>
                      </a:endParaRPr>
                    </a:p>
                  </a:txBody>
                  <a:tcPr marL="91450" marR="91450" marT="34300" marB="34300" anchor="ctr"/>
                </a:tc>
                <a:extLst>
                  <a:ext uri="{0D108BD9-81ED-4DB2-BD59-A6C34878D82A}">
                    <a16:rowId xmlns:a16="http://schemas.microsoft.com/office/drawing/2014/main" val="10002"/>
                  </a:ext>
                </a:extLst>
              </a:tr>
              <a:tr h="278150">
                <a:tc>
                  <a:txBody>
                    <a:bodyPr/>
                    <a:lstStyle/>
                    <a:p>
                      <a:pPr marL="0" marR="0" lvl="0" indent="0" algn="ctr" rtl="0">
                        <a:spcBef>
                          <a:spcPts val="0"/>
                        </a:spcBef>
                        <a:spcAft>
                          <a:spcPts val="0"/>
                        </a:spcAft>
                        <a:buNone/>
                      </a:pPr>
                      <a:r>
                        <a:rPr lang="en" sz="1400">
                          <a:solidFill>
                            <a:schemeClr val="tx1"/>
                          </a:solidFill>
                        </a:rPr>
                        <a:t>Total</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40</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a:solidFill>
                            <a:schemeClr val="tx1"/>
                          </a:solidFill>
                        </a:rPr>
                        <a:t>106</a:t>
                      </a:r>
                      <a:endParaRPr sz="1100">
                        <a:solidFill>
                          <a:schemeClr val="tx1"/>
                        </a:solidFill>
                      </a:endParaRPr>
                    </a:p>
                  </a:txBody>
                  <a:tcPr marL="91450" marR="91450" marT="34300" marB="34300" anchor="ctr"/>
                </a:tc>
                <a:tc>
                  <a:txBody>
                    <a:bodyPr/>
                    <a:lstStyle/>
                    <a:p>
                      <a:pPr marL="0" marR="0" lvl="0" indent="0" algn="ctr" rtl="0">
                        <a:spcBef>
                          <a:spcPts val="0"/>
                        </a:spcBef>
                        <a:spcAft>
                          <a:spcPts val="0"/>
                        </a:spcAft>
                        <a:buNone/>
                      </a:pPr>
                      <a:r>
                        <a:rPr lang="en" sz="1400" dirty="0">
                          <a:solidFill>
                            <a:schemeClr val="tx1"/>
                          </a:solidFill>
                        </a:rPr>
                        <a:t>146</a:t>
                      </a:r>
                      <a:endParaRPr sz="1100" dirty="0">
                        <a:solidFill>
                          <a:schemeClr val="tx1"/>
                        </a:solidFill>
                      </a:endParaRPr>
                    </a:p>
                  </a:txBody>
                  <a:tcPr marL="91450" marR="91450" marT="34300" marB="343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70"/>
        <p:cNvGrpSpPr/>
        <p:nvPr/>
      </p:nvGrpSpPr>
      <p:grpSpPr>
        <a:xfrm>
          <a:off x="0" y="0"/>
          <a:ext cx="0" cy="0"/>
          <a:chOff x="0" y="0"/>
          <a:chExt cx="0" cy="0"/>
        </a:xfrm>
      </p:grpSpPr>
      <p:sp>
        <p:nvSpPr>
          <p:cNvPr id="371" name="Google Shape;371;p6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Potential Types of Error in Data Collection</a:t>
            </a:r>
            <a:endParaRPr/>
          </a:p>
        </p:txBody>
      </p:sp>
      <p:sp>
        <p:nvSpPr>
          <p:cNvPr id="372" name="Google Shape;372;p6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15468" algn="l" rtl="0">
              <a:spcBef>
                <a:spcPts val="0"/>
              </a:spcBef>
              <a:spcAft>
                <a:spcPts val="0"/>
              </a:spcAft>
              <a:buSzPct val="79999"/>
              <a:buChar char="►"/>
            </a:pPr>
            <a:r>
              <a:rPr lang="en" dirty="0"/>
              <a:t>False </a:t>
            </a:r>
            <a:r>
              <a:rPr lang="en" sz="1900" dirty="0"/>
              <a:t>Relationships</a:t>
            </a:r>
            <a:r>
              <a:rPr lang="en" dirty="0"/>
              <a:t>  </a:t>
            </a:r>
            <a:endParaRPr dirty="0"/>
          </a:p>
          <a:p>
            <a:pPr marL="742950" lvl="2" indent="-316992" algn="l" rtl="0">
              <a:spcBef>
                <a:spcPts val="1000"/>
              </a:spcBef>
              <a:spcAft>
                <a:spcPts val="0"/>
              </a:spcAft>
              <a:buSzPct val="80000"/>
              <a:buChar char="►"/>
            </a:pPr>
            <a:r>
              <a:rPr lang="en" sz="1700" dirty="0"/>
              <a:t>Random Error - the divergence due to chance alone, of an observation on  sample from the true population value, leading to lack of precision in  measurement of association </a:t>
            </a:r>
            <a:endParaRPr dirty="0"/>
          </a:p>
          <a:p>
            <a:pPr marL="742950" lvl="2" indent="-316992" algn="l" rtl="0">
              <a:spcBef>
                <a:spcPts val="1000"/>
              </a:spcBef>
              <a:spcAft>
                <a:spcPts val="0"/>
              </a:spcAft>
              <a:buSzPct val="80000"/>
              <a:buChar char="►"/>
            </a:pPr>
            <a:r>
              <a:rPr lang="en" sz="1700" dirty="0"/>
              <a:t>Bias - systematic error in an epidemiologic study that results in an incorrect estimation of the association between exposure and health-related event</a:t>
            </a:r>
            <a:endParaRPr dirty="0"/>
          </a:p>
          <a:p>
            <a:pPr marL="342900" lvl="0" indent="-313944" algn="l" rtl="0">
              <a:spcBef>
                <a:spcPts val="1000"/>
              </a:spcBef>
              <a:spcAft>
                <a:spcPts val="0"/>
              </a:spcAft>
              <a:buSzPct val="80000"/>
              <a:buChar char="►"/>
            </a:pPr>
            <a:r>
              <a:rPr lang="en" sz="1900" dirty="0"/>
              <a:t>Non-Causal Relationships </a:t>
            </a:r>
            <a:endParaRPr dirty="0"/>
          </a:p>
          <a:p>
            <a:pPr marL="742950" lvl="1" indent="-261365" algn="l" rtl="0">
              <a:spcBef>
                <a:spcPts val="1000"/>
              </a:spcBef>
              <a:spcAft>
                <a:spcPts val="0"/>
              </a:spcAft>
              <a:buSzPct val="80000"/>
              <a:buChar char="►"/>
            </a:pPr>
            <a:r>
              <a:rPr lang="en" dirty="0"/>
              <a:t>Confounding – occurs when the effects of two risk factors are mixed in the occurrence of the health-related event under study; when an extraneous factor is related to both disease and exposure  </a:t>
            </a:r>
            <a:endParaRPr dirty="0"/>
          </a:p>
          <a:p>
            <a:pPr marL="342900" lvl="1" indent="-246380" algn="l" rtl="0">
              <a:spcBef>
                <a:spcPts val="1000"/>
              </a:spcBef>
              <a:spcAft>
                <a:spcPts val="0"/>
              </a:spcAft>
              <a:buSzPct val="80000"/>
              <a:buNone/>
            </a:pPr>
            <a:endParaRPr sz="1900" dirty="0"/>
          </a:p>
          <a:p>
            <a:pPr marL="342900" lvl="0" indent="-251459" algn="l" rtl="0">
              <a:spcBef>
                <a:spcPts val="1000"/>
              </a:spcBef>
              <a:spcAft>
                <a:spcPts val="0"/>
              </a:spcAft>
              <a:buSzPct val="79999"/>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76"/>
        <p:cNvGrpSpPr/>
        <p:nvPr/>
      </p:nvGrpSpPr>
      <p:grpSpPr>
        <a:xfrm>
          <a:off x="0" y="0"/>
          <a:ext cx="0" cy="0"/>
          <a:chOff x="0" y="0"/>
          <a:chExt cx="0" cy="0"/>
        </a:xfrm>
      </p:grpSpPr>
      <p:sp>
        <p:nvSpPr>
          <p:cNvPr id="377" name="Google Shape;377;p61"/>
          <p:cNvSpPr txBox="1">
            <a:spLocks noGrp="1"/>
          </p:cNvSpPr>
          <p:nvPr>
            <p:ph type="title"/>
          </p:nvPr>
        </p:nvSpPr>
        <p:spPr>
          <a:xfrm>
            <a:off x="609599" y="457200"/>
            <a:ext cx="65532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00"/>
              <a:buFont typeface="Trebuchet MS"/>
              <a:buNone/>
            </a:pPr>
            <a:r>
              <a:rPr lang="en" sz="3200"/>
              <a:t>Step 9: Reconsider, Refine, and Re-evaluate Hypotheses; as needed</a:t>
            </a:r>
            <a:endParaRPr/>
          </a:p>
        </p:txBody>
      </p:sp>
      <p:sp>
        <p:nvSpPr>
          <p:cNvPr id="378" name="Google Shape;378;p61"/>
          <p:cNvSpPr txBox="1">
            <a:spLocks noGrp="1"/>
          </p:cNvSpPr>
          <p:nvPr>
            <p:ph idx="1"/>
          </p:nvPr>
        </p:nvSpPr>
        <p:spPr>
          <a:xfrm>
            <a:off x="609599" y="1885951"/>
            <a:ext cx="6347700" cy="21717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 dirty="0"/>
              <a:t>No confirmation of hypothesis</a:t>
            </a:r>
            <a:endParaRPr dirty="0"/>
          </a:p>
          <a:p>
            <a:pPr marL="742950" lvl="1" indent="-285750" algn="l" rtl="0">
              <a:spcBef>
                <a:spcPts val="1000"/>
              </a:spcBef>
              <a:spcAft>
                <a:spcPts val="0"/>
              </a:spcAft>
              <a:buSzPts val="1440"/>
              <a:buChar char="►"/>
            </a:pPr>
            <a:r>
              <a:rPr lang="en" sz="1800" dirty="0"/>
              <a:t>Analytical studies do not confirm hypotheses. </a:t>
            </a:r>
            <a:endParaRPr dirty="0"/>
          </a:p>
          <a:p>
            <a:pPr marL="742950" lvl="1" indent="-285750" algn="l" rtl="0">
              <a:spcBef>
                <a:spcPts val="1000"/>
              </a:spcBef>
              <a:spcAft>
                <a:spcPts val="0"/>
              </a:spcAft>
              <a:buSzPts val="1440"/>
              <a:buChar char="►"/>
            </a:pPr>
            <a:r>
              <a:rPr lang="en" sz="1800" dirty="0"/>
              <a:t>May need to look for a new vehicle or mode of transmission</a:t>
            </a:r>
            <a:endParaRPr dirty="0"/>
          </a:p>
          <a:p>
            <a:pPr marL="742950" lvl="1" indent="-285750" algn="l" rtl="0">
              <a:spcBef>
                <a:spcPts val="1000"/>
              </a:spcBef>
              <a:spcAft>
                <a:spcPts val="0"/>
              </a:spcAft>
              <a:buSzPts val="1440"/>
              <a:buChar char="►"/>
            </a:pPr>
            <a:r>
              <a:rPr lang="en" sz="1800" dirty="0"/>
              <a:t>May need to be more specific in make up of case patients &amp; controls</a:t>
            </a:r>
            <a:endParaRPr dirty="0"/>
          </a:p>
          <a:p>
            <a:pPr marL="342900" lvl="0" indent="-251459" algn="l" rtl="0">
              <a:spcBef>
                <a:spcPts val="1000"/>
              </a:spcBef>
              <a:spcAft>
                <a:spcPts val="0"/>
              </a:spcAft>
              <a:buSzPts val="144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241300" y="228600"/>
            <a:ext cx="6400800" cy="109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200"/>
              <a:buFont typeface="Trebuchet MS"/>
              <a:buNone/>
            </a:pPr>
            <a:r>
              <a:rPr lang="en" sz="3200"/>
              <a:t>Connecting the Scientific Method &amp; Epidemiology </a:t>
            </a:r>
            <a:endParaRPr/>
          </a:p>
        </p:txBody>
      </p:sp>
      <p:sp>
        <p:nvSpPr>
          <p:cNvPr id="212" name="Google Shape;212;p35"/>
          <p:cNvSpPr txBox="1">
            <a:spLocks noGrp="1"/>
          </p:cNvSpPr>
          <p:nvPr>
            <p:ph idx="1"/>
          </p:nvPr>
        </p:nvSpPr>
        <p:spPr>
          <a:xfrm>
            <a:off x="381000" y="1428750"/>
            <a:ext cx="6781800" cy="3029100"/>
          </a:xfrm>
          <a:prstGeom prst="rect">
            <a:avLst/>
          </a:prstGeom>
          <a:noFill/>
          <a:ln>
            <a:noFill/>
          </a:ln>
        </p:spPr>
        <p:txBody>
          <a:bodyPr spcFirstLastPara="1" wrap="square" lIns="91425" tIns="45700" rIns="91425" bIns="45700" anchor="t" anchorCtr="0">
            <a:normAutofit fontScale="77500" lnSpcReduction="20000"/>
          </a:bodyPr>
          <a:lstStyle/>
          <a:p>
            <a:pPr marL="342900" lvl="0" indent="-329184" algn="l" rtl="0">
              <a:lnSpc>
                <a:spcPct val="80000"/>
              </a:lnSpc>
              <a:spcBef>
                <a:spcPts val="0"/>
              </a:spcBef>
              <a:spcAft>
                <a:spcPts val="0"/>
              </a:spcAft>
              <a:buSzPct val="79999"/>
              <a:buChar char="►"/>
            </a:pPr>
            <a:r>
              <a:rPr lang="en" dirty="0"/>
              <a:t>Obtain Background Information</a:t>
            </a:r>
            <a:endParaRPr dirty="0"/>
          </a:p>
          <a:p>
            <a:pPr marL="342900" lvl="0" indent="-329184" algn="l" rtl="0">
              <a:lnSpc>
                <a:spcPct val="80000"/>
              </a:lnSpc>
              <a:spcBef>
                <a:spcPts val="1000"/>
              </a:spcBef>
              <a:spcAft>
                <a:spcPts val="0"/>
              </a:spcAft>
              <a:buSzPct val="79999"/>
              <a:buChar char="►"/>
            </a:pPr>
            <a:r>
              <a:rPr lang="en" dirty="0"/>
              <a:t>Define the Problem</a:t>
            </a:r>
            <a:endParaRPr dirty="0"/>
          </a:p>
          <a:p>
            <a:pPr marL="342900" lvl="0" indent="-329184" algn="l" rtl="0">
              <a:lnSpc>
                <a:spcPct val="80000"/>
              </a:lnSpc>
              <a:spcBef>
                <a:spcPts val="1000"/>
              </a:spcBef>
              <a:spcAft>
                <a:spcPts val="0"/>
              </a:spcAft>
              <a:buSzPct val="79999"/>
              <a:buChar char="►"/>
            </a:pPr>
            <a:r>
              <a:rPr lang="en" dirty="0"/>
              <a:t>Formulate Hypothesis</a:t>
            </a:r>
            <a:endParaRPr dirty="0"/>
          </a:p>
          <a:p>
            <a:pPr marL="342900" lvl="0" indent="-329184" algn="l" rtl="0">
              <a:lnSpc>
                <a:spcPct val="80000"/>
              </a:lnSpc>
              <a:spcBef>
                <a:spcPts val="1000"/>
              </a:spcBef>
              <a:spcAft>
                <a:spcPts val="0"/>
              </a:spcAft>
              <a:buSzPct val="79999"/>
              <a:buChar char="►"/>
            </a:pPr>
            <a:r>
              <a:rPr lang="en" dirty="0"/>
              <a:t>Develop a Study to Test the Hypothesis</a:t>
            </a:r>
            <a:endParaRPr dirty="0"/>
          </a:p>
          <a:p>
            <a:pPr marL="342900" lvl="0" indent="-329184" algn="l" rtl="0">
              <a:lnSpc>
                <a:spcPct val="80000"/>
              </a:lnSpc>
              <a:spcBef>
                <a:spcPts val="1000"/>
              </a:spcBef>
              <a:spcAft>
                <a:spcPts val="0"/>
              </a:spcAft>
              <a:buSzPct val="79999"/>
              <a:buChar char="►"/>
            </a:pPr>
            <a:r>
              <a:rPr lang="en" dirty="0"/>
              <a:t>Collect Data and Observations</a:t>
            </a:r>
            <a:endParaRPr dirty="0"/>
          </a:p>
          <a:p>
            <a:pPr marL="342900" lvl="0" indent="-329184" algn="l" rtl="0">
              <a:lnSpc>
                <a:spcPct val="80000"/>
              </a:lnSpc>
              <a:spcBef>
                <a:spcPts val="1000"/>
              </a:spcBef>
              <a:spcAft>
                <a:spcPts val="0"/>
              </a:spcAft>
              <a:buSzPct val="79999"/>
              <a:buChar char="►"/>
            </a:pPr>
            <a:r>
              <a:rPr lang="en" dirty="0"/>
              <a:t>Evaluate Results </a:t>
            </a:r>
            <a:endParaRPr dirty="0"/>
          </a:p>
          <a:p>
            <a:pPr marL="342900" lvl="0" indent="-329184" algn="l" rtl="0">
              <a:lnSpc>
                <a:spcPct val="80000"/>
              </a:lnSpc>
              <a:spcBef>
                <a:spcPts val="1000"/>
              </a:spcBef>
              <a:spcAft>
                <a:spcPts val="0"/>
              </a:spcAft>
              <a:buSzPct val="79999"/>
              <a:buChar char="►"/>
            </a:pPr>
            <a:r>
              <a:rPr lang="en" dirty="0"/>
              <a:t>Determine if Hypothesis is true/modify</a:t>
            </a:r>
            <a:endParaRPr dirty="0"/>
          </a:p>
          <a:p>
            <a:pPr marL="342900" lvl="0" indent="-329184" algn="l" rtl="0">
              <a:lnSpc>
                <a:spcPct val="80000"/>
              </a:lnSpc>
              <a:spcBef>
                <a:spcPts val="1000"/>
              </a:spcBef>
              <a:spcAft>
                <a:spcPts val="0"/>
              </a:spcAft>
              <a:buSzPct val="79999"/>
              <a:buChar char="►"/>
            </a:pPr>
            <a:r>
              <a:rPr lang="en" dirty="0"/>
              <a:t>Formulate Conclusions</a:t>
            </a:r>
            <a:endParaRPr dirty="0"/>
          </a:p>
          <a:p>
            <a:pPr marL="342900" lvl="0" indent="-329184" algn="l" rtl="0">
              <a:lnSpc>
                <a:spcPct val="80000"/>
              </a:lnSpc>
              <a:spcBef>
                <a:spcPts val="1000"/>
              </a:spcBef>
              <a:spcAft>
                <a:spcPts val="0"/>
              </a:spcAft>
              <a:buSzPct val="79999"/>
              <a:buChar char="►"/>
            </a:pPr>
            <a:r>
              <a:rPr lang="en" dirty="0"/>
              <a:t>Report Results</a:t>
            </a:r>
            <a:endParaRPr dirty="0"/>
          </a:p>
          <a:p>
            <a:pPr marL="0" lvl="0" indent="0" algn="l" rtl="0">
              <a:lnSpc>
                <a:spcPct val="80000"/>
              </a:lnSpc>
              <a:spcBef>
                <a:spcPts val="1000"/>
              </a:spcBef>
              <a:spcAft>
                <a:spcPts val="0"/>
              </a:spcAft>
              <a:buSzPct val="79999"/>
              <a:buNone/>
            </a:pPr>
            <a:r>
              <a:rPr lang="en" dirty="0"/>
              <a:t>  </a:t>
            </a:r>
            <a:endParaRPr dirty="0"/>
          </a:p>
          <a:p>
            <a:pPr marL="342900" lvl="0" indent="-342900" algn="l" rtl="0">
              <a:lnSpc>
                <a:spcPct val="80000"/>
              </a:lnSpc>
              <a:spcBef>
                <a:spcPts val="1000"/>
              </a:spcBef>
              <a:spcAft>
                <a:spcPts val="0"/>
              </a:spcAft>
              <a:buSzPct val="79999"/>
              <a:buFont typeface="Noto Sans Symbols"/>
              <a:buNone/>
            </a:pPr>
            <a:r>
              <a:rPr lang="en" dirty="0"/>
              <a:t>Compare these steps to 13 Steps in Outbreak Investigation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82"/>
        <p:cNvGrpSpPr/>
        <p:nvPr/>
      </p:nvGrpSpPr>
      <p:grpSpPr>
        <a:xfrm>
          <a:off x="0" y="0"/>
          <a:ext cx="0" cy="0"/>
          <a:chOff x="0" y="0"/>
          <a:chExt cx="0" cy="0"/>
        </a:xfrm>
      </p:grpSpPr>
      <p:sp>
        <p:nvSpPr>
          <p:cNvPr id="383" name="Google Shape;383;p62"/>
          <p:cNvSpPr txBox="1">
            <a:spLocks noGrp="1"/>
          </p:cNvSpPr>
          <p:nvPr>
            <p:ph type="title"/>
          </p:nvPr>
        </p:nvSpPr>
        <p:spPr>
          <a:xfrm>
            <a:off x="609599" y="457200"/>
            <a:ext cx="6347700" cy="685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200"/>
              <a:buFont typeface="Trebuchet MS"/>
              <a:buNone/>
            </a:pPr>
            <a:r>
              <a:rPr lang="en" sz="3200"/>
              <a:t>Bradford Hill Criteria</a:t>
            </a:r>
            <a:endParaRPr/>
          </a:p>
        </p:txBody>
      </p:sp>
      <p:sp>
        <p:nvSpPr>
          <p:cNvPr id="384" name="Google Shape;384;p62"/>
          <p:cNvSpPr txBox="1">
            <a:spLocks noGrp="1"/>
          </p:cNvSpPr>
          <p:nvPr>
            <p:ph idx="1"/>
          </p:nvPr>
        </p:nvSpPr>
        <p:spPr>
          <a:xfrm>
            <a:off x="609598" y="1314450"/>
            <a:ext cx="7007353" cy="3543300"/>
          </a:xfrm>
          <a:prstGeom prst="rect">
            <a:avLst/>
          </a:prstGeom>
          <a:noFill/>
          <a:ln>
            <a:noFill/>
          </a:ln>
        </p:spPr>
        <p:txBody>
          <a:bodyPr spcFirstLastPara="1" wrap="square" lIns="91425" tIns="45700" rIns="91425" bIns="45700" anchor="t" anchorCtr="0">
            <a:normAutofit lnSpcReduction="10000"/>
          </a:bodyPr>
          <a:lstStyle/>
          <a:p>
            <a:pPr marL="342900" lvl="0" indent="-329184" algn="l" rtl="0">
              <a:spcBef>
                <a:spcPts val="0"/>
              </a:spcBef>
              <a:spcAft>
                <a:spcPts val="0"/>
              </a:spcAft>
              <a:buSzPct val="79999"/>
              <a:buChar char="►"/>
            </a:pPr>
            <a:r>
              <a:rPr lang="en" dirty="0"/>
              <a:t>Criteria for verifying the Cause of the Health Problem</a:t>
            </a:r>
            <a:endParaRPr dirty="0"/>
          </a:p>
          <a:p>
            <a:pPr marL="342900" lvl="0" indent="-329184" algn="l" rtl="0">
              <a:spcBef>
                <a:spcPts val="1000"/>
              </a:spcBef>
              <a:spcAft>
                <a:spcPts val="0"/>
              </a:spcAft>
              <a:buSzPct val="79999"/>
              <a:buChar char="►"/>
            </a:pPr>
            <a:r>
              <a:rPr lang="en" dirty="0"/>
              <a:t>Criteria are:</a:t>
            </a:r>
            <a:endParaRPr dirty="0"/>
          </a:p>
          <a:p>
            <a:pPr marL="742950" lvl="1" indent="-272796" algn="l" rtl="0">
              <a:spcBef>
                <a:spcPts val="1000"/>
              </a:spcBef>
              <a:spcAft>
                <a:spcPts val="0"/>
              </a:spcAft>
              <a:buSzPct val="80000"/>
              <a:buChar char="►"/>
            </a:pPr>
            <a:r>
              <a:rPr lang="en" sz="1700" dirty="0"/>
              <a:t>Temporality – cause/exposure must precede effect/outcome</a:t>
            </a:r>
            <a:endParaRPr dirty="0"/>
          </a:p>
          <a:p>
            <a:pPr marL="742950" lvl="1" indent="-272796" algn="l" rtl="0">
              <a:spcBef>
                <a:spcPts val="1000"/>
              </a:spcBef>
              <a:spcAft>
                <a:spcPts val="0"/>
              </a:spcAft>
              <a:buSzPct val="80000"/>
              <a:buChar char="►"/>
            </a:pPr>
            <a:r>
              <a:rPr lang="en" sz="1700" dirty="0"/>
              <a:t>Consistency – observation of association must be repeatable in different populations at different times</a:t>
            </a:r>
            <a:endParaRPr dirty="0"/>
          </a:p>
          <a:p>
            <a:pPr marL="742950" lvl="1" indent="-272796" algn="l" rtl="0">
              <a:spcBef>
                <a:spcPts val="1000"/>
              </a:spcBef>
              <a:spcAft>
                <a:spcPts val="0"/>
              </a:spcAft>
              <a:buSzPct val="80000"/>
              <a:buChar char="►"/>
            </a:pPr>
            <a:r>
              <a:rPr lang="en" sz="1700" dirty="0"/>
              <a:t>Coherence, 1-1 relationship – exposure is always associated with outcome/ outcome is always caused by the specific exposure</a:t>
            </a:r>
            <a:endParaRPr dirty="0"/>
          </a:p>
          <a:p>
            <a:pPr marL="742950" lvl="1" indent="-272796" algn="l" rtl="0">
              <a:spcBef>
                <a:spcPts val="1000"/>
              </a:spcBef>
              <a:spcAft>
                <a:spcPts val="0"/>
              </a:spcAft>
              <a:buSzPct val="80000"/>
              <a:buChar char="►"/>
            </a:pPr>
            <a:r>
              <a:rPr lang="en" sz="1700" dirty="0"/>
              <a:t>Strength of association – relationship is clear and risk estimate is high</a:t>
            </a:r>
            <a:endParaRPr dirty="0"/>
          </a:p>
          <a:p>
            <a:pPr marL="742950" lvl="1" indent="-272796" algn="l" rtl="0">
              <a:spcBef>
                <a:spcPts val="1000"/>
              </a:spcBef>
              <a:spcAft>
                <a:spcPts val="0"/>
              </a:spcAft>
              <a:buSzPct val="80000"/>
              <a:buChar char="►"/>
            </a:pPr>
            <a:r>
              <a:rPr lang="en" sz="1700" dirty="0"/>
              <a:t>Biological plausibility –  biological explanation makes sense</a:t>
            </a:r>
            <a:endParaRPr dirty="0"/>
          </a:p>
          <a:p>
            <a:pPr marL="742950" lvl="1" indent="-272796" algn="l" rtl="0">
              <a:spcBef>
                <a:spcPts val="1000"/>
              </a:spcBef>
              <a:spcAft>
                <a:spcPts val="0"/>
              </a:spcAft>
              <a:buSzPct val="80000"/>
              <a:buChar char="►"/>
            </a:pPr>
            <a:r>
              <a:rPr lang="en" sz="1700" dirty="0"/>
              <a:t>Dose/response (biologic gradient) – increasing risk is associated with increasing exposure</a:t>
            </a:r>
            <a:endParaRPr dirty="0"/>
          </a:p>
          <a:p>
            <a:pPr marL="342900" lvl="0" indent="-251459" algn="l" rtl="0">
              <a:spcBef>
                <a:spcPts val="1000"/>
              </a:spcBef>
              <a:spcAft>
                <a:spcPts val="0"/>
              </a:spcAft>
              <a:buSzPct val="79999"/>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88"/>
        <p:cNvGrpSpPr/>
        <p:nvPr/>
      </p:nvGrpSpPr>
      <p:grpSpPr>
        <a:xfrm>
          <a:off x="0" y="0"/>
          <a:ext cx="0" cy="0"/>
          <a:chOff x="0" y="0"/>
          <a:chExt cx="0" cy="0"/>
        </a:xfrm>
      </p:grpSpPr>
      <p:sp>
        <p:nvSpPr>
          <p:cNvPr id="389" name="Google Shape;389;p63"/>
          <p:cNvSpPr txBox="1">
            <a:spLocks noGrp="1"/>
          </p:cNvSpPr>
          <p:nvPr>
            <p:ph type="title"/>
          </p:nvPr>
        </p:nvSpPr>
        <p:spPr>
          <a:xfrm>
            <a:off x="609599" y="457200"/>
            <a:ext cx="6705600" cy="99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Step 10: Compare and Reconcile with laboratory an/or environmental studies </a:t>
            </a:r>
            <a:endParaRPr/>
          </a:p>
        </p:txBody>
      </p:sp>
      <p:sp>
        <p:nvSpPr>
          <p:cNvPr id="390" name="Google Shape;390;p6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 dirty="0"/>
              <a:t>Verify with laboratory/environmental studies</a:t>
            </a:r>
            <a:endParaRPr dirty="0"/>
          </a:p>
          <a:p>
            <a:pPr marL="742950" lvl="1" indent="-285750" algn="l" rtl="0">
              <a:spcBef>
                <a:spcPts val="1000"/>
              </a:spcBef>
              <a:spcAft>
                <a:spcPts val="0"/>
              </a:spcAft>
              <a:buSzPts val="1280"/>
              <a:buChar char="►"/>
            </a:pPr>
            <a:r>
              <a:rPr lang="en" dirty="0"/>
              <a:t>Verification with control conditions is very important</a:t>
            </a:r>
            <a:endParaRPr dirty="0"/>
          </a:p>
          <a:p>
            <a:pPr marL="342900" lvl="0" indent="-342900" algn="l" rtl="0">
              <a:spcBef>
                <a:spcPts val="1000"/>
              </a:spcBef>
              <a:spcAft>
                <a:spcPts val="0"/>
              </a:spcAft>
              <a:buSzPts val="1440"/>
              <a:buChar char="►"/>
            </a:pPr>
            <a:r>
              <a:rPr lang="en" dirty="0"/>
              <a:t>Laboratory evidence can confirm the findings</a:t>
            </a:r>
            <a:endParaRPr dirty="0"/>
          </a:p>
          <a:p>
            <a:pPr marL="742950" lvl="1" indent="-285750" algn="l" rtl="0">
              <a:spcBef>
                <a:spcPts val="1000"/>
              </a:spcBef>
              <a:spcAft>
                <a:spcPts val="0"/>
              </a:spcAft>
              <a:buSzPts val="1280"/>
              <a:buChar char="►"/>
            </a:pPr>
            <a:r>
              <a:rPr lang="en" dirty="0"/>
              <a:t>Lab verification is needed to validate a hypothesis</a:t>
            </a:r>
            <a:endParaRPr dirty="0"/>
          </a:p>
          <a:p>
            <a:pPr marL="342900" lvl="0" indent="-342900" algn="l" rtl="0">
              <a:spcBef>
                <a:spcPts val="1000"/>
              </a:spcBef>
              <a:spcAft>
                <a:spcPts val="0"/>
              </a:spcAft>
              <a:buSzPts val="1440"/>
              <a:buChar char="►"/>
            </a:pPr>
            <a:r>
              <a:rPr lang="en" dirty="0"/>
              <a:t>Environmental studies are equally important</a:t>
            </a:r>
            <a:endParaRPr dirty="0"/>
          </a:p>
          <a:p>
            <a:pPr marL="742950" lvl="1" indent="-285750" algn="l" rtl="0">
              <a:spcBef>
                <a:spcPts val="1000"/>
              </a:spcBef>
              <a:spcAft>
                <a:spcPts val="0"/>
              </a:spcAft>
              <a:buSzPts val="1280"/>
              <a:buChar char="►"/>
            </a:pPr>
            <a:r>
              <a:rPr lang="en" dirty="0"/>
              <a:t>Examination of the area of an outbreak can provide evidence and clues used in laboratory analysis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94"/>
        <p:cNvGrpSpPr/>
        <p:nvPr/>
      </p:nvGrpSpPr>
      <p:grpSpPr>
        <a:xfrm>
          <a:off x="0" y="0"/>
          <a:ext cx="0" cy="0"/>
          <a:chOff x="0" y="0"/>
          <a:chExt cx="0" cy="0"/>
        </a:xfrm>
      </p:grpSpPr>
      <p:sp>
        <p:nvSpPr>
          <p:cNvPr id="395" name="Google Shape;395;p6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900"/>
              <a:buFont typeface="Trebuchet MS"/>
              <a:buNone/>
            </a:pPr>
            <a:r>
              <a:rPr lang="en" sz="2900"/>
              <a:t>Step 11: Implement Control and Preventative Measures </a:t>
            </a:r>
            <a:endParaRPr/>
          </a:p>
        </p:txBody>
      </p:sp>
      <p:sp>
        <p:nvSpPr>
          <p:cNvPr id="396" name="Google Shape;396;p6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 dirty="0"/>
              <a:t>As soon as source is known – people are sick or hurting and need he must know agent &amp; source of agent + susceptibility of host+ chain of transmission</a:t>
            </a:r>
            <a:endParaRPr dirty="0"/>
          </a:p>
          <a:p>
            <a:pPr marL="342900" lvl="0" indent="-342900" algn="l" rtl="0">
              <a:spcBef>
                <a:spcPts val="1000"/>
              </a:spcBef>
              <a:spcAft>
                <a:spcPts val="0"/>
              </a:spcAft>
              <a:buSzPts val="1440"/>
              <a:buChar char="►"/>
            </a:pPr>
            <a:r>
              <a:rPr lang="en" dirty="0"/>
              <a:t>Aim at chain of agent-source-host – break the chain of transmission at any of its 3 points</a:t>
            </a:r>
            <a:endParaRPr dirty="0"/>
          </a:p>
          <a:p>
            <a:pPr marL="342900" lvl="0" indent="-342900" algn="l" rtl="0">
              <a:spcBef>
                <a:spcPts val="1000"/>
              </a:spcBef>
              <a:spcAft>
                <a:spcPts val="0"/>
              </a:spcAft>
              <a:buSzPts val="1440"/>
              <a:buChar char="►"/>
            </a:pPr>
            <a:r>
              <a:rPr lang="en" dirty="0"/>
              <a:t>May interrupt transmission or exposure – with </a:t>
            </a:r>
            <a:r>
              <a:rPr lang="en" dirty="0" err="1"/>
              <a:t>vehicels</a:t>
            </a:r>
            <a:r>
              <a:rPr lang="en" dirty="0"/>
              <a:t> as isolation</a:t>
            </a:r>
            <a:endParaRPr dirty="0"/>
          </a:p>
          <a:p>
            <a:pPr marL="342900" lvl="0" indent="-342900" algn="l" rtl="0">
              <a:spcBef>
                <a:spcPts val="1000"/>
              </a:spcBef>
              <a:spcAft>
                <a:spcPts val="0"/>
              </a:spcAft>
              <a:buSzPts val="1440"/>
              <a:buChar char="►"/>
            </a:pPr>
            <a:r>
              <a:rPr lang="en" dirty="0"/>
              <a:t>May reduce susceptibility – with immunizations, legal issues and/or education</a:t>
            </a:r>
            <a:endParaRPr dirty="0"/>
          </a:p>
          <a:p>
            <a:pPr marL="342900" lvl="0" indent="-251459" algn="l" rtl="0">
              <a:spcBef>
                <a:spcPts val="1000"/>
              </a:spcBef>
              <a:spcAft>
                <a:spcPts val="0"/>
              </a:spcAft>
              <a:buSzPts val="1440"/>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900"/>
              <a:buFont typeface="Trebuchet MS"/>
              <a:buNone/>
            </a:pPr>
            <a:r>
              <a:rPr lang="en" sz="2900"/>
              <a:t>Step 12: Initiate or Maintain Surveillance</a:t>
            </a:r>
            <a:endParaRPr/>
          </a:p>
        </p:txBody>
      </p:sp>
      <p:sp>
        <p:nvSpPr>
          <p:cNvPr id="402" name="Google Shape;402;p6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 dirty="0"/>
              <a:t>Once control and prevention measures have been implemented, they must continue to be monitored</a:t>
            </a:r>
            <a:endParaRPr dirty="0"/>
          </a:p>
          <a:p>
            <a:pPr marL="342900" lvl="0" indent="-342900" algn="l" rtl="0">
              <a:spcBef>
                <a:spcPts val="1000"/>
              </a:spcBef>
              <a:spcAft>
                <a:spcPts val="0"/>
              </a:spcAft>
              <a:buSzPts val="1440"/>
              <a:buChar char="►"/>
            </a:pPr>
            <a:r>
              <a:rPr lang="en" dirty="0"/>
              <a:t>If active surveillance was initiated as part of case finding efforts, it should be continued to determine whether the prevention and control measures are working</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900"/>
              <a:buFont typeface="Trebuchet MS"/>
              <a:buNone/>
            </a:pPr>
            <a:r>
              <a:rPr lang="en" sz="2900"/>
              <a:t>Step 13: Communicate Findings </a:t>
            </a:r>
            <a:endParaRPr/>
          </a:p>
        </p:txBody>
      </p:sp>
      <p:sp>
        <p:nvSpPr>
          <p:cNvPr id="408" name="Google Shape;408;p6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 dirty="0"/>
              <a:t>Oral briefing – inform local health officials or other need-to-know groups as soon as information is available </a:t>
            </a:r>
            <a:endParaRPr dirty="0"/>
          </a:p>
          <a:p>
            <a:pPr marL="342900" lvl="0" indent="-342900" algn="l" rtl="0">
              <a:spcBef>
                <a:spcPts val="1000"/>
              </a:spcBef>
              <a:spcAft>
                <a:spcPts val="0"/>
              </a:spcAft>
              <a:buSzPts val="1440"/>
              <a:buChar char="►"/>
            </a:pPr>
            <a:r>
              <a:rPr lang="en" dirty="0"/>
              <a:t>Written report – usually done in scientific format for future reference, legal issues, and education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200"/>
              <a:buFont typeface="Trebuchet MS"/>
              <a:buNone/>
            </a:pPr>
            <a:r>
              <a:rPr lang="en" sz="3200"/>
              <a:t>Step 1: Prepare for Field Work</a:t>
            </a:r>
            <a:endParaRPr/>
          </a:p>
        </p:txBody>
      </p:sp>
      <p:sp>
        <p:nvSpPr>
          <p:cNvPr id="218" name="Google Shape;218;p36"/>
          <p:cNvSpPr txBox="1">
            <a:spLocks noGrp="1"/>
          </p:cNvSpPr>
          <p:nvPr>
            <p:ph idx="1"/>
          </p:nvPr>
        </p:nvSpPr>
        <p:spPr>
          <a:xfrm>
            <a:off x="584200" y="1257300"/>
            <a:ext cx="6347700" cy="3331200"/>
          </a:xfrm>
          <a:prstGeom prst="rect">
            <a:avLst/>
          </a:prstGeom>
          <a:noFill/>
          <a:ln>
            <a:noFill/>
          </a:ln>
        </p:spPr>
        <p:txBody>
          <a:bodyPr spcFirstLastPara="1" wrap="square" lIns="91425" tIns="45700" rIns="91425" bIns="45700" anchor="t" anchorCtr="0">
            <a:normAutofit fontScale="92500" lnSpcReduction="10000"/>
          </a:bodyPr>
          <a:lstStyle/>
          <a:p>
            <a:pPr marL="342900" lvl="0" indent="-387051" algn="l" rtl="0">
              <a:spcBef>
                <a:spcPts val="0"/>
              </a:spcBef>
              <a:spcAft>
                <a:spcPts val="0"/>
              </a:spcAft>
              <a:buSzPct val="88443"/>
              <a:buChar char="►"/>
            </a:pPr>
            <a:r>
              <a:rPr lang="en" sz="3115" b="1" dirty="0"/>
              <a:t>Research, supplies &amp; equipment </a:t>
            </a:r>
            <a:r>
              <a:rPr lang="en" sz="3115" dirty="0"/>
              <a:t>– research the disease or situation and gather needed supplies &amp; equipment to conduct the investigation</a:t>
            </a:r>
            <a:endParaRPr sz="3115" dirty="0"/>
          </a:p>
          <a:p>
            <a:pPr marL="342900" lvl="0" indent="-387051" algn="l" rtl="0">
              <a:spcBef>
                <a:spcPts val="1000"/>
              </a:spcBef>
              <a:spcAft>
                <a:spcPts val="0"/>
              </a:spcAft>
              <a:buSzPct val="88443"/>
              <a:buChar char="►"/>
            </a:pPr>
            <a:r>
              <a:rPr lang="en" sz="3115" b="1" dirty="0"/>
              <a:t>Administrative arrangements </a:t>
            </a:r>
            <a:r>
              <a:rPr lang="en" sz="3115" dirty="0"/>
              <a:t>– make official administrative and personal travel arrangements</a:t>
            </a:r>
            <a:endParaRPr sz="3115" dirty="0"/>
          </a:p>
          <a:p>
            <a:pPr marL="342900" lvl="0" indent="-387051" algn="l" rtl="0">
              <a:spcBef>
                <a:spcPts val="1000"/>
              </a:spcBef>
              <a:spcAft>
                <a:spcPts val="0"/>
              </a:spcAft>
              <a:buSzPct val="88443"/>
              <a:buChar char="►"/>
            </a:pPr>
            <a:r>
              <a:rPr lang="en" sz="3115" b="1" dirty="0"/>
              <a:t>Local contacts</a:t>
            </a:r>
            <a:r>
              <a:rPr lang="en" sz="3115" dirty="0"/>
              <a:t> - follow protocol</a:t>
            </a:r>
            <a:endParaRPr sz="3115" dirty="0"/>
          </a:p>
          <a:p>
            <a:pPr marL="342900" lvl="0" indent="-251459" algn="l" rtl="0">
              <a:spcBef>
                <a:spcPts val="1000"/>
              </a:spcBef>
              <a:spcAft>
                <a:spcPts val="0"/>
              </a:spcAft>
              <a:buSzPct val="79999"/>
              <a:buNone/>
            </a:pPr>
            <a:endParaRPr b="1" dirty="0"/>
          </a:p>
          <a:p>
            <a:pPr marL="342900" lvl="0" indent="-251459" algn="l" rtl="0">
              <a:spcBef>
                <a:spcPts val="1000"/>
              </a:spcBef>
              <a:spcAft>
                <a:spcPts val="0"/>
              </a:spcAft>
              <a:buSzPct val="79999"/>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Step 2: Establish the Existence of an Outbreak </a:t>
            </a:r>
            <a:endParaRPr/>
          </a:p>
        </p:txBody>
      </p:sp>
      <p:sp>
        <p:nvSpPr>
          <p:cNvPr id="224" name="Google Shape;224;p3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 b="1" dirty="0"/>
              <a:t>Expected # of cases for area</a:t>
            </a:r>
            <a:r>
              <a:rPr lang="en" dirty="0"/>
              <a:t> – use records as health dept., hospital records, death records,  physician records, doctor survey to determine expected # for the area in a given time</a:t>
            </a:r>
            <a:endParaRPr dirty="0"/>
          </a:p>
          <a:p>
            <a:pPr marL="342900" lvl="0" indent="-342900" algn="l" rtl="0">
              <a:spcBef>
                <a:spcPts val="1000"/>
              </a:spcBef>
              <a:spcAft>
                <a:spcPts val="0"/>
              </a:spcAft>
              <a:buSzPts val="1440"/>
              <a:buChar char="►"/>
            </a:pPr>
            <a:r>
              <a:rPr lang="en" b="1" dirty="0"/>
              <a:t>Other factors in play</a:t>
            </a:r>
            <a:r>
              <a:rPr lang="en" dirty="0"/>
              <a:t> – numbers may exceed normal due to factors such as better reporting, seasonal fluctuations, population changes</a:t>
            </a:r>
            <a:endParaRPr dirty="0"/>
          </a:p>
          <a:p>
            <a:pPr marL="0" lvl="0" indent="0" algn="l" rtl="0">
              <a:spcBef>
                <a:spcPts val="1000"/>
              </a:spcBef>
              <a:spcAft>
                <a:spcPts val="0"/>
              </a:spcAft>
              <a:buSzPts val="144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609599" y="457200"/>
            <a:ext cx="5562600" cy="571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Step 3: Verify the Diagnosis</a:t>
            </a:r>
            <a:endParaRPr/>
          </a:p>
        </p:txBody>
      </p:sp>
      <p:sp>
        <p:nvSpPr>
          <p:cNvPr id="230" name="Google Shape;230;p38"/>
          <p:cNvSpPr txBox="1">
            <a:spLocks noGrp="1"/>
          </p:cNvSpPr>
          <p:nvPr>
            <p:ph idx="1"/>
          </p:nvPr>
        </p:nvSpPr>
        <p:spPr>
          <a:xfrm>
            <a:off x="596900" y="1371600"/>
            <a:ext cx="6347700" cy="27099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 b="1" dirty="0"/>
              <a:t>Proper diagnosis</a:t>
            </a:r>
            <a:r>
              <a:rPr lang="en" dirty="0"/>
              <a:t> - verify the procedures used to diagnose the problem and check methods used for identifying infectious and toxic chemical agents</a:t>
            </a:r>
            <a:endParaRPr dirty="0"/>
          </a:p>
          <a:p>
            <a:pPr marL="342900" lvl="0" indent="-342900" algn="l" rtl="0">
              <a:spcBef>
                <a:spcPts val="1000"/>
              </a:spcBef>
              <a:spcAft>
                <a:spcPts val="0"/>
              </a:spcAft>
              <a:buSzPts val="1440"/>
              <a:buChar char="►"/>
            </a:pPr>
            <a:r>
              <a:rPr lang="en" b="1" dirty="0"/>
              <a:t>Not lab error</a:t>
            </a:r>
            <a:r>
              <a:rPr lang="en" dirty="0"/>
              <a:t> – be sure that the increase number of cases are not due to experimental error</a:t>
            </a:r>
            <a:endParaRPr dirty="0"/>
          </a:p>
          <a:p>
            <a:pPr marL="342900" lvl="0" indent="-342900" algn="l" rtl="0">
              <a:spcBef>
                <a:spcPts val="1000"/>
              </a:spcBef>
              <a:spcAft>
                <a:spcPts val="0"/>
              </a:spcAft>
              <a:buSzPts val="1440"/>
              <a:buChar char="►"/>
            </a:pPr>
            <a:r>
              <a:rPr lang="en" b="1" dirty="0"/>
              <a:t>Commonality</a:t>
            </a:r>
            <a:r>
              <a:rPr lang="en" dirty="0"/>
              <a:t> –  interview several persons who became ill to gain insight concerning  possible cause, source, and spread of disease or problem</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609599" y="457200"/>
            <a:ext cx="6705600" cy="99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200"/>
              <a:buFont typeface="Trebuchet MS"/>
              <a:buNone/>
            </a:pPr>
            <a:r>
              <a:rPr lang="en" sz="3200"/>
              <a:t>Step 4: Construct a Case Definition </a:t>
            </a:r>
            <a:endParaRPr/>
          </a:p>
        </p:txBody>
      </p:sp>
      <p:sp>
        <p:nvSpPr>
          <p:cNvPr id="236" name="Google Shape;236;p39"/>
          <p:cNvSpPr txBox="1">
            <a:spLocks noGrp="1"/>
          </p:cNvSpPr>
          <p:nvPr>
            <p:ph idx="1"/>
          </p:nvPr>
        </p:nvSpPr>
        <p:spPr>
          <a:xfrm>
            <a:off x="596900" y="1314450"/>
            <a:ext cx="7081200" cy="3644100"/>
          </a:xfrm>
          <a:prstGeom prst="rect">
            <a:avLst/>
          </a:prstGeom>
          <a:noFill/>
          <a:ln>
            <a:noFill/>
          </a:ln>
        </p:spPr>
        <p:txBody>
          <a:bodyPr spcFirstLastPara="1" wrap="square" lIns="91425" tIns="45700" rIns="91425" bIns="45700" anchor="t" anchorCtr="0">
            <a:noAutofit/>
          </a:bodyPr>
          <a:lstStyle/>
          <a:p>
            <a:pPr marL="342900" lvl="0" indent="-359305" algn="l" rtl="0">
              <a:lnSpc>
                <a:spcPct val="80000"/>
              </a:lnSpc>
              <a:spcBef>
                <a:spcPts val="0"/>
              </a:spcBef>
              <a:spcAft>
                <a:spcPts val="0"/>
              </a:spcAft>
              <a:buSzPts val="1698"/>
              <a:buChar char="►"/>
            </a:pPr>
            <a:r>
              <a:rPr lang="en" sz="1977" dirty="0"/>
              <a:t>Case Definition</a:t>
            </a:r>
            <a:endParaRPr sz="1977" dirty="0"/>
          </a:p>
          <a:p>
            <a:pPr marL="742950" lvl="1" indent="-304441" algn="l" rtl="0">
              <a:lnSpc>
                <a:spcPct val="80000"/>
              </a:lnSpc>
              <a:spcBef>
                <a:spcPts val="1000"/>
              </a:spcBef>
              <a:spcAft>
                <a:spcPts val="0"/>
              </a:spcAft>
              <a:buSzPts val="1574"/>
              <a:buChar char="►"/>
            </a:pPr>
            <a:r>
              <a:rPr lang="en" sz="1822" dirty="0"/>
              <a:t>Used to determine who has the disease or condition</a:t>
            </a:r>
            <a:endParaRPr sz="1822" dirty="0"/>
          </a:p>
          <a:p>
            <a:pPr marL="742950" lvl="1" indent="-304441" algn="l" rtl="0">
              <a:lnSpc>
                <a:spcPct val="80000"/>
              </a:lnSpc>
              <a:spcBef>
                <a:spcPts val="1000"/>
              </a:spcBef>
              <a:spcAft>
                <a:spcPts val="0"/>
              </a:spcAft>
              <a:buSzPts val="1574"/>
              <a:buChar char="►"/>
            </a:pPr>
            <a:r>
              <a:rPr lang="en" sz="1822" dirty="0"/>
              <a:t>Based on 4 components or standard criteria</a:t>
            </a:r>
            <a:endParaRPr sz="1822" dirty="0"/>
          </a:p>
          <a:p>
            <a:pPr marL="1143000" lvl="2" indent="-249577" algn="l" rtl="0">
              <a:lnSpc>
                <a:spcPct val="80000"/>
              </a:lnSpc>
              <a:spcBef>
                <a:spcPts val="1000"/>
              </a:spcBef>
              <a:spcAft>
                <a:spcPts val="0"/>
              </a:spcAft>
              <a:buSzPts val="1450"/>
              <a:buChar char="►"/>
            </a:pPr>
            <a:r>
              <a:rPr lang="en" sz="1667" dirty="0"/>
              <a:t>Clinical Information about the disease or condition</a:t>
            </a:r>
            <a:endParaRPr sz="1667" dirty="0"/>
          </a:p>
          <a:p>
            <a:pPr marL="1143000" lvl="2" indent="-249577" algn="l" rtl="0">
              <a:lnSpc>
                <a:spcPct val="80000"/>
              </a:lnSpc>
              <a:spcBef>
                <a:spcPts val="1000"/>
              </a:spcBef>
              <a:spcAft>
                <a:spcPts val="0"/>
              </a:spcAft>
              <a:buSzPts val="1450"/>
              <a:buChar char="►"/>
            </a:pPr>
            <a:r>
              <a:rPr lang="en" sz="1667" dirty="0"/>
              <a:t>Characteristics of the affected people </a:t>
            </a:r>
            <a:endParaRPr sz="1667" dirty="0"/>
          </a:p>
          <a:p>
            <a:pPr marL="1143000" lvl="2" indent="-249577" algn="l" rtl="0">
              <a:lnSpc>
                <a:spcPct val="80000"/>
              </a:lnSpc>
              <a:spcBef>
                <a:spcPts val="1000"/>
              </a:spcBef>
              <a:spcAft>
                <a:spcPts val="0"/>
              </a:spcAft>
              <a:buSzPts val="1450"/>
              <a:buChar char="►"/>
            </a:pPr>
            <a:r>
              <a:rPr lang="en" sz="1667" dirty="0"/>
              <a:t>Location or place</a:t>
            </a:r>
            <a:endParaRPr sz="1667" dirty="0"/>
          </a:p>
          <a:p>
            <a:pPr marL="1600200" lvl="3" indent="-251863" algn="l" rtl="0">
              <a:lnSpc>
                <a:spcPct val="80000"/>
              </a:lnSpc>
              <a:spcBef>
                <a:spcPts val="1000"/>
              </a:spcBef>
              <a:spcAft>
                <a:spcPts val="0"/>
              </a:spcAft>
              <a:buSzPts val="1326"/>
              <a:buChar char="►"/>
            </a:pPr>
            <a:r>
              <a:rPr lang="en" sz="1512" dirty="0"/>
              <a:t>Want as  specific as possible such as restaurant, county, or several specific areas</a:t>
            </a:r>
            <a:endParaRPr sz="1512" dirty="0"/>
          </a:p>
          <a:p>
            <a:pPr marL="1143000" lvl="2" indent="-249577" algn="l" rtl="0">
              <a:lnSpc>
                <a:spcPct val="80000"/>
              </a:lnSpc>
              <a:spcBef>
                <a:spcPts val="1000"/>
              </a:spcBef>
              <a:spcAft>
                <a:spcPts val="0"/>
              </a:spcAft>
              <a:buSzPts val="1450"/>
              <a:buChar char="►"/>
            </a:pPr>
            <a:r>
              <a:rPr lang="en" sz="1667" dirty="0"/>
              <a:t>Time sequence which is the specific time during which the outbreak or condition occurred</a:t>
            </a:r>
            <a:endParaRPr sz="1667" dirty="0"/>
          </a:p>
          <a:p>
            <a:pPr marL="742950" lvl="1" indent="-204469" algn="l" rtl="0">
              <a:lnSpc>
                <a:spcPct val="80000"/>
              </a:lnSpc>
              <a:spcBef>
                <a:spcPts val="1000"/>
              </a:spcBef>
              <a:spcAft>
                <a:spcPts val="0"/>
              </a:spcAft>
              <a:buSzPts val="992"/>
              <a:buNone/>
            </a:pPr>
            <a:endParaRPr sz="1540" b="1" dirty="0"/>
          </a:p>
          <a:p>
            <a:pPr marL="742950" lvl="1" indent="-204469" algn="l" rtl="0">
              <a:lnSpc>
                <a:spcPct val="80000"/>
              </a:lnSpc>
              <a:spcBef>
                <a:spcPts val="1000"/>
              </a:spcBef>
              <a:spcAft>
                <a:spcPts val="0"/>
              </a:spcAft>
              <a:buSzPts val="992"/>
              <a:buNone/>
            </a:pPr>
            <a:endParaRPr sz="1540" dirty="0"/>
          </a:p>
          <a:p>
            <a:pPr marL="342900" lvl="0" indent="-251459" algn="l" rtl="0">
              <a:lnSpc>
                <a:spcPct val="80000"/>
              </a:lnSpc>
              <a:spcBef>
                <a:spcPts val="1000"/>
              </a:spcBef>
              <a:spcAft>
                <a:spcPts val="0"/>
              </a:spcAft>
              <a:buSzPts val="1116"/>
              <a:buNone/>
            </a:pPr>
            <a:endParaRPr sz="169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609599" y="457200"/>
            <a:ext cx="6705600" cy="99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Case Definition</a:t>
            </a:r>
            <a:br>
              <a:rPr lang="en" sz="3200"/>
            </a:br>
            <a:r>
              <a:rPr lang="en" sz="2800"/>
              <a:t>Influenza-like Illness (ILI) </a:t>
            </a:r>
            <a:endParaRPr/>
          </a:p>
        </p:txBody>
      </p:sp>
      <p:sp>
        <p:nvSpPr>
          <p:cNvPr id="242" name="Google Shape;242;p4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 dirty="0"/>
              <a:t>A case of influenza-like illness (ILI) or influenza is defined as a person with fever of 37.8°C (100°F) or greater orally or 38.3°C (101°F) rectally PLUS cough during the influenza season (October 1 through May 31). </a:t>
            </a:r>
            <a:endParaRPr dirty="0"/>
          </a:p>
          <a:p>
            <a:pPr marL="342900" lvl="0" indent="-342900" algn="l" rtl="0">
              <a:spcBef>
                <a:spcPts val="1000"/>
              </a:spcBef>
              <a:spcAft>
                <a:spcPts val="0"/>
              </a:spcAft>
              <a:buSzPts val="1440"/>
              <a:buChar char="►"/>
            </a:pPr>
            <a:r>
              <a:rPr lang="en" dirty="0"/>
              <a:t>A person with laboratory confirmed influenza is also considered a case even if the person does not have cough and fever. </a:t>
            </a:r>
            <a:endParaRPr dirty="0"/>
          </a:p>
          <a:p>
            <a:pPr marL="342900" lvl="0" indent="-251459" algn="l" rtl="0">
              <a:spcBef>
                <a:spcPts val="1000"/>
              </a:spcBef>
              <a:spcAft>
                <a:spcPts val="0"/>
              </a:spcAft>
              <a:buSzPts val="144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609599" y="457200"/>
            <a:ext cx="3962400" cy="571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 sz="3200"/>
              <a:t>Identifying cases </a:t>
            </a:r>
            <a:endParaRPr/>
          </a:p>
        </p:txBody>
      </p:sp>
      <p:sp>
        <p:nvSpPr>
          <p:cNvPr id="248" name="Google Shape;248;p41"/>
          <p:cNvSpPr txBox="1">
            <a:spLocks noGrp="1"/>
          </p:cNvSpPr>
          <p:nvPr>
            <p:ph idx="1"/>
          </p:nvPr>
        </p:nvSpPr>
        <p:spPr>
          <a:xfrm>
            <a:off x="609599" y="1143000"/>
            <a:ext cx="6347700" cy="3388200"/>
          </a:xfrm>
          <a:prstGeom prst="rect">
            <a:avLst/>
          </a:prstGeom>
          <a:noFill/>
          <a:ln>
            <a:noFill/>
          </a:ln>
        </p:spPr>
        <p:txBody>
          <a:bodyPr spcFirstLastPara="1" wrap="square" lIns="91425" tIns="45700" rIns="91425" bIns="45700" anchor="t" anchorCtr="0">
            <a:normAutofit fontScale="92500" lnSpcReduction="20000"/>
          </a:bodyPr>
          <a:lstStyle/>
          <a:p>
            <a:pPr marL="342900" lvl="0" indent="-322326" algn="l" rtl="0">
              <a:spcBef>
                <a:spcPts val="0"/>
              </a:spcBef>
              <a:spcAft>
                <a:spcPts val="0"/>
              </a:spcAft>
              <a:buSzPct val="79999"/>
              <a:buChar char="►"/>
            </a:pPr>
            <a:r>
              <a:rPr lang="en" dirty="0"/>
              <a:t>Identification of specific cases </a:t>
            </a:r>
            <a:endParaRPr dirty="0"/>
          </a:p>
          <a:p>
            <a:pPr marL="742950" lvl="1" indent="-267461" algn="l" rtl="0">
              <a:spcBef>
                <a:spcPts val="1000"/>
              </a:spcBef>
              <a:spcAft>
                <a:spcPts val="0"/>
              </a:spcAft>
              <a:buSzPct val="80000"/>
              <a:buChar char="►"/>
            </a:pPr>
            <a:r>
              <a:rPr lang="en" dirty="0"/>
              <a:t>Kind &amp; Number</a:t>
            </a:r>
            <a:endParaRPr dirty="0"/>
          </a:p>
          <a:p>
            <a:pPr marL="742950" lvl="1" indent="-267461" algn="l" rtl="0">
              <a:spcBef>
                <a:spcPts val="1000"/>
              </a:spcBef>
              <a:spcAft>
                <a:spcPts val="0"/>
              </a:spcAft>
              <a:buSzPct val="80000"/>
              <a:buChar char="►"/>
            </a:pPr>
            <a:r>
              <a:rPr lang="en" dirty="0"/>
              <a:t>Count Specific Cases</a:t>
            </a:r>
            <a:endParaRPr dirty="0"/>
          </a:p>
          <a:p>
            <a:pPr marL="342900" lvl="0" indent="-322326" algn="l" rtl="0">
              <a:spcBef>
                <a:spcPts val="1000"/>
              </a:spcBef>
              <a:spcAft>
                <a:spcPts val="0"/>
              </a:spcAft>
              <a:buSzPct val="79999"/>
              <a:buChar char="►"/>
            </a:pPr>
            <a:r>
              <a:rPr lang="en" dirty="0"/>
              <a:t>Three Levels of Identification</a:t>
            </a:r>
            <a:endParaRPr dirty="0"/>
          </a:p>
          <a:p>
            <a:pPr marL="742950" lvl="1" indent="-267461" algn="l" rtl="0">
              <a:spcBef>
                <a:spcPts val="1000"/>
              </a:spcBef>
              <a:spcAft>
                <a:spcPts val="0"/>
              </a:spcAft>
              <a:buSzPct val="80000"/>
              <a:buChar char="►"/>
            </a:pPr>
            <a:r>
              <a:rPr lang="en" dirty="0"/>
              <a:t>Possible – some factors point to diagnosis</a:t>
            </a:r>
            <a:endParaRPr dirty="0"/>
          </a:p>
          <a:p>
            <a:pPr marL="742950" lvl="1" indent="-267461" algn="l" rtl="0">
              <a:spcBef>
                <a:spcPts val="1000"/>
              </a:spcBef>
              <a:spcAft>
                <a:spcPts val="0"/>
              </a:spcAft>
              <a:buSzPct val="80000"/>
              <a:buChar char="►"/>
            </a:pPr>
            <a:r>
              <a:rPr lang="en" dirty="0"/>
              <a:t>Probable – many factors point to diagnosis but may lack lab verification</a:t>
            </a:r>
            <a:endParaRPr dirty="0"/>
          </a:p>
          <a:p>
            <a:pPr marL="742950" lvl="1" indent="-267461" algn="l" rtl="0">
              <a:spcBef>
                <a:spcPts val="1000"/>
              </a:spcBef>
              <a:spcAft>
                <a:spcPts val="0"/>
              </a:spcAft>
              <a:buSzPct val="80000"/>
              <a:buChar char="►"/>
            </a:pPr>
            <a:r>
              <a:rPr lang="en" dirty="0"/>
              <a:t>Confirmed – have diagnosis with case definition plus lab verification </a:t>
            </a:r>
            <a:endParaRPr dirty="0"/>
          </a:p>
          <a:p>
            <a:pPr marL="342900" lvl="0" indent="-322326" algn="l" rtl="0">
              <a:spcBef>
                <a:spcPts val="1000"/>
              </a:spcBef>
              <a:spcAft>
                <a:spcPts val="0"/>
              </a:spcAft>
              <a:buSzPct val="79999"/>
              <a:buChar char="►"/>
            </a:pPr>
            <a:r>
              <a:rPr lang="en" dirty="0"/>
              <a:t>Initial reports may be only a small sampling of the total problem.  Be sure to expand search to determine the true size and extent of the problem</a:t>
            </a:r>
            <a:endParaRPr dirty="0"/>
          </a:p>
          <a:p>
            <a:pPr marL="342900" lvl="0" indent="-251459" algn="l" rtl="0">
              <a:spcBef>
                <a:spcPts val="1000"/>
              </a:spcBef>
              <a:spcAft>
                <a:spcPts val="0"/>
              </a:spcAft>
              <a:buSzPct val="79999"/>
              <a:buNone/>
            </a:pPr>
            <a:endParaRPr dirty="0"/>
          </a:p>
          <a:p>
            <a:pPr marL="342900" lvl="0" indent="-251459" algn="l" rtl="0">
              <a:spcBef>
                <a:spcPts val="1000"/>
              </a:spcBef>
              <a:spcAft>
                <a:spcPts val="0"/>
              </a:spcAft>
              <a:buSzPct val="79999"/>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2282</Words>
  <Application>Microsoft Macintosh PowerPoint</Application>
  <PresentationFormat>On-screen Show (16:9)</PresentationFormat>
  <Paragraphs>318</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Tahoma</vt:lpstr>
      <vt:lpstr>Calibri Light</vt:lpstr>
      <vt:lpstr>Arial</vt:lpstr>
      <vt:lpstr>Trebuchet MS</vt:lpstr>
      <vt:lpstr>Calibri</vt:lpstr>
      <vt:lpstr>Noto Sans Symbols</vt:lpstr>
      <vt:lpstr>Office Theme</vt:lpstr>
      <vt:lpstr>Epidemiology 3</vt:lpstr>
      <vt:lpstr>PowerPoint Presentation</vt:lpstr>
      <vt:lpstr>Connecting the Scientific Method &amp; Epidemiology </vt:lpstr>
      <vt:lpstr>Step 1: Prepare for Field Work</vt:lpstr>
      <vt:lpstr>Step 2: Establish the Existence of an Outbreak </vt:lpstr>
      <vt:lpstr>Step 3: Verify the Diagnosis</vt:lpstr>
      <vt:lpstr>Step 4: Construct a Case Definition </vt:lpstr>
      <vt:lpstr>Case Definition Influenza-like Illness (ILI) </vt:lpstr>
      <vt:lpstr>Identifying cases </vt:lpstr>
      <vt:lpstr>Recording Case Information</vt:lpstr>
      <vt:lpstr>Example Line List</vt:lpstr>
      <vt:lpstr>Step 5: Find cases systematically and record information </vt:lpstr>
      <vt:lpstr>Types of Descriptive Studies</vt:lpstr>
      <vt:lpstr>Epidemiological Studies made Easy!</vt:lpstr>
      <vt:lpstr>Step 6:  Describe in terms of  Time, Place &amp; Person Triad</vt:lpstr>
      <vt:lpstr>Epidemic Curve (EPI Curve) </vt:lpstr>
      <vt:lpstr>Step 7: Develop Hypothesis (Agent/Host/Environment Triad)</vt:lpstr>
      <vt:lpstr>Step 8: Evaluate Hypothesis  </vt:lpstr>
      <vt:lpstr>Calculating Relative Risk</vt:lpstr>
      <vt:lpstr>Cohort Study – Exposure</vt:lpstr>
      <vt:lpstr>Bad Salad A Sample Cohort Study using  2 X 2 Table</vt:lpstr>
      <vt:lpstr>Calculating Attack Rate &amp; Relative Risk </vt:lpstr>
      <vt:lpstr>Interpreting Results of Cohort Study </vt:lpstr>
      <vt:lpstr>Calculating Relative Risk and Odds Ratio</vt:lpstr>
      <vt:lpstr>Case Control - Illness</vt:lpstr>
      <vt:lpstr>Illness at Restaurant A A Sample Case-Control Study </vt:lpstr>
      <vt:lpstr>Calculating Odds Ratio </vt:lpstr>
      <vt:lpstr>Potential Types of Error in Data Collection</vt:lpstr>
      <vt:lpstr>Step 9: Reconsider, Refine, and Re-evaluate Hypotheses; as needed</vt:lpstr>
      <vt:lpstr>Bradford Hill Criteria</vt:lpstr>
      <vt:lpstr>Step 10: Compare and Reconcile with laboratory an/or environmental studies </vt:lpstr>
      <vt:lpstr>Step 11: Implement Control and Preventative Measures </vt:lpstr>
      <vt:lpstr>Step 12: Initiate or Maintain Surveillance</vt:lpstr>
      <vt:lpstr>Step 13: Communicate Findings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3</dc:title>
  <cp:lastModifiedBy>Microsoft Office User</cp:lastModifiedBy>
  <cp:revision>1</cp:revision>
  <dcterms:modified xsi:type="dcterms:W3CDTF">2023-02-28T05:24:41Z</dcterms:modified>
</cp:coreProperties>
</file>