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sldIdLst>
    <p:sldId id="256" r:id="rId2"/>
    <p:sldId id="257" r:id="rId3"/>
    <p:sldId id="259" r:id="rId4"/>
    <p:sldId id="260" r:id="rId5"/>
    <p:sldId id="261" r:id="rId6"/>
    <p:sldId id="323" r:id="rId7"/>
    <p:sldId id="274" r:id="rId8"/>
    <p:sldId id="276" r:id="rId9"/>
    <p:sldId id="278" r:id="rId10"/>
    <p:sldId id="279" r:id="rId11"/>
    <p:sldId id="280" r:id="rId12"/>
    <p:sldId id="282" r:id="rId13"/>
    <p:sldId id="283" r:id="rId14"/>
    <p:sldId id="284" r:id="rId15"/>
    <p:sldId id="285" r:id="rId16"/>
    <p:sldId id="286" r:id="rId17"/>
    <p:sldId id="328" r:id="rId18"/>
    <p:sldId id="287" r:id="rId19"/>
    <p:sldId id="288" r:id="rId20"/>
    <p:sldId id="289" r:id="rId21"/>
    <p:sldId id="290" r:id="rId22"/>
    <p:sldId id="326" r:id="rId23"/>
    <p:sldId id="327" r:id="rId24"/>
    <p:sldId id="329" r:id="rId25"/>
    <p:sldId id="331" r:id="rId26"/>
    <p:sldId id="262" r:id="rId27"/>
    <p:sldId id="269" r:id="rId28"/>
    <p:sldId id="330" r:id="rId29"/>
    <p:sldId id="298" r:id="rId30"/>
    <p:sldId id="295" r:id="rId31"/>
    <p:sldId id="308" r:id="rId32"/>
    <p:sldId id="311" r:id="rId33"/>
    <p:sldId id="264" r:id="rId34"/>
    <p:sldId id="313" r:id="rId35"/>
    <p:sldId id="314" r:id="rId36"/>
    <p:sldId id="317" r:id="rId37"/>
    <p:sldId id="315" r:id="rId38"/>
    <p:sldId id="324" r:id="rId39"/>
    <p:sldId id="316" r:id="rId40"/>
    <p:sldId id="319" r:id="rId41"/>
    <p:sldId id="320" r:id="rId42"/>
    <p:sldId id="321" r:id="rId43"/>
    <p:sldId id="325"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autoAdjust="0"/>
    <p:restoredTop sz="94674"/>
  </p:normalViewPr>
  <p:slideViewPr>
    <p:cSldViewPr>
      <p:cViewPr varScale="1">
        <p:scale>
          <a:sx n="124" d="100"/>
          <a:sy n="124" d="100"/>
        </p:scale>
        <p:origin x="194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C5F44313-1F11-40F7-8A29-6943DC58DEAB}" type="datetimeFigureOut">
              <a:rPr lang="en-US"/>
              <a:pPr>
                <a:defRPr/>
              </a:pPr>
              <a:t>10/29/21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9B11681-C986-4048-904B-556D770D98DB}" type="slidenum">
              <a:rPr lang="en-US" altLang="en-US"/>
              <a:pPr>
                <a:defRPr/>
              </a:pPr>
              <a:t>‹#›</a:t>
            </a:fld>
            <a:endParaRPr lang="en-US" altLang="en-US"/>
          </a:p>
        </p:txBody>
      </p:sp>
    </p:spTree>
    <p:extLst>
      <p:ext uri="{BB962C8B-B14F-4D97-AF65-F5344CB8AC3E}">
        <p14:creationId xmlns:p14="http://schemas.microsoft.com/office/powerpoint/2010/main" val="2375296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9E6A07-241A-477A-9DD7-44564AE79507}" type="slidenum">
              <a:rPr lang="en-US" altLang="en-US" smtClean="0">
                <a:latin typeface="Tahoma" panose="020B0604030504040204" pitchFamily="34" charset="0"/>
              </a:rPr>
              <a:pPr>
                <a:spcBef>
                  <a:spcPct val="0"/>
                </a:spcBef>
              </a:pPr>
              <a:t>12</a:t>
            </a:fld>
            <a:endParaRPr lang="en-US" altLang="en-US">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cs typeface="Arial"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a:cs typeface="Arial"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cs typeface="Arial"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cs typeface="Arial"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a:cs typeface="Arial"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cs typeface="Arial"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a:cs typeface="Arial"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a:cs typeface="Arial"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cs typeface="Arial"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cs typeface="Arial"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cs typeface="Arial" charset="0"/>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9A8E295D-A3D8-4AFC-A7CD-1BE469022208}" type="slidenum">
              <a:rPr lang="en-US" altLang="en-US"/>
              <a:pPr>
                <a:defRPr/>
              </a:pPr>
              <a:t>‹#›</a:t>
            </a:fld>
            <a:endParaRPr lang="en-US" altLang="en-US"/>
          </a:p>
        </p:txBody>
      </p:sp>
    </p:spTree>
    <p:extLst>
      <p:ext uri="{BB962C8B-B14F-4D97-AF65-F5344CB8AC3E}">
        <p14:creationId xmlns:p14="http://schemas.microsoft.com/office/powerpoint/2010/main" val="370511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BC559223-F962-4670-B857-54C724573EEA}" type="slidenum">
              <a:rPr lang="en-US" altLang="en-US"/>
              <a:pPr>
                <a:defRPr/>
              </a:pPr>
              <a:t>‹#›</a:t>
            </a:fld>
            <a:endParaRPr lang="en-US" altLang="en-US"/>
          </a:p>
        </p:txBody>
      </p:sp>
    </p:spTree>
    <p:extLst>
      <p:ext uri="{BB962C8B-B14F-4D97-AF65-F5344CB8AC3E}">
        <p14:creationId xmlns:p14="http://schemas.microsoft.com/office/powerpoint/2010/main" val="92725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B4C79888-B3AF-4C13-9F3C-0336E1EA521E}" type="slidenum">
              <a:rPr lang="en-US" altLang="en-US"/>
              <a:pPr>
                <a:defRPr/>
              </a:pPr>
              <a:t>‹#›</a:t>
            </a:fld>
            <a:endParaRPr lang="en-US" altLang="en-US"/>
          </a:p>
        </p:txBody>
      </p:sp>
    </p:spTree>
    <p:extLst>
      <p:ext uri="{BB962C8B-B14F-4D97-AF65-F5344CB8AC3E}">
        <p14:creationId xmlns:p14="http://schemas.microsoft.com/office/powerpoint/2010/main" val="350107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A1F53860-E09D-454F-ABD2-F6B5ABC980C8}" type="slidenum">
              <a:rPr lang="en-US" altLang="en-US"/>
              <a:pPr>
                <a:defRPr/>
              </a:pPr>
              <a:t>‹#›</a:t>
            </a:fld>
            <a:endParaRPr lang="en-US" altLang="en-US"/>
          </a:p>
        </p:txBody>
      </p:sp>
    </p:spTree>
    <p:extLst>
      <p:ext uri="{BB962C8B-B14F-4D97-AF65-F5344CB8AC3E}">
        <p14:creationId xmlns:p14="http://schemas.microsoft.com/office/powerpoint/2010/main" val="310501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8F2892C3-CF4E-4AC8-9029-1985406DAC4D}" type="slidenum">
              <a:rPr lang="en-US" altLang="en-US"/>
              <a:pPr>
                <a:defRPr/>
              </a:pPr>
              <a:t>‹#›</a:t>
            </a:fld>
            <a:endParaRPr lang="en-US" altLang="en-US"/>
          </a:p>
        </p:txBody>
      </p:sp>
    </p:spTree>
    <p:extLst>
      <p:ext uri="{BB962C8B-B14F-4D97-AF65-F5344CB8AC3E}">
        <p14:creationId xmlns:p14="http://schemas.microsoft.com/office/powerpoint/2010/main" val="405486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DF3990D8-8715-43EE-BAA0-B856A9E9044E}" type="slidenum">
              <a:rPr lang="en-US" altLang="en-US"/>
              <a:pPr>
                <a:defRPr/>
              </a:pPr>
              <a:t>‹#›</a:t>
            </a:fld>
            <a:endParaRPr lang="en-US" altLang="en-US"/>
          </a:p>
        </p:txBody>
      </p:sp>
    </p:spTree>
    <p:extLst>
      <p:ext uri="{BB962C8B-B14F-4D97-AF65-F5344CB8AC3E}">
        <p14:creationId xmlns:p14="http://schemas.microsoft.com/office/powerpoint/2010/main" val="208755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7D927593-744E-4373-9834-7905D8918C1D}" type="slidenum">
              <a:rPr lang="en-US" altLang="en-US"/>
              <a:pPr>
                <a:defRPr/>
              </a:pPr>
              <a:t>‹#›</a:t>
            </a:fld>
            <a:endParaRPr lang="en-US" altLang="en-US"/>
          </a:p>
        </p:txBody>
      </p:sp>
    </p:spTree>
    <p:extLst>
      <p:ext uri="{BB962C8B-B14F-4D97-AF65-F5344CB8AC3E}">
        <p14:creationId xmlns:p14="http://schemas.microsoft.com/office/powerpoint/2010/main" val="165091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5DF5525D-88E3-43F7-88D6-F5088060779E}" type="slidenum">
              <a:rPr lang="en-US" altLang="en-US"/>
              <a:pPr>
                <a:defRPr/>
              </a:pPr>
              <a:t>‹#›</a:t>
            </a:fld>
            <a:endParaRPr lang="en-US" altLang="en-US"/>
          </a:p>
        </p:txBody>
      </p:sp>
    </p:spTree>
    <p:extLst>
      <p:ext uri="{BB962C8B-B14F-4D97-AF65-F5344CB8AC3E}">
        <p14:creationId xmlns:p14="http://schemas.microsoft.com/office/powerpoint/2010/main" val="186636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A699718C-A035-4E81-8B39-535436F5BCB8}" type="slidenum">
              <a:rPr lang="en-US" altLang="en-US"/>
              <a:pPr>
                <a:defRPr/>
              </a:pPr>
              <a:t>‹#›</a:t>
            </a:fld>
            <a:endParaRPr lang="en-US" altLang="en-US"/>
          </a:p>
        </p:txBody>
      </p:sp>
    </p:spTree>
    <p:extLst>
      <p:ext uri="{BB962C8B-B14F-4D97-AF65-F5344CB8AC3E}">
        <p14:creationId xmlns:p14="http://schemas.microsoft.com/office/powerpoint/2010/main" val="4013789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F0B311CA-9732-4C51-ACBB-AE9FB40BDC34}" type="slidenum">
              <a:rPr lang="en-US" altLang="en-US"/>
              <a:pPr>
                <a:defRPr/>
              </a:pPr>
              <a:t>‹#›</a:t>
            </a:fld>
            <a:endParaRPr lang="en-US" altLang="en-US"/>
          </a:p>
        </p:txBody>
      </p:sp>
    </p:spTree>
    <p:extLst>
      <p:ext uri="{BB962C8B-B14F-4D97-AF65-F5344CB8AC3E}">
        <p14:creationId xmlns:p14="http://schemas.microsoft.com/office/powerpoint/2010/main" val="131840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1BD84DF2-18DC-4B39-B58F-446DBC05ED1E}" type="slidenum">
              <a:rPr lang="en-US" altLang="en-US"/>
              <a:pPr>
                <a:defRPr/>
              </a:pPr>
              <a:t>‹#›</a:t>
            </a:fld>
            <a:endParaRPr lang="en-US" altLang="en-US"/>
          </a:p>
        </p:txBody>
      </p:sp>
    </p:spTree>
    <p:extLst>
      <p:ext uri="{BB962C8B-B14F-4D97-AF65-F5344CB8AC3E}">
        <p14:creationId xmlns:p14="http://schemas.microsoft.com/office/powerpoint/2010/main" val="22825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cs typeface="Arial" charset="0"/>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a:cs typeface="Arial" charset="0"/>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cs typeface="Arial" charset="0"/>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cs typeface="Arial" charset="0"/>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a:cs typeface="Arial" charset="0"/>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cs typeface="Arial" charset="0"/>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a:cs typeface="Arial" charset="0"/>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a:cs typeface="Arial" charset="0"/>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cs typeface="Arial" charset="0"/>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cs typeface="Arial" charset="0"/>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cs typeface="Arial" charset="0"/>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cs typeface="Arial" charset="0"/>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US"/>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cs typeface="Arial" charset="0"/>
              </a:defRPr>
            </a:lvl1pPr>
          </a:lstStyle>
          <a:p>
            <a:pPr>
              <a:defRPr/>
            </a:pPr>
            <a:endParaRPr lang="en-US"/>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DB65040-396C-4DA4-8E37-5A1C98B723C3}"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84"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woz@iu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n.wikipedia.org/wiki/Image:Amino_acid2.p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www.zoefoods.com/images/2005/bars/Choc_PB_Bliss_NP.gi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gmoanswers.com/" TargetMode="External"/><Relationship Id="rId2" Type="http://schemas.openxmlformats.org/officeDocument/2006/relationships/hyperlink" Target="http://mypage.iu.edu/~lwoz/socrime/index.htm" TargetMode="External"/><Relationship Id="rId1" Type="http://schemas.openxmlformats.org/officeDocument/2006/relationships/slideLayout" Target="../slideLayouts/slideLayout2.xml"/><Relationship Id="rId4" Type="http://schemas.openxmlformats.org/officeDocument/2006/relationships/hyperlink" Target="http://www.fda.gov/Food/IngredientsPackagingLabeling/FoodAdditivesIngredients/ucm094211.ht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3886200"/>
            <a:ext cx="6400800" cy="2438400"/>
          </a:xfrm>
        </p:spPr>
        <p:txBody>
          <a:bodyPr/>
          <a:lstStyle/>
          <a:p>
            <a:pPr eaLnBrk="1" hangingPunct="1">
              <a:defRPr/>
            </a:pPr>
            <a:r>
              <a:rPr lang="en-US" dirty="0"/>
              <a:t>Linda </a:t>
            </a:r>
            <a:r>
              <a:rPr lang="en-US" dirty="0" err="1"/>
              <a:t>Wozniewski</a:t>
            </a:r>
            <a:endParaRPr lang="en-US" dirty="0"/>
          </a:p>
          <a:p>
            <a:pPr eaLnBrk="1" hangingPunct="1">
              <a:defRPr/>
            </a:pPr>
            <a:r>
              <a:rPr lang="en-US" dirty="0">
                <a:hlinkClick r:id="rId2"/>
              </a:rPr>
              <a:t>lwoz@iun.edu</a:t>
            </a:r>
            <a:endParaRPr lang="en-US" dirty="0"/>
          </a:p>
        </p:txBody>
      </p:sp>
      <p:sp>
        <p:nvSpPr>
          <p:cNvPr id="2050" name="Rectangle 2"/>
          <p:cNvSpPr>
            <a:spLocks noGrp="1" noChangeArrowheads="1"/>
          </p:cNvSpPr>
          <p:nvPr>
            <p:ph type="ctrTitle"/>
          </p:nvPr>
        </p:nvSpPr>
        <p:spPr>
          <a:xfrm>
            <a:off x="1066800" y="1600200"/>
            <a:ext cx="7772400" cy="1736725"/>
          </a:xfrm>
        </p:spPr>
        <p:txBody>
          <a:bodyPr/>
          <a:lstStyle/>
          <a:p>
            <a:pPr eaLnBrk="1" hangingPunct="1">
              <a:defRPr/>
            </a:pPr>
            <a:r>
              <a:rPr lang="en-US" dirty="0"/>
              <a:t>Food Science Notes (B)</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arn(inHorizontal)">
                                      <p:cBhvr>
                                        <p:cTn id="7" dur="500"/>
                                        <p:tgtEl>
                                          <p:spTgt spid="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barn(inHorizontal)">
                                      <p:cBhvr>
                                        <p:cTn id="1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8" y="0"/>
            <a:ext cx="6367462" cy="1143000"/>
          </a:xfrm>
        </p:spPr>
        <p:txBody>
          <a:bodyPr/>
          <a:lstStyle/>
          <a:p>
            <a:pPr>
              <a:defRPr/>
            </a:pPr>
            <a:r>
              <a:rPr lang="en-US" dirty="0"/>
              <a:t>Carbohydrates-Complex</a:t>
            </a:r>
          </a:p>
        </p:txBody>
      </p:sp>
      <p:sp>
        <p:nvSpPr>
          <p:cNvPr id="7" name="Rectangle 6"/>
          <p:cNvSpPr/>
          <p:nvPr/>
        </p:nvSpPr>
        <p:spPr>
          <a:xfrm>
            <a:off x="4038600" y="3581400"/>
            <a:ext cx="5148262"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952500"/>
            <a:ext cx="8229600" cy="5715000"/>
          </a:xfrm>
        </p:spPr>
        <p:txBody>
          <a:bodyPr/>
          <a:lstStyle/>
          <a:p>
            <a:pPr eaLnBrk="1" hangingPunct="1">
              <a:buFont typeface="Wingdings" charset="2"/>
              <a:buNone/>
              <a:defRPr/>
            </a:pPr>
            <a:r>
              <a:rPr lang="en-US" sz="2800" dirty="0"/>
              <a:t>Polysaccharides </a:t>
            </a:r>
          </a:p>
          <a:p>
            <a:pPr eaLnBrk="1" hangingPunct="1">
              <a:buFont typeface="Wingdings" charset="2"/>
              <a:buChar char="n"/>
              <a:defRPr/>
            </a:pPr>
            <a:r>
              <a:rPr lang="en-US" sz="2800" dirty="0"/>
              <a:t>Examples: </a:t>
            </a:r>
          </a:p>
          <a:p>
            <a:pPr lvl="1" eaLnBrk="1" hangingPunct="1">
              <a:buFont typeface="Wingdings" charset="2"/>
              <a:buChar char="n"/>
              <a:defRPr/>
            </a:pPr>
            <a:r>
              <a:rPr lang="en-US" sz="2400" dirty="0"/>
              <a:t>starch - glucose polymers, found in plants</a:t>
            </a:r>
          </a:p>
          <a:p>
            <a:pPr lvl="1" eaLnBrk="1" hangingPunct="1">
              <a:buFont typeface="Wingdings" charset="2"/>
              <a:buChar char="n"/>
              <a:defRPr/>
            </a:pPr>
            <a:r>
              <a:rPr lang="en-US" sz="2400" dirty="0"/>
              <a:t>cellulose –found in plant fibers, insoluble</a:t>
            </a:r>
          </a:p>
          <a:p>
            <a:pPr lvl="1" eaLnBrk="1" hangingPunct="1">
              <a:buFont typeface="Wingdings" charset="2"/>
              <a:buChar char="n"/>
              <a:defRPr/>
            </a:pPr>
            <a:r>
              <a:rPr lang="en-US" sz="2400" dirty="0"/>
              <a:t>Pectin-units are sugar acids rather than simple sugars, found in vegetables and fruits </a:t>
            </a:r>
          </a:p>
          <a:p>
            <a:pPr eaLnBrk="1" hangingPunct="1">
              <a:buFont typeface="Wingdings" charset="2"/>
              <a:buChar char="n"/>
              <a:defRPr/>
            </a:pPr>
            <a:r>
              <a:rPr lang="en-US" sz="2800" dirty="0"/>
              <a:t>Used to:</a:t>
            </a:r>
          </a:p>
          <a:p>
            <a:pPr lvl="1" eaLnBrk="1" hangingPunct="1">
              <a:buFont typeface="Wingdings" charset="2"/>
              <a:buChar char="n"/>
              <a:defRPr/>
            </a:pPr>
            <a:r>
              <a:rPr lang="en-US" sz="2400" dirty="0"/>
              <a:t>Provide nutrition</a:t>
            </a:r>
          </a:p>
          <a:p>
            <a:pPr lvl="1" eaLnBrk="1" hangingPunct="1">
              <a:buFont typeface="Wingdings" charset="2"/>
              <a:buChar char="n"/>
              <a:defRPr/>
            </a:pPr>
            <a:r>
              <a:rPr lang="en-US" sz="2400" dirty="0"/>
              <a:t>Give body to food</a:t>
            </a:r>
          </a:p>
          <a:p>
            <a:pPr lvl="1" eaLnBrk="1" hangingPunct="1">
              <a:buFont typeface="Wingdings" charset="2"/>
              <a:buChar char="n"/>
              <a:defRPr/>
            </a:pPr>
            <a:r>
              <a:rPr lang="en-US" sz="2400" dirty="0"/>
              <a:t>Help with waste elimination</a:t>
            </a:r>
          </a:p>
          <a:p>
            <a:pPr eaLnBrk="1" hangingPunct="1">
              <a:buFont typeface="Wingdings" charset="2"/>
              <a:buChar char="n"/>
              <a:defRPr/>
            </a:pPr>
            <a:r>
              <a:rPr lang="en-US" sz="2800" dirty="0"/>
              <a:t>When heated, starches gelatinize-breaking molecular bonds</a:t>
            </a:r>
          </a:p>
          <a:p>
            <a:pPr eaLnBrk="1" hangingPunct="1">
              <a:buFont typeface="Wingdings" charset="2"/>
              <a:buChar char="n"/>
              <a:defRPr/>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681412"/>
            <a:ext cx="5072062"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6284728" y="85252"/>
            <a:ext cx="2859272" cy="2115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Tests for carbohydrates</a:t>
            </a:r>
          </a:p>
        </p:txBody>
      </p:sp>
      <p:sp>
        <p:nvSpPr>
          <p:cNvPr id="3" name="Content Placeholder 2"/>
          <p:cNvSpPr>
            <a:spLocks noGrp="1"/>
          </p:cNvSpPr>
          <p:nvPr>
            <p:ph idx="1"/>
          </p:nvPr>
        </p:nvSpPr>
        <p:spPr/>
        <p:txBody>
          <a:bodyPr/>
          <a:lstStyle/>
          <a:p>
            <a:pPr eaLnBrk="1" hangingPunct="1">
              <a:buSzPct val="70000"/>
              <a:buFont typeface="Wingdings" charset="2"/>
              <a:buChar char="n"/>
              <a:defRPr/>
            </a:pPr>
            <a:r>
              <a:rPr lang="en-US" dirty="0"/>
              <a:t>Benedicts test for sugars</a:t>
            </a:r>
          </a:p>
          <a:p>
            <a:pPr eaLnBrk="1" hangingPunct="1">
              <a:buSzPct val="70000"/>
              <a:buFont typeface="Wingdings" panose="05000000000000000000" pitchFamily="2" charset="2"/>
              <a:buNone/>
              <a:defRPr/>
            </a:pPr>
            <a:endParaRPr lang="en-US" dirty="0"/>
          </a:p>
          <a:p>
            <a:pPr eaLnBrk="1" hangingPunct="1">
              <a:buSzPct val="70000"/>
              <a:buFont typeface="Wingdings" charset="2"/>
              <a:buChar char="n"/>
              <a:defRPr/>
            </a:pPr>
            <a:r>
              <a:rPr lang="en-US" dirty="0"/>
              <a:t>Iodine test for starch</a:t>
            </a:r>
          </a:p>
          <a:p>
            <a:pPr>
              <a:defRPr/>
            </a:pPr>
            <a:endParaRPr lang="en-US" dirty="0"/>
          </a:p>
        </p:txBody>
      </p:sp>
      <p:pic>
        <p:nvPicPr>
          <p:cNvPr id="17412" name="Picture 5" descr="Benedi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600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iodine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3924300"/>
            <a:ext cx="20478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p:cNvSpPr txBox="1">
            <a:spLocks noChangeArrowheads="1"/>
          </p:cNvSpPr>
          <p:nvPr/>
        </p:nvSpPr>
        <p:spPr bwMode="auto">
          <a:xfrm>
            <a:off x="4724400" y="57912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Positive Reaction</a:t>
            </a:r>
          </a:p>
        </p:txBody>
      </p:sp>
      <p:cxnSp>
        <p:nvCxnSpPr>
          <p:cNvPr id="8" name="Straight Arrow Connector 7"/>
          <p:cNvCxnSpPr/>
          <p:nvPr/>
        </p:nvCxnSpPr>
        <p:spPr>
          <a:xfrm>
            <a:off x="4038600" y="3352800"/>
            <a:ext cx="1524000" cy="1143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953000" y="2286000"/>
            <a:ext cx="1371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nodeType="afterGroup">
                            <p:stCondLst>
                              <p:cond delay="1000"/>
                            </p:stCondLst>
                            <p:childTnLst>
                              <p:par>
                                <p:cTn id="16" presetID="25" presetClass="entr" presetSubtype="0" fill="hold" nodeType="afterEffect">
                                  <p:stCondLst>
                                    <p:cond delay="0"/>
                                  </p:stCondLst>
                                  <p:childTnLst>
                                    <p:set>
                                      <p:cBhvr>
                                        <p:cTn id="17" dur="1" fill="hold">
                                          <p:stCondLst>
                                            <p:cond delay="0"/>
                                          </p:stCondLst>
                                        </p:cTn>
                                        <p:tgtEl>
                                          <p:spTgt spid="17412"/>
                                        </p:tgtEl>
                                        <p:attrNameLst>
                                          <p:attrName>style.visibility</p:attrName>
                                        </p:attrNameLst>
                                      </p:cBhvr>
                                      <p:to>
                                        <p:strVal val="visible"/>
                                      </p:to>
                                    </p:set>
                                    <p:anim calcmode="lin" valueType="num">
                                      <p:cBhvr>
                                        <p:cTn id="18" dur="500" decel="50000" fill="hold">
                                          <p:stCondLst>
                                            <p:cond delay="0"/>
                                          </p:stCondLst>
                                        </p:cTn>
                                        <p:tgtEl>
                                          <p:spTgt spid="1741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741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7412"/>
                                        </p:tgtEl>
                                        <p:attrNameLst>
                                          <p:attrName>ppt_w</p:attrName>
                                        </p:attrNameLst>
                                      </p:cBhvr>
                                      <p:tavLst>
                                        <p:tav tm="0">
                                          <p:val>
                                            <p:strVal val="#ppt_w*.05"/>
                                          </p:val>
                                        </p:tav>
                                        <p:tav tm="100000">
                                          <p:val>
                                            <p:strVal val="#ppt_w"/>
                                          </p:val>
                                        </p:tav>
                                      </p:tavLst>
                                    </p:anim>
                                    <p:anim calcmode="lin" valueType="num">
                                      <p:cBhvr>
                                        <p:cTn id="21" dur="1000" fill="hold"/>
                                        <p:tgtEl>
                                          <p:spTgt spid="1741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741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741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741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7412"/>
                                        </p:tgtEl>
                                      </p:cBhvr>
                                    </p:animEffect>
                                  </p:childTnLst>
                                </p:cTn>
                              </p:par>
                              <p:par>
                                <p:cTn id="26" presetID="25"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5"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3"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
                                            <p:txEl>
                                              <p:pRg st="2" end="2"/>
                                            </p:txEl>
                                          </p:spTgt>
                                        </p:tgtEl>
                                      </p:cBhvr>
                                    </p:animEffect>
                                  </p:childTnLst>
                                </p:cTn>
                              </p:par>
                            </p:childTnLst>
                          </p:cTn>
                        </p:par>
                        <p:par>
                          <p:cTn id="48" fill="hold" nodeType="afterGroup">
                            <p:stCondLst>
                              <p:cond delay="1000"/>
                            </p:stCondLst>
                            <p:childTnLst>
                              <p:par>
                                <p:cTn id="49" presetID="25" presetClass="entr" presetSubtype="0" fill="hold" nodeType="afterEffect">
                                  <p:stCondLst>
                                    <p:cond delay="0"/>
                                  </p:stCondLst>
                                  <p:childTnLst>
                                    <p:set>
                                      <p:cBhvr>
                                        <p:cTn id="50" dur="1" fill="hold">
                                          <p:stCondLst>
                                            <p:cond delay="0"/>
                                          </p:stCondLst>
                                        </p:cTn>
                                        <p:tgtEl>
                                          <p:spTgt spid="17413"/>
                                        </p:tgtEl>
                                        <p:attrNameLst>
                                          <p:attrName>style.visibility</p:attrName>
                                        </p:attrNameLst>
                                      </p:cBhvr>
                                      <p:to>
                                        <p:strVal val="visible"/>
                                      </p:to>
                                    </p:set>
                                    <p:anim calcmode="lin" valueType="num">
                                      <p:cBhvr>
                                        <p:cTn id="51" dur="500" decel="50000" fill="hold">
                                          <p:stCondLst>
                                            <p:cond delay="0"/>
                                          </p:stCondLst>
                                        </p:cTn>
                                        <p:tgtEl>
                                          <p:spTgt spid="17413"/>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7413"/>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7413"/>
                                        </p:tgtEl>
                                        <p:attrNameLst>
                                          <p:attrName>ppt_w</p:attrName>
                                        </p:attrNameLst>
                                      </p:cBhvr>
                                      <p:tavLst>
                                        <p:tav tm="0">
                                          <p:val>
                                            <p:strVal val="#ppt_w*.05"/>
                                          </p:val>
                                        </p:tav>
                                        <p:tav tm="100000">
                                          <p:val>
                                            <p:strVal val="#ppt_w"/>
                                          </p:val>
                                        </p:tav>
                                      </p:tavLst>
                                    </p:anim>
                                    <p:anim calcmode="lin" valueType="num">
                                      <p:cBhvr>
                                        <p:cTn id="54" dur="1000" fill="hold"/>
                                        <p:tgtEl>
                                          <p:spTgt spid="17413"/>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7413"/>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7413"/>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7413"/>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7413"/>
                                        </p:tgtEl>
                                      </p:cBhvr>
                                    </p:animEffect>
                                  </p:childTnLst>
                                </p:cTn>
                              </p:par>
                              <p:par>
                                <p:cTn id="59" presetID="25"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64" dur="1000" fill="hold"/>
                                        <p:tgtEl>
                                          <p:spTgt spid="8"/>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8"/>
                                        </p:tgtEl>
                                      </p:cBhvr>
                                    </p:animEffect>
                                  </p:childTnLst>
                                </p:cTn>
                              </p:par>
                            </p:childTnLst>
                          </p:cTn>
                        </p:par>
                        <p:par>
                          <p:cTn id="69" fill="hold" nodeType="afterGroup">
                            <p:stCondLst>
                              <p:cond delay="2000"/>
                            </p:stCondLst>
                            <p:childTnLst>
                              <p:par>
                                <p:cTn id="70" presetID="5" presetClass="entr" presetSubtype="10" fill="hold" grpId="0" nodeType="afterEffect">
                                  <p:stCondLst>
                                    <p:cond delay="0"/>
                                  </p:stCondLst>
                                  <p:childTnLst>
                                    <p:set>
                                      <p:cBhvr>
                                        <p:cTn id="71" dur="1" fill="hold">
                                          <p:stCondLst>
                                            <p:cond delay="0"/>
                                          </p:stCondLst>
                                        </p:cTn>
                                        <p:tgtEl>
                                          <p:spTgt spid="17414"/>
                                        </p:tgtEl>
                                        <p:attrNameLst>
                                          <p:attrName>style.visibility</p:attrName>
                                        </p:attrNameLst>
                                      </p:cBhvr>
                                      <p:to>
                                        <p:strVal val="visible"/>
                                      </p:to>
                                    </p:set>
                                    <p:animEffect transition="in" filter="checkerboard(across)">
                                      <p:cBhvr>
                                        <p:cTn id="72"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Benedict’s Test</a:t>
            </a:r>
          </a:p>
        </p:txBody>
      </p:sp>
      <p:sp>
        <p:nvSpPr>
          <p:cNvPr id="3" name="Content Placeholder 2"/>
          <p:cNvSpPr>
            <a:spLocks noGrp="1"/>
          </p:cNvSpPr>
          <p:nvPr>
            <p:ph idx="1"/>
          </p:nvPr>
        </p:nvSpPr>
        <p:spPr>
          <a:xfrm>
            <a:off x="76200" y="1600200"/>
            <a:ext cx="8991600" cy="5029200"/>
          </a:xfrm>
        </p:spPr>
        <p:txBody>
          <a:bodyPr/>
          <a:lstStyle/>
          <a:p>
            <a:pPr eaLnBrk="1" hangingPunct="1">
              <a:lnSpc>
                <a:spcPct val="80000"/>
              </a:lnSpc>
              <a:defRPr/>
            </a:pPr>
            <a:r>
              <a:rPr lang="en-US" sz="2200" dirty="0">
                <a:effectLst/>
              </a:rPr>
              <a:t>The Benedict's test allows us to detect the presence of reducing sugars (sugars with a free aldehyde or ketone group).  All </a:t>
            </a:r>
            <a:r>
              <a:rPr lang="en-US" sz="2200" dirty="0" err="1">
                <a:effectLst/>
              </a:rPr>
              <a:t>monosaccharides</a:t>
            </a:r>
            <a:r>
              <a:rPr lang="en-US" sz="2200" dirty="0">
                <a:effectLst/>
              </a:rPr>
              <a:t> are reducing sugars.  Some disaccharides are also reducing sugars.  Other disaccharides such as sucrose are non-reducing sugars and will not react with Benedict's solution.  Starches are also non-reducing sugars. </a:t>
            </a:r>
          </a:p>
          <a:p>
            <a:pPr eaLnBrk="1" hangingPunct="1">
              <a:lnSpc>
                <a:spcPct val="80000"/>
              </a:lnSpc>
              <a:buFont typeface="Wingdings" panose="05000000000000000000" pitchFamily="2" charset="2"/>
              <a:buNone/>
              <a:defRPr/>
            </a:pPr>
            <a:endParaRPr lang="en-US" sz="2200" dirty="0">
              <a:effectLst/>
            </a:endParaRPr>
          </a:p>
          <a:p>
            <a:pPr eaLnBrk="1" hangingPunct="1">
              <a:lnSpc>
                <a:spcPct val="80000"/>
              </a:lnSpc>
              <a:defRPr/>
            </a:pPr>
            <a:r>
              <a:rPr lang="en-US" sz="2200" dirty="0">
                <a:effectLst/>
              </a:rPr>
              <a:t> The copper sulfate (CuSO</a:t>
            </a:r>
            <a:r>
              <a:rPr lang="en-US" sz="2200" baseline="-25000" dirty="0">
                <a:effectLst/>
              </a:rPr>
              <a:t>4</a:t>
            </a:r>
            <a:r>
              <a:rPr lang="en-US" sz="2200" dirty="0">
                <a:effectLst/>
              </a:rPr>
              <a:t>) present in Benedict's solution reacts with electrons from the reducing sugar to form cuprous oxide (Cu2O), a red-brown precipitate. </a:t>
            </a:r>
          </a:p>
          <a:p>
            <a:pPr eaLnBrk="1" hangingPunct="1">
              <a:lnSpc>
                <a:spcPct val="80000"/>
              </a:lnSpc>
              <a:defRPr/>
            </a:pPr>
            <a:r>
              <a:rPr lang="en-US" sz="2200" dirty="0">
                <a:effectLst/>
              </a:rPr>
              <a:t>The final color of the solution depends on how much of this precipitate was formed, and therefore the color gives an indication of how much reducing sugar was present if a quantitative reagent was used. </a:t>
            </a:r>
          </a:p>
          <a:p>
            <a:pPr eaLnBrk="1" hangingPunct="1">
              <a:lnSpc>
                <a:spcPct val="80000"/>
              </a:lnSpc>
              <a:buFont typeface="Wingdings" panose="05000000000000000000" pitchFamily="2" charset="2"/>
              <a:buNone/>
              <a:defRPr/>
            </a:pPr>
            <a:endParaRPr lang="en-US" sz="2200" dirty="0">
              <a:effectLst/>
            </a:endParaRPr>
          </a:p>
          <a:p>
            <a:pPr eaLnBrk="1" hangingPunct="1">
              <a:lnSpc>
                <a:spcPct val="80000"/>
              </a:lnSpc>
              <a:defRPr/>
            </a:pPr>
            <a:r>
              <a:rPr lang="en-US" sz="2200" dirty="0">
                <a:effectLst/>
              </a:rPr>
              <a:t>With increasing amounts of reducing sugar the result will be: </a:t>
            </a:r>
          </a:p>
          <a:p>
            <a:pPr eaLnBrk="1" hangingPunct="1">
              <a:lnSpc>
                <a:spcPct val="80000"/>
              </a:lnSpc>
              <a:buFont typeface="Wingdings" panose="05000000000000000000" pitchFamily="2" charset="2"/>
              <a:buNone/>
              <a:defRPr/>
            </a:pPr>
            <a:r>
              <a:rPr lang="en-US" sz="2200" dirty="0">
                <a:effectLst/>
              </a:rPr>
              <a:t>		green yellow orange red </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5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5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2" dur="25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3" dur="250" accel="50000" fill="hold">
                                          <p:stCondLst>
                                            <p:cond delay="25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5" dur="25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6" dur="25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7" dur="250" accel="50000" fill="hold">
                                          <p:stCondLst>
                                            <p:cond delay="25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8" dur="500" decel="50000">
                                          <p:stCondLst>
                                            <p:cond delay="0"/>
                                          </p:stCondLst>
                                        </p:cTn>
                                        <p:tgtEl>
                                          <p:spTgt spid="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25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46"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3">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25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56" dur="25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57" dur="250" accel="50000" fill="hold">
                                          <p:stCondLst>
                                            <p:cond delay="25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58"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9" dur="25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60" dur="25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61" dur="250" accel="50000" fill="hold">
                                          <p:stCondLst>
                                            <p:cond delay="25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62" dur="5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Iodine Test</a:t>
            </a:r>
          </a:p>
        </p:txBody>
      </p:sp>
      <p:sp>
        <p:nvSpPr>
          <p:cNvPr id="3" name="Content Placeholder 2"/>
          <p:cNvSpPr>
            <a:spLocks noGrp="1"/>
          </p:cNvSpPr>
          <p:nvPr>
            <p:ph idx="1"/>
          </p:nvPr>
        </p:nvSpPr>
        <p:spPr>
          <a:xfrm>
            <a:off x="457200" y="1371600"/>
            <a:ext cx="8229600" cy="5181600"/>
          </a:xfrm>
        </p:spPr>
        <p:txBody>
          <a:bodyPr/>
          <a:lstStyle/>
          <a:p>
            <a:pPr eaLnBrk="1" hangingPunct="1">
              <a:defRPr/>
            </a:pPr>
            <a:r>
              <a:rPr lang="en-US" dirty="0"/>
              <a:t>The </a:t>
            </a:r>
            <a:r>
              <a:rPr lang="en-US" b="1" dirty="0"/>
              <a:t>Iodine test</a:t>
            </a:r>
            <a:r>
              <a:rPr lang="en-US" dirty="0"/>
              <a:t> is used to test for the presence of starch. </a:t>
            </a:r>
          </a:p>
          <a:p>
            <a:pPr eaLnBrk="1" hangingPunct="1">
              <a:defRPr/>
            </a:pPr>
            <a:r>
              <a:rPr lang="en-US" dirty="0"/>
              <a:t>Iodine solution – Iodine is dissolved in an aqueous solution of potassium iodide - reacts with starch producing a deep blue-black color.</a:t>
            </a:r>
          </a:p>
          <a:p>
            <a:pPr>
              <a:defRPr/>
            </a:pPr>
            <a:r>
              <a:rPr lang="en-US" dirty="0"/>
              <a:t>Although the exact chemistry of the color change is not known, it is believed that the iodine changes the shape of the starch to change the color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473"/>
            <a:ext cx="8229600" cy="636587"/>
          </a:xfrm>
        </p:spPr>
        <p:txBody>
          <a:bodyPr/>
          <a:lstStyle/>
          <a:p>
            <a:pPr>
              <a:defRPr/>
            </a:pPr>
            <a:r>
              <a:rPr lang="en-US" dirty="0"/>
              <a:t>Lipids</a:t>
            </a:r>
          </a:p>
        </p:txBody>
      </p:sp>
      <p:sp>
        <p:nvSpPr>
          <p:cNvPr id="3" name="Content Placeholder 2"/>
          <p:cNvSpPr>
            <a:spLocks noGrp="1"/>
          </p:cNvSpPr>
          <p:nvPr>
            <p:ph idx="1"/>
          </p:nvPr>
        </p:nvSpPr>
        <p:spPr>
          <a:xfrm>
            <a:off x="0" y="533400"/>
            <a:ext cx="9144000" cy="5867400"/>
          </a:xfrm>
        </p:spPr>
        <p:txBody>
          <a:bodyPr/>
          <a:lstStyle/>
          <a:p>
            <a:pPr eaLnBrk="1" hangingPunct="1">
              <a:defRPr/>
            </a:pPr>
            <a:r>
              <a:rPr lang="en-US" dirty="0"/>
              <a:t>Present as fats extracted from plants or animals (butter, vegetable oil) or as constituents of food (chocolate)</a:t>
            </a:r>
          </a:p>
          <a:p>
            <a:pPr eaLnBrk="1" hangingPunct="1">
              <a:defRPr/>
            </a:pPr>
            <a:r>
              <a:rPr lang="en-US" dirty="0"/>
              <a:t>Contributions to foods: texture and flavor</a:t>
            </a:r>
          </a:p>
          <a:p>
            <a:pPr eaLnBrk="1" hangingPunct="1">
              <a:defRPr/>
            </a:pPr>
            <a:r>
              <a:rPr lang="en-US" dirty="0"/>
              <a:t>Contain only Carbon, hydrogen and oxygen</a:t>
            </a:r>
          </a:p>
          <a:p>
            <a:pPr eaLnBrk="1" hangingPunct="1">
              <a:lnSpc>
                <a:spcPct val="90000"/>
              </a:lnSpc>
              <a:buSzPct val="70000"/>
              <a:defRPr/>
            </a:pPr>
            <a:r>
              <a:rPr lang="en-US" dirty="0"/>
              <a:t>Most common form for lipid in foods is as a triglyceride</a:t>
            </a:r>
          </a:p>
          <a:p>
            <a:pPr eaLnBrk="1" hangingPunct="1">
              <a:lnSpc>
                <a:spcPct val="90000"/>
              </a:lnSpc>
              <a:buSzPct val="70000"/>
              <a:defRPr/>
            </a:pPr>
            <a:r>
              <a:rPr lang="en-US" dirty="0"/>
              <a:t>What difference  in texture would you see substituting vegetable shortening or vegetable oil for butter in the formulation?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547946"/>
            <a:ext cx="4114800" cy="116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Horizont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180"/>
            <a:ext cx="8229600" cy="1143000"/>
          </a:xfrm>
        </p:spPr>
        <p:txBody>
          <a:bodyPr/>
          <a:lstStyle/>
          <a:p>
            <a:pPr>
              <a:defRPr/>
            </a:pPr>
            <a:r>
              <a:rPr lang="en-US" dirty="0"/>
              <a:t>Lipids</a:t>
            </a:r>
          </a:p>
        </p:txBody>
      </p:sp>
      <p:sp>
        <p:nvSpPr>
          <p:cNvPr id="3" name="Content Placeholder 2"/>
          <p:cNvSpPr>
            <a:spLocks noGrp="1"/>
          </p:cNvSpPr>
          <p:nvPr>
            <p:ph sz="half" idx="1"/>
          </p:nvPr>
        </p:nvSpPr>
        <p:spPr>
          <a:xfrm>
            <a:off x="0" y="800100"/>
            <a:ext cx="4419600" cy="1600199"/>
          </a:xfrm>
        </p:spPr>
        <p:txBody>
          <a:bodyPr/>
          <a:lstStyle/>
          <a:p>
            <a:pPr>
              <a:defRPr/>
            </a:pPr>
            <a:r>
              <a:rPr lang="en-US" sz="2000" dirty="0"/>
              <a:t>http://www.wellsphere.com/healthy-cooking-article/butter-vs-shortening-in-baking/156136</a:t>
            </a:r>
          </a:p>
          <a:p>
            <a:pPr>
              <a:defRPr/>
            </a:pPr>
            <a:endParaRPr lang="en-US" sz="2000" dirty="0"/>
          </a:p>
          <a:p>
            <a:pPr>
              <a:defRPr/>
            </a:pPr>
            <a:endParaRPr lang="en-US" dirty="0"/>
          </a:p>
        </p:txBody>
      </p:sp>
      <p:sp>
        <p:nvSpPr>
          <p:cNvPr id="7" name="Content Placeholder 6"/>
          <p:cNvSpPr>
            <a:spLocks noGrp="1"/>
          </p:cNvSpPr>
          <p:nvPr>
            <p:ph sz="half" idx="2"/>
          </p:nvPr>
        </p:nvSpPr>
        <p:spPr>
          <a:xfrm>
            <a:off x="4191000" y="664756"/>
            <a:ext cx="4800600" cy="4530725"/>
          </a:xfrm>
        </p:spPr>
        <p:txBody>
          <a:bodyPr/>
          <a:lstStyle/>
          <a:p>
            <a:pPr eaLnBrk="1" hangingPunct="1">
              <a:defRPr/>
            </a:pPr>
            <a:r>
              <a:rPr lang="en-US" dirty="0"/>
              <a:t>Conversion between solid structure to a liquid state is called the melting point</a:t>
            </a:r>
          </a:p>
          <a:p>
            <a:pPr eaLnBrk="1" hangingPunct="1">
              <a:defRPr/>
            </a:pPr>
            <a:r>
              <a:rPr lang="en-US" dirty="0"/>
              <a:t>How would changing the melting point of the lipid used change the cookie texture?</a:t>
            </a:r>
          </a:p>
          <a:p>
            <a:pPr eaLnBrk="1" hangingPunct="1">
              <a:defRPr/>
            </a:pPr>
            <a:r>
              <a:rPr lang="en-US" dirty="0"/>
              <a:t>Brown Bag Test</a:t>
            </a:r>
          </a:p>
        </p:txBody>
      </p:sp>
      <p:pic>
        <p:nvPicPr>
          <p:cNvPr id="23557" name="Picture 4" descr="fats experimen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63255"/>
            <a:ext cx="3048000" cy="273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4184962"/>
            <a:ext cx="8839200" cy="2677656"/>
          </a:xfrm>
          <a:prstGeom prst="rect">
            <a:avLst/>
          </a:prstGeom>
        </p:spPr>
        <p:txBody>
          <a:bodyPr wrap="square">
            <a:spAutoFit/>
          </a:bodyPr>
          <a:lstStyle/>
          <a:p>
            <a:pPr marL="457200" indent="-457200" eaLnBrk="1" hangingPunct="1">
              <a:buClr>
                <a:schemeClr val="bg1">
                  <a:lumMod val="40000"/>
                  <a:lumOff val="60000"/>
                </a:schemeClr>
              </a:buClr>
              <a:buFont typeface="Wingdings" panose="05000000000000000000" pitchFamily="2" charset="2"/>
              <a:buChar char="§"/>
            </a:pPr>
            <a:r>
              <a:rPr lang="en-US" altLang="en-US" sz="2800" dirty="0">
                <a:effectLst>
                  <a:outerShdw blurRad="38100" dist="38100" dir="2700000" algn="tl">
                    <a:srgbClr val="000000">
                      <a:alpha val="43137"/>
                    </a:srgbClr>
                  </a:outerShdw>
                </a:effectLst>
              </a:rPr>
              <a:t>Saturated fats have no double bonds in any of the fatty acid chains in the triglyceride hence it is saturated with hydrogen.</a:t>
            </a:r>
          </a:p>
          <a:p>
            <a:pPr marL="457200" indent="-457200" eaLnBrk="1" hangingPunct="1">
              <a:buClr>
                <a:schemeClr val="bg1">
                  <a:lumMod val="40000"/>
                  <a:lumOff val="60000"/>
                </a:schemeClr>
              </a:buClr>
              <a:buFont typeface="Wingdings" panose="05000000000000000000" pitchFamily="2" charset="2"/>
              <a:buChar char="§"/>
            </a:pPr>
            <a:r>
              <a:rPr lang="en-US" altLang="en-US" sz="2800" dirty="0">
                <a:effectLst>
                  <a:outerShdw blurRad="38100" dist="38100" dir="2700000" algn="tl">
                    <a:srgbClr val="000000">
                      <a:alpha val="43137"/>
                    </a:srgbClr>
                  </a:outerShdw>
                </a:effectLst>
              </a:rPr>
              <a:t>Saturated fats are usually from animals</a:t>
            </a:r>
          </a:p>
          <a:p>
            <a:pPr marL="457200" indent="-457200" eaLnBrk="1" hangingPunct="1">
              <a:buClr>
                <a:schemeClr val="bg1">
                  <a:lumMod val="40000"/>
                  <a:lumOff val="60000"/>
                </a:schemeClr>
              </a:buClr>
              <a:buFont typeface="Wingdings" panose="05000000000000000000" pitchFamily="2" charset="2"/>
              <a:buChar char="§"/>
            </a:pPr>
            <a:r>
              <a:rPr lang="en-US" altLang="en-US" sz="2800" dirty="0">
                <a:effectLst>
                  <a:outerShdw blurRad="38100" dist="38100" dir="2700000" algn="tl">
                    <a:srgbClr val="000000">
                      <a:alpha val="43137"/>
                    </a:srgbClr>
                  </a:outerShdw>
                </a:effectLst>
              </a:rPr>
              <a:t>Unsaturated fats are usually from plants</a:t>
            </a:r>
          </a:p>
          <a:p>
            <a:pPr marL="457200" indent="-457200" eaLnBrk="1" hangingPunct="1">
              <a:buClr>
                <a:schemeClr val="bg1">
                  <a:lumMod val="40000"/>
                  <a:lumOff val="60000"/>
                </a:schemeClr>
              </a:buClr>
              <a:buFont typeface="Wingdings" panose="05000000000000000000" pitchFamily="2" charset="2"/>
              <a:buChar char="§"/>
            </a:pPr>
            <a:r>
              <a:rPr lang="en-US" altLang="en-US" sz="2800" dirty="0">
                <a:effectLst>
                  <a:outerShdw blurRad="38100" dist="38100" dir="2700000" algn="tl">
                    <a:srgbClr val="000000">
                      <a:alpha val="43137"/>
                    </a:srgbClr>
                  </a:outerShdw>
                </a:effectLst>
              </a:rPr>
              <a:t>Saturated fats considered not heart healthy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par>
                                <p:cTn id="18" presetID="25" presetClass="entr" presetSubtype="0" fill="hold" nodeType="withEffect">
                                  <p:stCondLst>
                                    <p:cond delay="0"/>
                                  </p:stCondLst>
                                  <p:childTnLst>
                                    <p:set>
                                      <p:cBhvr>
                                        <p:cTn id="19" dur="1" fill="hold">
                                          <p:stCondLst>
                                            <p:cond delay="0"/>
                                          </p:stCondLst>
                                        </p:cTn>
                                        <p:tgtEl>
                                          <p:spTgt spid="23557"/>
                                        </p:tgtEl>
                                        <p:attrNameLst>
                                          <p:attrName>style.visibility</p:attrName>
                                        </p:attrNameLst>
                                      </p:cBhvr>
                                      <p:to>
                                        <p:strVal val="visible"/>
                                      </p:to>
                                    </p:set>
                                    <p:anim calcmode="lin" valueType="num">
                                      <p:cBhvr>
                                        <p:cTn id="20" dur="500" decel="50000" fill="hold">
                                          <p:stCondLst>
                                            <p:cond delay="0"/>
                                          </p:stCondLst>
                                        </p:cTn>
                                        <p:tgtEl>
                                          <p:spTgt spid="23557"/>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23557"/>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23557"/>
                                        </p:tgtEl>
                                        <p:attrNameLst>
                                          <p:attrName>ppt_w</p:attrName>
                                        </p:attrNameLst>
                                      </p:cBhvr>
                                      <p:tavLst>
                                        <p:tav tm="0">
                                          <p:val>
                                            <p:strVal val="#ppt_w*.05"/>
                                          </p:val>
                                        </p:tav>
                                        <p:tav tm="100000">
                                          <p:val>
                                            <p:strVal val="#ppt_w"/>
                                          </p:val>
                                        </p:tav>
                                      </p:tavLst>
                                    </p:anim>
                                    <p:anim calcmode="lin" valueType="num">
                                      <p:cBhvr>
                                        <p:cTn id="23" dur="1000" fill="hold"/>
                                        <p:tgtEl>
                                          <p:spTgt spid="23557"/>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23557"/>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23557"/>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23557"/>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23557"/>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linds(horizontal)">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75" y="114300"/>
            <a:ext cx="8229600" cy="876300"/>
          </a:xfrm>
        </p:spPr>
        <p:txBody>
          <a:bodyPr/>
          <a:lstStyle/>
          <a:p>
            <a:pPr>
              <a:defRPr/>
            </a:pPr>
            <a:r>
              <a:rPr lang="en-US" dirty="0"/>
              <a:t>Proteins</a:t>
            </a:r>
          </a:p>
        </p:txBody>
      </p:sp>
      <p:sp>
        <p:nvSpPr>
          <p:cNvPr id="3" name="Content Placeholder 2"/>
          <p:cNvSpPr>
            <a:spLocks noGrp="1"/>
          </p:cNvSpPr>
          <p:nvPr>
            <p:ph idx="1"/>
          </p:nvPr>
        </p:nvSpPr>
        <p:spPr>
          <a:xfrm>
            <a:off x="152400" y="762000"/>
            <a:ext cx="8839200" cy="5715000"/>
          </a:xfrm>
        </p:spPr>
        <p:txBody>
          <a:bodyPr/>
          <a:lstStyle/>
          <a:p>
            <a:pPr eaLnBrk="1" hangingPunct="1">
              <a:buSzPct val="70000"/>
              <a:defRPr/>
            </a:pPr>
            <a:r>
              <a:rPr lang="en-US" dirty="0"/>
              <a:t>Proteins are made up of amino acids</a:t>
            </a:r>
          </a:p>
          <a:p>
            <a:pPr lvl="1" eaLnBrk="1" hangingPunct="1">
              <a:buClr>
                <a:schemeClr val="accent2"/>
              </a:buClr>
              <a:buSzPct val="70000"/>
              <a:defRPr/>
            </a:pPr>
            <a:r>
              <a:rPr lang="en-US" dirty="0"/>
              <a:t>essential and nonessential </a:t>
            </a:r>
            <a:r>
              <a:rPr lang="en-US" dirty="0" err="1"/>
              <a:t>aa’s</a:t>
            </a:r>
            <a:endParaRPr lang="en-US" dirty="0"/>
          </a:p>
          <a:p>
            <a:pPr lvl="1" eaLnBrk="1" hangingPunct="1">
              <a:buClr>
                <a:schemeClr val="accent2"/>
              </a:buClr>
              <a:buSzPct val="70000"/>
              <a:defRPr/>
            </a:pPr>
            <a:r>
              <a:rPr lang="en-US" dirty="0"/>
              <a:t>Contains Nitrogen</a:t>
            </a:r>
          </a:p>
          <a:p>
            <a:pPr>
              <a:spcBef>
                <a:spcPct val="50000"/>
              </a:spcBef>
              <a:defRPr/>
            </a:pPr>
            <a:r>
              <a:rPr lang="en-US" dirty="0"/>
              <a:t>Protein can be found in the flour, egg and milk as well as other ingredients. </a:t>
            </a:r>
          </a:p>
          <a:p>
            <a:pPr>
              <a:spcBef>
                <a:spcPct val="50000"/>
              </a:spcBef>
              <a:defRPr/>
            </a:pPr>
            <a:r>
              <a:rPr lang="en-US" dirty="0"/>
              <a:t>A mixture of proteins forms Gluten.</a:t>
            </a:r>
          </a:p>
          <a:p>
            <a:pPr>
              <a:spcBef>
                <a:spcPct val="50000"/>
              </a:spcBef>
              <a:defRPr/>
            </a:pPr>
            <a:r>
              <a:rPr lang="en-US" dirty="0"/>
              <a:t>Gluten proteins are limited to the seeds of the grass family</a:t>
            </a:r>
          </a:p>
          <a:p>
            <a:pPr>
              <a:spcBef>
                <a:spcPct val="50000"/>
              </a:spcBef>
              <a:defRPr/>
            </a:pPr>
            <a:r>
              <a:rPr lang="en-US" dirty="0"/>
              <a:t>They are prized for giving elasticity to doughs which allow breads, etc. to trap air &amp; rise.</a:t>
            </a:r>
          </a:p>
          <a:p>
            <a:pPr marL="0" indent="0">
              <a:buFont typeface="Wingdings" panose="05000000000000000000" pitchFamily="2" charset="2"/>
              <a:buNone/>
              <a:defRPr/>
            </a:pPr>
            <a:endParaRPr lang="en-US" dirty="0"/>
          </a:p>
        </p:txBody>
      </p:sp>
      <p:pic>
        <p:nvPicPr>
          <p:cNvPr id="24580" name="Picture 5" descr="The general structure of an amino acid molecule, with the amine group on the left and the carboxyl group on the right. The R group is dependent on the amino acid.">
            <a:hlinkClick r:id="rId2" tooltip="The general structure of an amino acid molecule, with the amine group on the left and the carboxyl group on the right. The R group is dependent on the amino aci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432" y="1219200"/>
            <a:ext cx="2324100" cy="13049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3913909" y="1828800"/>
            <a:ext cx="2895600" cy="228600"/>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5" presetClass="entr" presetSubtype="0" fill="hold" nodeType="withEffect">
                                  <p:stCondLst>
                                    <p:cond delay="0"/>
                                  </p:stCondLst>
                                  <p:childTnLst>
                                    <p:set>
                                      <p:cBhvr>
                                        <p:cTn id="16" dur="1" fill="hold">
                                          <p:stCondLst>
                                            <p:cond delay="0"/>
                                          </p:stCondLst>
                                        </p:cTn>
                                        <p:tgtEl>
                                          <p:spTgt spid="24580"/>
                                        </p:tgtEl>
                                        <p:attrNameLst>
                                          <p:attrName>style.visibility</p:attrName>
                                        </p:attrNameLst>
                                      </p:cBhvr>
                                      <p:to>
                                        <p:strVal val="visible"/>
                                      </p:to>
                                    </p:set>
                                    <p:anim calcmode="lin" valueType="num">
                                      <p:cBhvr>
                                        <p:cTn id="17" dur="500" decel="50000" fill="hold">
                                          <p:stCondLst>
                                            <p:cond delay="0"/>
                                          </p:stCondLst>
                                        </p:cTn>
                                        <p:tgtEl>
                                          <p:spTgt spid="2458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458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4580"/>
                                        </p:tgtEl>
                                        <p:attrNameLst>
                                          <p:attrName>ppt_w</p:attrName>
                                        </p:attrNameLst>
                                      </p:cBhvr>
                                      <p:tavLst>
                                        <p:tav tm="0">
                                          <p:val>
                                            <p:strVal val="#ppt_w*.05"/>
                                          </p:val>
                                        </p:tav>
                                        <p:tav tm="100000">
                                          <p:val>
                                            <p:strVal val="#ppt_w"/>
                                          </p:val>
                                        </p:tav>
                                      </p:tavLst>
                                    </p:anim>
                                    <p:anim calcmode="lin" valueType="num">
                                      <p:cBhvr>
                                        <p:cTn id="20" dur="1000" fill="hold"/>
                                        <p:tgtEl>
                                          <p:spTgt spid="2458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458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458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458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458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5"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Proteins</a:t>
            </a:r>
          </a:p>
        </p:txBody>
      </p:sp>
      <p:sp>
        <p:nvSpPr>
          <p:cNvPr id="3" name="Content Placeholder 2"/>
          <p:cNvSpPr>
            <a:spLocks noGrp="1"/>
          </p:cNvSpPr>
          <p:nvPr>
            <p:ph idx="1"/>
          </p:nvPr>
        </p:nvSpPr>
        <p:spPr/>
        <p:txBody>
          <a:bodyPr/>
          <a:lstStyle/>
          <a:p>
            <a:r>
              <a:rPr lang="en-US" dirty="0"/>
              <a:t>Proteins are used to</a:t>
            </a:r>
          </a:p>
          <a:p>
            <a:pPr lvl="1"/>
            <a:r>
              <a:rPr lang="en-US" dirty="0"/>
              <a:t>Provide nutrition</a:t>
            </a:r>
          </a:p>
          <a:p>
            <a:pPr lvl="1"/>
            <a:r>
              <a:rPr lang="en-US" dirty="0"/>
              <a:t>Provide structure for food</a:t>
            </a:r>
          </a:p>
          <a:p>
            <a:pPr lvl="1"/>
            <a:r>
              <a:rPr lang="en-US" dirty="0"/>
              <a:t>Provide texture</a:t>
            </a:r>
          </a:p>
          <a:p>
            <a:pPr lvl="1"/>
            <a:r>
              <a:rPr lang="en-US" dirty="0"/>
              <a:t>Help with water retention</a:t>
            </a:r>
          </a:p>
          <a:p>
            <a:r>
              <a:rPr lang="en-US" dirty="0"/>
              <a:t>When cooked proteins are denatured</a:t>
            </a:r>
          </a:p>
        </p:txBody>
      </p:sp>
    </p:spTree>
    <p:extLst>
      <p:ext uri="{BB962C8B-B14F-4D97-AF65-F5344CB8AC3E}">
        <p14:creationId xmlns:p14="http://schemas.microsoft.com/office/powerpoint/2010/main" val="285013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Proteins</a:t>
            </a:r>
          </a:p>
        </p:txBody>
      </p:sp>
      <p:sp>
        <p:nvSpPr>
          <p:cNvPr id="3" name="Content Placeholder 2"/>
          <p:cNvSpPr>
            <a:spLocks noGrp="1"/>
          </p:cNvSpPr>
          <p:nvPr>
            <p:ph idx="1"/>
          </p:nvPr>
        </p:nvSpPr>
        <p:spPr>
          <a:xfrm>
            <a:off x="457200" y="1600200"/>
            <a:ext cx="6096000" cy="5105400"/>
          </a:xfrm>
        </p:spPr>
        <p:txBody>
          <a:bodyPr/>
          <a:lstStyle/>
          <a:p>
            <a:pPr eaLnBrk="1" hangingPunct="1">
              <a:lnSpc>
                <a:spcPct val="90000"/>
              </a:lnSpc>
              <a:buSzPct val="70000"/>
              <a:defRPr/>
            </a:pPr>
            <a:r>
              <a:rPr lang="en-US" b="1"/>
              <a:t>Biuret Test</a:t>
            </a:r>
            <a:endParaRPr lang="en-US"/>
          </a:p>
          <a:p>
            <a:pPr eaLnBrk="1" hangingPunct="1">
              <a:lnSpc>
                <a:spcPct val="90000"/>
              </a:lnSpc>
              <a:buSzPct val="70000"/>
              <a:defRPr/>
            </a:pPr>
            <a:r>
              <a:rPr lang="en-US"/>
              <a:t>The Biuret Reagent is made of sodium hydroxide and copper sulfate. The blue reagent turns violet in the presence of proteins, and the darker the purple color, the more protein is present.</a:t>
            </a:r>
          </a:p>
          <a:p>
            <a:pPr>
              <a:defRPr/>
            </a:pPr>
            <a:r>
              <a:rPr lang="en-US"/>
              <a:t>Biuret’s Reagent is unstable, but can be mixed on the spot using NaOH &amp; Benedicts</a:t>
            </a:r>
          </a:p>
        </p:txBody>
      </p:sp>
      <p:pic>
        <p:nvPicPr>
          <p:cNvPr id="25604" name="Picture 6" descr="biure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588" y="1371600"/>
            <a:ext cx="22844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 calcmode="lin" valueType="num">
                                      <p:cBhvr>
                                        <p:cTn id="12" dur="500" decel="50000" fill="hold">
                                          <p:stCondLst>
                                            <p:cond delay="0"/>
                                          </p:stCondLst>
                                        </p:cTn>
                                        <p:tgtEl>
                                          <p:spTgt spid="2560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560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5604"/>
                                        </p:tgtEl>
                                        <p:attrNameLst>
                                          <p:attrName>ppt_w</p:attrName>
                                        </p:attrNameLst>
                                      </p:cBhvr>
                                      <p:tavLst>
                                        <p:tav tm="0">
                                          <p:val>
                                            <p:strVal val="#ppt_w*.05"/>
                                          </p:val>
                                        </p:tav>
                                        <p:tav tm="100000">
                                          <p:val>
                                            <p:strVal val="#ppt_w"/>
                                          </p:val>
                                        </p:tav>
                                      </p:tavLst>
                                    </p:anim>
                                    <p:anim calcmode="lin" valueType="num">
                                      <p:cBhvr>
                                        <p:cTn id="15" dur="1000" fill="hold"/>
                                        <p:tgtEl>
                                          <p:spTgt spid="2560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560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560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560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560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linds(horizontal)">
                                      <p:cBhvr>
                                        <p:cTn id="24" dur="500"/>
                                        <p:tgtEl>
                                          <p:spTgt spid="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linds(horizontal)">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Leavening agents</a:t>
            </a:r>
          </a:p>
        </p:txBody>
      </p:sp>
      <p:sp>
        <p:nvSpPr>
          <p:cNvPr id="3" name="Content Placeholder 2"/>
          <p:cNvSpPr>
            <a:spLocks noGrp="1"/>
          </p:cNvSpPr>
          <p:nvPr>
            <p:ph idx="1"/>
          </p:nvPr>
        </p:nvSpPr>
        <p:spPr>
          <a:xfrm>
            <a:off x="457200" y="1219200"/>
            <a:ext cx="6019800" cy="5638800"/>
          </a:xfrm>
        </p:spPr>
        <p:txBody>
          <a:bodyPr/>
          <a:lstStyle/>
          <a:p>
            <a:pPr eaLnBrk="1" hangingPunct="1">
              <a:lnSpc>
                <a:spcPct val="90000"/>
              </a:lnSpc>
              <a:buFont typeface="Wingdings" charset="2"/>
              <a:buChar char="n"/>
              <a:defRPr/>
            </a:pPr>
            <a:r>
              <a:rPr lang="en-US" sz="2800" dirty="0"/>
              <a:t>Used to produce a gas that 'lightens' dough or batter. </a:t>
            </a:r>
          </a:p>
          <a:p>
            <a:pPr eaLnBrk="1" hangingPunct="1">
              <a:lnSpc>
                <a:spcPct val="90000"/>
              </a:lnSpc>
              <a:buFont typeface="Wingdings" charset="2"/>
              <a:buChar char="n"/>
              <a:defRPr/>
            </a:pPr>
            <a:r>
              <a:rPr lang="en-US" sz="2800" dirty="0"/>
              <a:t>used to raise baked goods. </a:t>
            </a:r>
          </a:p>
          <a:p>
            <a:pPr eaLnBrk="1" hangingPunct="1">
              <a:lnSpc>
                <a:spcPct val="90000"/>
              </a:lnSpc>
              <a:buFont typeface="Wingdings" charset="2"/>
              <a:buChar char="n"/>
              <a:defRPr/>
            </a:pPr>
            <a:r>
              <a:rPr lang="en-US" sz="2800" dirty="0"/>
              <a:t>water a leavening agent (pie crusts, some crackers)</a:t>
            </a:r>
          </a:p>
          <a:p>
            <a:pPr eaLnBrk="1" hangingPunct="1">
              <a:lnSpc>
                <a:spcPct val="90000"/>
              </a:lnSpc>
              <a:buFont typeface="Wingdings" charset="2"/>
              <a:buChar char="n"/>
              <a:defRPr/>
            </a:pPr>
            <a:r>
              <a:rPr lang="en-US" sz="2800" dirty="0"/>
              <a:t>air incorporated into batter (angel and sponge cakes)</a:t>
            </a:r>
          </a:p>
          <a:p>
            <a:pPr eaLnBrk="1" hangingPunct="1">
              <a:lnSpc>
                <a:spcPct val="90000"/>
              </a:lnSpc>
              <a:buFont typeface="Wingdings" charset="2"/>
              <a:buChar char="n"/>
              <a:defRPr/>
            </a:pPr>
            <a:r>
              <a:rPr lang="en-US" sz="2800" dirty="0"/>
              <a:t>expand when heated and cause the raising of the dough or batter when gas is trapped in matrix of gluten and starch from flour</a:t>
            </a:r>
          </a:p>
        </p:txBody>
      </p:sp>
      <p:pic>
        <p:nvPicPr>
          <p:cNvPr id="26628" name="Picture 5" descr="MCj035429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447800"/>
            <a:ext cx="208915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26628"/>
                                        </p:tgtEl>
                                        <p:attrNameLst>
                                          <p:attrName>style.visibility</p:attrName>
                                        </p:attrNameLst>
                                      </p:cBhvr>
                                      <p:to>
                                        <p:strVal val="visible"/>
                                      </p:to>
                                    </p:set>
                                    <p:anim calcmode="lin" valueType="num">
                                      <p:cBhvr>
                                        <p:cTn id="19" dur="500" decel="50000" fill="hold">
                                          <p:stCondLst>
                                            <p:cond delay="0"/>
                                          </p:stCondLst>
                                        </p:cTn>
                                        <p:tgtEl>
                                          <p:spTgt spid="2662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662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6628"/>
                                        </p:tgtEl>
                                        <p:attrNameLst>
                                          <p:attrName>ppt_w</p:attrName>
                                        </p:attrNameLst>
                                      </p:cBhvr>
                                      <p:tavLst>
                                        <p:tav tm="0">
                                          <p:val>
                                            <p:strVal val="#ppt_w*.05"/>
                                          </p:val>
                                        </p:tav>
                                        <p:tav tm="100000">
                                          <p:val>
                                            <p:strVal val="#ppt_w"/>
                                          </p:val>
                                        </p:tav>
                                      </p:tavLst>
                                    </p:anim>
                                    <p:anim calcmode="lin" valueType="num">
                                      <p:cBhvr>
                                        <p:cTn id="22" dur="1000" fill="hold"/>
                                        <p:tgtEl>
                                          <p:spTgt spid="2662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662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662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662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66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p:cTn id="6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t>Safety</a:t>
            </a:r>
          </a:p>
        </p:txBody>
      </p:sp>
      <p:sp>
        <p:nvSpPr>
          <p:cNvPr id="6147" name="Rectangle 3"/>
          <p:cNvSpPr>
            <a:spLocks noGrp="1" noChangeArrowheads="1"/>
          </p:cNvSpPr>
          <p:nvPr>
            <p:ph idx="1"/>
          </p:nvPr>
        </p:nvSpPr>
        <p:spPr>
          <a:xfrm>
            <a:off x="152400" y="1219200"/>
            <a:ext cx="9144000" cy="4911725"/>
          </a:xfrm>
        </p:spPr>
        <p:txBody>
          <a:bodyPr/>
          <a:lstStyle/>
          <a:p>
            <a:pPr eaLnBrk="1" hangingPunct="1"/>
            <a:r>
              <a:rPr lang="en-US" altLang="en-US" dirty="0"/>
              <a:t>Students must wear:</a:t>
            </a:r>
          </a:p>
          <a:p>
            <a:pPr lvl="1" eaLnBrk="1" hangingPunct="1"/>
            <a:r>
              <a:rPr lang="en-US" altLang="en-US" dirty="0"/>
              <a:t>Closed shoes</a:t>
            </a:r>
          </a:p>
          <a:p>
            <a:pPr lvl="1" eaLnBrk="1" hangingPunct="1"/>
            <a:r>
              <a:rPr lang="en-US" altLang="en-US" dirty="0"/>
              <a:t>All skin from neck to toes covered</a:t>
            </a:r>
          </a:p>
          <a:p>
            <a:pPr lvl="1" eaLnBrk="1" hangingPunct="1"/>
            <a:r>
              <a:rPr lang="en-US" altLang="en-US" dirty="0"/>
              <a:t>Lab coat or lab apron</a:t>
            </a:r>
          </a:p>
          <a:p>
            <a:pPr lvl="1" eaLnBrk="1" hangingPunct="1"/>
            <a:r>
              <a:rPr lang="en-US" altLang="en-US" dirty="0"/>
              <a:t>Indirect vent or unvented chemical splash proof goggles. </a:t>
            </a:r>
          </a:p>
          <a:p>
            <a:pPr lvl="1" eaLnBrk="1" hangingPunct="1"/>
            <a:r>
              <a:rPr lang="en-US" altLang="en-US" dirty="0"/>
              <a:t>All skin from neck to wrists covered</a:t>
            </a:r>
          </a:p>
          <a:p>
            <a:pPr lvl="1" eaLnBrk="1" hangingPunct="1"/>
            <a:r>
              <a:rPr lang="en-US" altLang="en-US" dirty="0"/>
              <a:t>Long hair (shoulder length or longer) must be tied back.</a:t>
            </a:r>
          </a:p>
          <a:p>
            <a:pPr lvl="1" eaLnBrk="1" hangingPunct="1"/>
            <a:r>
              <a:rPr lang="en-US" altLang="en-US" dirty="0" err="1"/>
              <a:t>Visorgogs</a:t>
            </a:r>
            <a:r>
              <a:rPr lang="en-US" altLang="en-US" dirty="0"/>
              <a:t> now permitted </a:t>
            </a:r>
            <a:r>
              <a:rPr lang="en-US" dirty="0"/>
              <a:t>Students must wear:</a:t>
            </a:r>
          </a:p>
          <a:p>
            <a:pPr lvl="1" eaLnBrk="1" hangingPunct="1">
              <a:buFont typeface="Wingdings" panose="05000000000000000000" pitchFamily="2" charset="2"/>
              <a:buNone/>
              <a:defRPr/>
            </a:pPr>
            <a:endParaRPr lang="en-US" dirty="0"/>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checkerboard(across)">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checkerboard(across)">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checkerboard(across)">
                                      <p:cBhvr>
                                        <p:cTn id="37" dur="500"/>
                                        <p:tgtEl>
                                          <p:spTgt spid="6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checkerboard(across)">
                                      <p:cBhvr>
                                        <p:cTn id="4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Leavening agents</a:t>
            </a:r>
          </a:p>
        </p:txBody>
      </p:sp>
      <p:sp>
        <p:nvSpPr>
          <p:cNvPr id="3" name="Content Placeholder 2"/>
          <p:cNvSpPr>
            <a:spLocks noGrp="1"/>
          </p:cNvSpPr>
          <p:nvPr>
            <p:ph idx="1"/>
          </p:nvPr>
        </p:nvSpPr>
        <p:spPr>
          <a:xfrm>
            <a:off x="152400" y="1371600"/>
            <a:ext cx="6172200" cy="5486400"/>
          </a:xfrm>
        </p:spPr>
        <p:txBody>
          <a:bodyPr/>
          <a:lstStyle/>
          <a:p>
            <a:pPr eaLnBrk="1" hangingPunct="1">
              <a:lnSpc>
                <a:spcPct val="90000"/>
              </a:lnSpc>
              <a:defRPr/>
            </a:pPr>
            <a:r>
              <a:rPr lang="en-US" sz="2400" dirty="0"/>
              <a:t>Baking soda</a:t>
            </a:r>
          </a:p>
          <a:p>
            <a:pPr lvl="1" eaLnBrk="1" hangingPunct="1">
              <a:lnSpc>
                <a:spcPct val="90000"/>
              </a:lnSpc>
              <a:defRPr/>
            </a:pPr>
            <a:r>
              <a:rPr lang="en-US" sz="2400" dirty="0"/>
              <a:t>-NaHCO3 </a:t>
            </a:r>
          </a:p>
          <a:p>
            <a:pPr lvl="1" eaLnBrk="1" hangingPunct="1">
              <a:lnSpc>
                <a:spcPct val="90000"/>
              </a:lnSpc>
              <a:defRPr/>
            </a:pPr>
            <a:r>
              <a:rPr lang="en-US" sz="2400" b="1" dirty="0"/>
              <a:t>Needs moisture plus an acid source</a:t>
            </a:r>
            <a:r>
              <a:rPr lang="en-US" sz="2400" dirty="0"/>
              <a:t> such as vinegar, citrus juice, sour cream, yogurt, buttermilk, chocolate, cocoa (not Dutch-processed), honey, molasses (also brown sugar), fruits or maple syrup </a:t>
            </a:r>
            <a:r>
              <a:rPr lang="en-US" sz="2400" b="1" dirty="0"/>
              <a:t>to react</a:t>
            </a:r>
          </a:p>
          <a:p>
            <a:pPr lvl="1" eaLnBrk="1" hangingPunct="1">
              <a:lnSpc>
                <a:spcPct val="90000"/>
              </a:lnSpc>
              <a:defRPr/>
            </a:pPr>
            <a:r>
              <a:rPr lang="en-US" sz="2400" dirty="0"/>
              <a:t>used to neutralize acids in foods</a:t>
            </a:r>
          </a:p>
          <a:p>
            <a:pPr lvl="1" eaLnBrk="1" hangingPunct="1">
              <a:lnSpc>
                <a:spcPct val="90000"/>
              </a:lnSpc>
              <a:defRPr/>
            </a:pPr>
            <a:r>
              <a:rPr lang="en-US" sz="2400" dirty="0"/>
              <a:t>around 4 times as strong as baking powder</a:t>
            </a:r>
          </a:p>
          <a:p>
            <a:pPr lvl="1" eaLnBrk="1" hangingPunct="1">
              <a:lnSpc>
                <a:spcPct val="90000"/>
              </a:lnSpc>
              <a:defRPr/>
            </a:pPr>
            <a:r>
              <a:rPr lang="en-US" sz="2400" dirty="0"/>
              <a:t>can cause soapy flavor in high amounts </a:t>
            </a:r>
            <a:endParaRPr lang="en-US" sz="2000" dirty="0"/>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676400"/>
            <a:ext cx="19335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checkerboard(across)">
                                      <p:cBhvr>
                                        <p:cTn id="12" dur="500"/>
                                        <p:tgtEl>
                                          <p:spTgt spid="27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Leavening agents</a:t>
            </a:r>
          </a:p>
        </p:txBody>
      </p:sp>
      <p:sp>
        <p:nvSpPr>
          <p:cNvPr id="3" name="Content Placeholder 2"/>
          <p:cNvSpPr>
            <a:spLocks noGrp="1"/>
          </p:cNvSpPr>
          <p:nvPr>
            <p:ph idx="1"/>
          </p:nvPr>
        </p:nvSpPr>
        <p:spPr/>
        <p:txBody>
          <a:bodyPr/>
          <a:lstStyle/>
          <a:p>
            <a:pPr eaLnBrk="1" hangingPunct="1">
              <a:lnSpc>
                <a:spcPct val="80000"/>
              </a:lnSpc>
              <a:defRPr/>
            </a:pPr>
            <a:r>
              <a:rPr lang="en-US" sz="2400"/>
              <a:t>Baking powder</a:t>
            </a:r>
          </a:p>
          <a:p>
            <a:pPr lvl="1" eaLnBrk="1" hangingPunct="1">
              <a:lnSpc>
                <a:spcPct val="80000"/>
              </a:lnSpc>
              <a:defRPr/>
            </a:pPr>
            <a:r>
              <a:rPr lang="en-US" sz="2400">
                <a:ea typeface="MS PGothic" pitchFamily="34" charset="-128"/>
              </a:rPr>
              <a:t>NaHCO3 plus acidifier(s) and drying agent (usually an acid salt and cornstarch)</a:t>
            </a:r>
          </a:p>
          <a:p>
            <a:pPr lvl="1" eaLnBrk="1" hangingPunct="1">
              <a:lnSpc>
                <a:spcPct val="80000"/>
              </a:lnSpc>
              <a:defRPr/>
            </a:pPr>
            <a:r>
              <a:rPr lang="en-US" sz="2400">
                <a:ea typeface="MS PGothic" pitchFamily="34" charset="-128"/>
              </a:rPr>
              <a:t>can cause acidity and/or bitter off-flavor</a:t>
            </a:r>
          </a:p>
          <a:p>
            <a:pPr lvl="1" eaLnBrk="1" hangingPunct="1">
              <a:lnSpc>
                <a:spcPct val="80000"/>
              </a:lnSpc>
              <a:defRPr/>
            </a:pPr>
            <a:r>
              <a:rPr lang="en-US" sz="2400">
                <a:ea typeface="MS PGothic" pitchFamily="34" charset="-128"/>
              </a:rPr>
              <a:t>two acidifiers used in double acting to produce CO2 in two steps</a:t>
            </a:r>
          </a:p>
          <a:p>
            <a:pPr lvl="1" eaLnBrk="1" hangingPunct="1">
              <a:lnSpc>
                <a:spcPct val="80000"/>
              </a:lnSpc>
              <a:defRPr/>
            </a:pPr>
            <a:r>
              <a:rPr lang="en-US" sz="2400">
                <a:ea typeface="MS PGothic" pitchFamily="34" charset="-128"/>
              </a:rPr>
              <a:t>Reacts when moistened and also reacts when heated</a:t>
            </a:r>
          </a:p>
          <a:p>
            <a:pPr lvl="1" eaLnBrk="1" hangingPunct="1">
              <a:lnSpc>
                <a:spcPct val="80000"/>
              </a:lnSpc>
              <a:defRPr/>
            </a:pPr>
            <a:r>
              <a:rPr lang="en-US" sz="2400">
                <a:ea typeface="MS PGothic" pitchFamily="34" charset="-128"/>
              </a:rPr>
              <a:t>double-acting is the only commercial baking powder available today.</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953000"/>
            <a:ext cx="51054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563" y="76200"/>
            <a:ext cx="8229600" cy="1143000"/>
          </a:xfrm>
        </p:spPr>
        <p:txBody>
          <a:bodyPr/>
          <a:lstStyle/>
          <a:p>
            <a:pPr>
              <a:defRPr/>
            </a:pPr>
            <a:r>
              <a:rPr lang="en-US" dirty="0"/>
              <a:t>Additives</a:t>
            </a:r>
          </a:p>
        </p:txBody>
      </p:sp>
      <p:sp>
        <p:nvSpPr>
          <p:cNvPr id="3" name="Content Placeholder 2"/>
          <p:cNvSpPr>
            <a:spLocks noGrp="1"/>
          </p:cNvSpPr>
          <p:nvPr>
            <p:ph idx="1"/>
          </p:nvPr>
        </p:nvSpPr>
        <p:spPr>
          <a:xfrm>
            <a:off x="76200" y="914400"/>
            <a:ext cx="9067800" cy="5943600"/>
          </a:xfrm>
        </p:spPr>
        <p:txBody>
          <a:bodyPr/>
          <a:lstStyle/>
          <a:p>
            <a:pPr>
              <a:defRPr/>
            </a:pPr>
            <a:r>
              <a:rPr lang="en-US" dirty="0"/>
              <a:t>Unless you are picking a pea right off the vine and eating it, you are eating additives</a:t>
            </a:r>
          </a:p>
          <a:p>
            <a:pPr>
              <a:defRPr/>
            </a:pPr>
            <a:r>
              <a:rPr lang="en-US" dirty="0"/>
              <a:t>Additives are anything added to food</a:t>
            </a:r>
          </a:p>
          <a:p>
            <a:pPr lvl="1">
              <a:defRPr/>
            </a:pPr>
            <a:r>
              <a:rPr lang="en-US" dirty="0"/>
              <a:t>So sugar, flour, salt, etc. are additives</a:t>
            </a:r>
          </a:p>
          <a:p>
            <a:pPr lvl="1">
              <a:defRPr/>
            </a:pPr>
            <a:r>
              <a:rPr lang="en-US" dirty="0"/>
              <a:t>Some foods we eat are nothing but additives</a:t>
            </a:r>
          </a:p>
          <a:p>
            <a:pPr>
              <a:defRPr/>
            </a:pPr>
            <a:r>
              <a:rPr lang="en-US" dirty="0"/>
              <a:t>The FDA maintains a list of over 3000 additives</a:t>
            </a:r>
          </a:p>
          <a:p>
            <a:pPr>
              <a:defRPr/>
            </a:pPr>
            <a:r>
              <a:rPr lang="en-US" dirty="0"/>
              <a:t>All foods are chemicals</a:t>
            </a:r>
          </a:p>
          <a:p>
            <a:pPr>
              <a:defRPr/>
            </a:pPr>
            <a:r>
              <a:rPr lang="en-US" dirty="0"/>
              <a:t>Additives are added to:</a:t>
            </a:r>
          </a:p>
          <a:p>
            <a:pPr lvl="1">
              <a:defRPr/>
            </a:pPr>
            <a:r>
              <a:rPr lang="en-US" dirty="0"/>
              <a:t>Improve safety &amp; freshness</a:t>
            </a:r>
          </a:p>
          <a:p>
            <a:pPr lvl="1">
              <a:defRPr/>
            </a:pPr>
            <a:r>
              <a:rPr lang="en-US" dirty="0"/>
              <a:t>Improve/maintain nutritional value</a:t>
            </a:r>
          </a:p>
          <a:p>
            <a:pPr lvl="1">
              <a:defRPr/>
            </a:pPr>
            <a:r>
              <a:rPr lang="en-US" dirty="0"/>
              <a:t>Improve appearance/texture/taste/etc.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Allergens</a:t>
            </a:r>
          </a:p>
        </p:txBody>
      </p:sp>
      <p:sp>
        <p:nvSpPr>
          <p:cNvPr id="3" name="Content Placeholder 2"/>
          <p:cNvSpPr>
            <a:spLocks noGrp="1"/>
          </p:cNvSpPr>
          <p:nvPr>
            <p:ph idx="1"/>
          </p:nvPr>
        </p:nvSpPr>
        <p:spPr>
          <a:xfrm>
            <a:off x="457200" y="1219200"/>
            <a:ext cx="8229600" cy="4530725"/>
          </a:xfrm>
        </p:spPr>
        <p:txBody>
          <a:bodyPr/>
          <a:lstStyle/>
          <a:p>
            <a:pPr>
              <a:defRPr/>
            </a:pPr>
            <a:r>
              <a:rPr lang="en-US" dirty="0"/>
              <a:t>Top 8 food allergens must be </a:t>
            </a:r>
            <a:r>
              <a:rPr lang="en-US" dirty="0" err="1"/>
              <a:t>labled</a:t>
            </a:r>
            <a:r>
              <a:rPr lang="en-US" dirty="0"/>
              <a:t> (FDA)</a:t>
            </a:r>
          </a:p>
          <a:p>
            <a:pPr marL="0" indent="0">
              <a:buFont typeface="Wingdings" panose="05000000000000000000" pitchFamily="2" charset="2"/>
              <a:buNone/>
              <a:defRPr/>
            </a:pPr>
            <a:endParaRPr lang="en-US" dirty="0"/>
          </a:p>
          <a:p>
            <a:pPr>
              <a:defRPr/>
            </a:pPr>
            <a:r>
              <a:rPr lang="en-US" dirty="0"/>
              <a:t>&gt; 50 million Americans have a food allergy</a:t>
            </a:r>
          </a:p>
          <a:p>
            <a:pPr>
              <a:defRPr/>
            </a:pPr>
            <a:r>
              <a:rPr lang="en-US" dirty="0"/>
              <a:t>Common symptoms include </a:t>
            </a:r>
          </a:p>
          <a:p>
            <a:pPr>
              <a:defRPr/>
            </a:pPr>
            <a:endParaRPr lang="en-US" dirty="0"/>
          </a:p>
          <a:p>
            <a:pPr>
              <a:defRPr/>
            </a:pPr>
            <a:endParaRPr lang="en-US" dirty="0"/>
          </a:p>
          <a:p>
            <a:pPr>
              <a:defRPr/>
            </a:pPr>
            <a:endParaRPr lang="en-US" dirty="0"/>
          </a:p>
          <a:p>
            <a:pPr>
              <a:defRPr/>
            </a:pPr>
            <a:r>
              <a:rPr lang="en-US" dirty="0"/>
              <a:t>Allergies can be grown out of or into</a:t>
            </a:r>
          </a:p>
          <a:p>
            <a:pPr>
              <a:defRPr/>
            </a:pPr>
            <a:r>
              <a:rPr lang="en-US" dirty="0"/>
              <a:t>There is lots of cross reactivity</a:t>
            </a:r>
          </a:p>
          <a:p>
            <a:pPr>
              <a:defRPr/>
            </a:pPr>
            <a:endParaRPr lang="en-US" dirty="0"/>
          </a:p>
        </p:txBody>
      </p:sp>
      <p:graphicFrame>
        <p:nvGraphicFramePr>
          <p:cNvPr id="4" name="Table 3"/>
          <p:cNvGraphicFramePr>
            <a:graphicFrameLocks noGrp="1"/>
          </p:cNvGraphicFramePr>
          <p:nvPr/>
        </p:nvGraphicFramePr>
        <p:xfrm>
          <a:off x="990600" y="1804988"/>
          <a:ext cx="7467600" cy="741362"/>
        </p:xfrm>
        <a:graphic>
          <a:graphicData uri="http://schemas.openxmlformats.org/drawingml/2006/table">
            <a:tbl>
              <a:tblPr firstRow="1" bandRow="1">
                <a:tableStyleId>{69CF1AB2-1976-4502-BF36-3FF5EA218861}</a:tableStyleId>
              </a:tblPr>
              <a:tblGrid>
                <a:gridCol w="1046860">
                  <a:extLst>
                    <a:ext uri="{9D8B030D-6E8A-4147-A177-3AD203B41FA5}">
                      <a16:colId xmlns:a16="http://schemas.microsoft.com/office/drawing/2014/main" val="2746545079"/>
                    </a:ext>
                  </a:extLst>
                </a:gridCol>
                <a:gridCol w="1186441">
                  <a:extLst>
                    <a:ext uri="{9D8B030D-6E8A-4147-A177-3AD203B41FA5}">
                      <a16:colId xmlns:a16="http://schemas.microsoft.com/office/drawing/2014/main" val="2811503433"/>
                    </a:ext>
                  </a:extLst>
                </a:gridCol>
                <a:gridCol w="977069">
                  <a:extLst>
                    <a:ext uri="{9D8B030D-6E8A-4147-A177-3AD203B41FA5}">
                      <a16:colId xmlns:a16="http://schemas.microsoft.com/office/drawing/2014/main" val="3698735679"/>
                    </a:ext>
                  </a:extLst>
                </a:gridCol>
                <a:gridCol w="4257230">
                  <a:extLst>
                    <a:ext uri="{9D8B030D-6E8A-4147-A177-3AD203B41FA5}">
                      <a16:colId xmlns:a16="http://schemas.microsoft.com/office/drawing/2014/main" val="3149607471"/>
                    </a:ext>
                  </a:extLst>
                </a:gridCol>
              </a:tblGrid>
              <a:tr h="370681">
                <a:tc>
                  <a:txBody>
                    <a:bodyPr/>
                    <a:lstStyle/>
                    <a:p>
                      <a:r>
                        <a:rPr lang="en-US" sz="1800" dirty="0"/>
                        <a:t>Peanut</a:t>
                      </a:r>
                    </a:p>
                  </a:txBody>
                  <a:tcPr marT="45700" marB="45700"/>
                </a:tc>
                <a:tc>
                  <a:txBody>
                    <a:bodyPr/>
                    <a:lstStyle/>
                    <a:p>
                      <a:r>
                        <a:rPr lang="en-US" sz="1800" dirty="0"/>
                        <a:t>Tree Nut</a:t>
                      </a:r>
                    </a:p>
                  </a:txBody>
                  <a:tcPr marT="45700" marB="45700"/>
                </a:tc>
                <a:tc>
                  <a:txBody>
                    <a:bodyPr/>
                    <a:lstStyle/>
                    <a:p>
                      <a:r>
                        <a:rPr lang="en-US" sz="1800" dirty="0"/>
                        <a:t>Milk</a:t>
                      </a:r>
                    </a:p>
                  </a:txBody>
                  <a:tcPr marT="45700" marB="45700"/>
                </a:tc>
                <a:tc>
                  <a:txBody>
                    <a:bodyPr/>
                    <a:lstStyle/>
                    <a:p>
                      <a:r>
                        <a:rPr lang="en-US" sz="1800" dirty="0"/>
                        <a:t>Egg</a:t>
                      </a:r>
                    </a:p>
                  </a:txBody>
                  <a:tcPr marT="45700" marB="45700"/>
                </a:tc>
                <a:extLst>
                  <a:ext uri="{0D108BD9-81ED-4DB2-BD59-A6C34878D82A}">
                    <a16:rowId xmlns:a16="http://schemas.microsoft.com/office/drawing/2014/main" val="3033561471"/>
                  </a:ext>
                </a:extLst>
              </a:tr>
              <a:tr h="370681">
                <a:tc>
                  <a:txBody>
                    <a:bodyPr/>
                    <a:lstStyle/>
                    <a:p>
                      <a:r>
                        <a:rPr lang="en-US" sz="1800" b="1" dirty="0"/>
                        <a:t>Wheat</a:t>
                      </a:r>
                    </a:p>
                  </a:txBody>
                  <a:tcPr marT="45700" marB="45700"/>
                </a:tc>
                <a:tc>
                  <a:txBody>
                    <a:bodyPr/>
                    <a:lstStyle/>
                    <a:p>
                      <a:r>
                        <a:rPr lang="en-US" sz="1800" b="1" dirty="0"/>
                        <a:t>Soy</a:t>
                      </a:r>
                    </a:p>
                  </a:txBody>
                  <a:tcPr marT="45700" marB="45700"/>
                </a:tc>
                <a:tc>
                  <a:txBody>
                    <a:bodyPr/>
                    <a:lstStyle/>
                    <a:p>
                      <a:r>
                        <a:rPr lang="en-US" sz="1800" b="1" dirty="0"/>
                        <a:t>Fish</a:t>
                      </a:r>
                    </a:p>
                  </a:txBody>
                  <a:tcPr marT="45700" marB="45700"/>
                </a:tc>
                <a:tc>
                  <a:txBody>
                    <a:bodyPr/>
                    <a:lstStyle/>
                    <a:p>
                      <a:r>
                        <a:rPr lang="en-US" sz="1800" b="1" dirty="0"/>
                        <a:t>Crustacean Shellfish</a:t>
                      </a:r>
                    </a:p>
                  </a:txBody>
                  <a:tcPr marT="45700" marB="45700"/>
                </a:tc>
                <a:extLst>
                  <a:ext uri="{0D108BD9-81ED-4DB2-BD59-A6C34878D82A}">
                    <a16:rowId xmlns:a16="http://schemas.microsoft.com/office/drawing/2014/main" val="3345642120"/>
                  </a:ext>
                </a:extLst>
              </a:tr>
            </a:tbl>
          </a:graphicData>
        </a:graphic>
      </p:graphicFrame>
      <p:graphicFrame>
        <p:nvGraphicFramePr>
          <p:cNvPr id="5" name="Table 4"/>
          <p:cNvGraphicFramePr>
            <a:graphicFrameLocks noGrp="1"/>
          </p:cNvGraphicFramePr>
          <p:nvPr/>
        </p:nvGraphicFramePr>
        <p:xfrm>
          <a:off x="76200" y="3581400"/>
          <a:ext cx="8991600" cy="1662114"/>
        </p:xfrm>
        <a:graphic>
          <a:graphicData uri="http://schemas.openxmlformats.org/drawingml/2006/table">
            <a:tbl>
              <a:tblPr firstRow="1" bandRow="1">
                <a:tableStyleId>{22838BEF-8BB2-4498-84A7-C5851F593DF1}</a:tableStyleId>
              </a:tblPr>
              <a:tblGrid>
                <a:gridCol w="2247900">
                  <a:extLst>
                    <a:ext uri="{9D8B030D-6E8A-4147-A177-3AD203B41FA5}">
                      <a16:colId xmlns:a16="http://schemas.microsoft.com/office/drawing/2014/main" val="2898659909"/>
                    </a:ext>
                  </a:extLst>
                </a:gridCol>
                <a:gridCol w="2247900">
                  <a:extLst>
                    <a:ext uri="{9D8B030D-6E8A-4147-A177-3AD203B41FA5}">
                      <a16:colId xmlns:a16="http://schemas.microsoft.com/office/drawing/2014/main" val="2672629441"/>
                    </a:ext>
                  </a:extLst>
                </a:gridCol>
                <a:gridCol w="2247900">
                  <a:extLst>
                    <a:ext uri="{9D8B030D-6E8A-4147-A177-3AD203B41FA5}">
                      <a16:colId xmlns:a16="http://schemas.microsoft.com/office/drawing/2014/main" val="1665588027"/>
                    </a:ext>
                  </a:extLst>
                </a:gridCol>
                <a:gridCol w="2247900">
                  <a:extLst>
                    <a:ext uri="{9D8B030D-6E8A-4147-A177-3AD203B41FA5}">
                      <a16:colId xmlns:a16="http://schemas.microsoft.com/office/drawing/2014/main" val="3165443780"/>
                    </a:ext>
                  </a:extLst>
                </a:gridCol>
              </a:tblGrid>
              <a:tr h="554038">
                <a:tc>
                  <a:txBody>
                    <a:bodyPr/>
                    <a:lstStyle/>
                    <a:p>
                      <a:r>
                        <a:rPr lang="en-US" sz="1800" b="0" dirty="0"/>
                        <a:t>Vomiting</a:t>
                      </a:r>
                    </a:p>
                  </a:txBody>
                  <a:tcPr/>
                </a:tc>
                <a:tc>
                  <a:txBody>
                    <a:bodyPr/>
                    <a:lstStyle/>
                    <a:p>
                      <a:r>
                        <a:rPr lang="en-US" sz="1800" b="0" dirty="0"/>
                        <a:t>Hives</a:t>
                      </a:r>
                    </a:p>
                  </a:txBody>
                  <a:tcPr/>
                </a:tc>
                <a:tc>
                  <a:txBody>
                    <a:bodyPr/>
                    <a:lstStyle/>
                    <a:p>
                      <a:r>
                        <a:rPr lang="en-US" sz="1800" b="0" dirty="0"/>
                        <a:t>Short of breath</a:t>
                      </a:r>
                    </a:p>
                  </a:txBody>
                  <a:tcPr/>
                </a:tc>
                <a:tc>
                  <a:txBody>
                    <a:bodyPr/>
                    <a:lstStyle/>
                    <a:p>
                      <a:r>
                        <a:rPr lang="en-US" sz="1800" b="0" dirty="0"/>
                        <a:t>Wheezing</a:t>
                      </a:r>
                    </a:p>
                  </a:txBody>
                  <a:tcPr/>
                </a:tc>
                <a:extLst>
                  <a:ext uri="{0D108BD9-81ED-4DB2-BD59-A6C34878D82A}">
                    <a16:rowId xmlns:a16="http://schemas.microsoft.com/office/drawing/2014/main" val="1699937060"/>
                  </a:ext>
                </a:extLst>
              </a:tr>
              <a:tr h="554038">
                <a:tc>
                  <a:txBody>
                    <a:bodyPr/>
                    <a:lstStyle/>
                    <a:p>
                      <a:r>
                        <a:rPr lang="en-US" sz="1800" dirty="0"/>
                        <a:t>Repetitive Couch</a:t>
                      </a:r>
                    </a:p>
                  </a:txBody>
                  <a:tcPr/>
                </a:tc>
                <a:tc>
                  <a:txBody>
                    <a:bodyPr/>
                    <a:lstStyle/>
                    <a:p>
                      <a:r>
                        <a:rPr lang="en-US" sz="1800" dirty="0"/>
                        <a:t>Trouble Swallowing</a:t>
                      </a:r>
                    </a:p>
                  </a:txBody>
                  <a:tcPr/>
                </a:tc>
                <a:tc>
                  <a:txBody>
                    <a:bodyPr/>
                    <a:lstStyle/>
                    <a:p>
                      <a:r>
                        <a:rPr lang="en-US" sz="1800" dirty="0"/>
                        <a:t>Weak Pulse</a:t>
                      </a:r>
                    </a:p>
                  </a:txBody>
                  <a:tcPr/>
                </a:tc>
                <a:tc>
                  <a:txBody>
                    <a:bodyPr/>
                    <a:lstStyle/>
                    <a:p>
                      <a:r>
                        <a:rPr lang="en-US" sz="1800" dirty="0"/>
                        <a:t>Pale or blue skin</a:t>
                      </a:r>
                    </a:p>
                  </a:txBody>
                  <a:tcPr/>
                </a:tc>
                <a:extLst>
                  <a:ext uri="{0D108BD9-81ED-4DB2-BD59-A6C34878D82A}">
                    <a16:rowId xmlns:a16="http://schemas.microsoft.com/office/drawing/2014/main" val="1237893744"/>
                  </a:ext>
                </a:extLst>
              </a:tr>
              <a:tr h="554038">
                <a:tc>
                  <a:txBody>
                    <a:bodyPr/>
                    <a:lstStyle/>
                    <a:p>
                      <a:r>
                        <a:rPr lang="en-US" sz="1800" dirty="0"/>
                        <a:t>Dizzy or Faint</a:t>
                      </a:r>
                    </a:p>
                  </a:txBody>
                  <a:tcPr/>
                </a:tc>
                <a:tc>
                  <a:txBody>
                    <a:bodyPr/>
                    <a:lstStyle/>
                    <a:p>
                      <a:r>
                        <a:rPr lang="en-US" sz="1800" dirty="0"/>
                        <a:t>Anaphylaxis</a:t>
                      </a:r>
                    </a:p>
                  </a:txBody>
                  <a:tcPr/>
                </a:tc>
                <a:tc>
                  <a:txBody>
                    <a:bodyPr/>
                    <a:lstStyle/>
                    <a:p>
                      <a:r>
                        <a:rPr lang="en-US" sz="1800" dirty="0"/>
                        <a:t>Hoarse throat</a:t>
                      </a:r>
                    </a:p>
                  </a:txBody>
                  <a:tcPr/>
                </a:tc>
                <a:tc>
                  <a:txBody>
                    <a:bodyPr/>
                    <a:lstStyle/>
                    <a:p>
                      <a:r>
                        <a:rPr lang="en-US" sz="1800" dirty="0"/>
                        <a:t>Stomach</a:t>
                      </a:r>
                      <a:r>
                        <a:rPr lang="en-US" sz="1800" baseline="0" dirty="0"/>
                        <a:t> cramps</a:t>
                      </a:r>
                      <a:endParaRPr lang="en-US" sz="1800" dirty="0"/>
                    </a:p>
                  </a:txBody>
                  <a:tcPr/>
                </a:tc>
                <a:extLst>
                  <a:ext uri="{0D108BD9-81ED-4DB2-BD59-A6C34878D82A}">
                    <a16:rowId xmlns:a16="http://schemas.microsoft.com/office/drawing/2014/main" val="131880359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45"/>
            <a:ext cx="9144000" cy="801255"/>
          </a:xfrm>
        </p:spPr>
        <p:txBody>
          <a:bodyPr/>
          <a:lstStyle/>
          <a:p>
            <a:r>
              <a:rPr lang="en-US" sz="4300" dirty="0"/>
              <a:t>GMO-Genetically Modified Organism</a:t>
            </a:r>
          </a:p>
        </p:txBody>
      </p:sp>
      <p:sp>
        <p:nvSpPr>
          <p:cNvPr id="3" name="Content Placeholder 2"/>
          <p:cNvSpPr>
            <a:spLocks noGrp="1"/>
          </p:cNvSpPr>
          <p:nvPr>
            <p:ph idx="1"/>
          </p:nvPr>
        </p:nvSpPr>
        <p:spPr>
          <a:xfrm>
            <a:off x="0" y="609600"/>
            <a:ext cx="9144000" cy="6019800"/>
          </a:xfrm>
        </p:spPr>
        <p:txBody>
          <a:bodyPr/>
          <a:lstStyle/>
          <a:p>
            <a:r>
              <a:rPr lang="en-US" sz="2900" dirty="0"/>
              <a:t>Makes organisms able to withstand adverse conditions/regulate fertility/resistant to disease.</a:t>
            </a:r>
          </a:p>
          <a:p>
            <a:r>
              <a:rPr lang="en-US" sz="2900" dirty="0"/>
              <a:t>For the purposes of this event, limited to crops.</a:t>
            </a:r>
          </a:p>
          <a:p>
            <a:r>
              <a:rPr lang="en-US" sz="2900" dirty="0"/>
              <a:t>When foods are eaten, the chemicals that make up the food are both physically (teeth) and chemically (saliva and  stomach </a:t>
            </a:r>
            <a:r>
              <a:rPr lang="en-US" sz="2900" dirty="0" err="1"/>
              <a:t>HCl</a:t>
            </a:r>
            <a:r>
              <a:rPr lang="en-US" sz="2900" dirty="0"/>
              <a:t>) broken up into small molecules (amino acids, sugar, fats), which are absorbed by the body.</a:t>
            </a:r>
          </a:p>
          <a:p>
            <a:r>
              <a:rPr lang="en-US" sz="2900" dirty="0"/>
              <a:t>The DNA of the plants does not cross into the body-just the broken up molecules.</a:t>
            </a:r>
          </a:p>
          <a:p>
            <a:r>
              <a:rPr lang="en-US" sz="2900" dirty="0"/>
              <a:t>Altering the DNA, does not change anything except the order of the nucleic acid chemicals.</a:t>
            </a:r>
          </a:p>
        </p:txBody>
      </p:sp>
    </p:spTree>
    <p:extLst>
      <p:ext uri="{BB962C8B-B14F-4D97-AF65-F5344CB8AC3E}">
        <p14:creationId xmlns:p14="http://schemas.microsoft.com/office/powerpoint/2010/main" val="297006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GMO-</a:t>
            </a:r>
            <a:r>
              <a:rPr lang="en-US" dirty="0" err="1"/>
              <a:t>con’t</a:t>
            </a:r>
            <a:r>
              <a:rPr lang="en-US" dirty="0"/>
              <a:t>.</a:t>
            </a:r>
          </a:p>
        </p:txBody>
      </p:sp>
      <p:sp>
        <p:nvSpPr>
          <p:cNvPr id="3" name="Content Placeholder 2"/>
          <p:cNvSpPr>
            <a:spLocks noGrp="1"/>
          </p:cNvSpPr>
          <p:nvPr>
            <p:ph idx="1"/>
          </p:nvPr>
        </p:nvSpPr>
        <p:spPr/>
        <p:txBody>
          <a:bodyPr/>
          <a:lstStyle/>
          <a:p>
            <a:r>
              <a:rPr lang="en-US" dirty="0"/>
              <a:t>No way to </a:t>
            </a:r>
            <a:r>
              <a:rPr lang="en-US"/>
              <a:t>recognize GMO </a:t>
            </a:r>
            <a:r>
              <a:rPr lang="en-US" dirty="0"/>
              <a:t>foods.</a:t>
            </a:r>
          </a:p>
          <a:p>
            <a:r>
              <a:rPr lang="en-US" dirty="0"/>
              <a:t>They are in every way to our bodies the same as natural foods.</a:t>
            </a:r>
          </a:p>
          <a:p>
            <a:r>
              <a:rPr lang="en-US" dirty="0"/>
              <a:t>There is no scientific evidence that our bodies can tell the difference because by the time the chemicals cross into our bodies they are no longer in the same form they were in the original organism we ate.</a:t>
            </a:r>
          </a:p>
        </p:txBody>
      </p:sp>
    </p:spTree>
    <p:extLst>
      <p:ext uri="{BB962C8B-B14F-4D97-AF65-F5344CB8AC3E}">
        <p14:creationId xmlns:p14="http://schemas.microsoft.com/office/powerpoint/2010/main" val="301141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a:t>Notebook</a:t>
            </a:r>
          </a:p>
        </p:txBody>
      </p:sp>
      <p:sp>
        <p:nvSpPr>
          <p:cNvPr id="12291" name="Rectangle 3"/>
          <p:cNvSpPr>
            <a:spLocks noGrp="1" noChangeArrowheads="1"/>
          </p:cNvSpPr>
          <p:nvPr>
            <p:ph idx="1"/>
          </p:nvPr>
        </p:nvSpPr>
        <p:spPr>
          <a:xfrm>
            <a:off x="0" y="1143000"/>
            <a:ext cx="9144000" cy="5486400"/>
          </a:xfrm>
        </p:spPr>
        <p:txBody>
          <a:bodyPr/>
          <a:lstStyle/>
          <a:p>
            <a:pPr eaLnBrk="1" hangingPunct="1">
              <a:defRPr/>
            </a:pPr>
            <a:r>
              <a:rPr lang="en-US" dirty="0"/>
              <a:t>Notebook keeping</a:t>
            </a:r>
          </a:p>
          <a:p>
            <a:pPr lvl="1" eaLnBrk="1" hangingPunct="1">
              <a:defRPr/>
            </a:pPr>
            <a:r>
              <a:rPr lang="en-US" dirty="0"/>
              <a:t>All experimental data and documentation should be recorded in notebook</a:t>
            </a:r>
          </a:p>
          <a:p>
            <a:pPr lvl="1" eaLnBrk="1" hangingPunct="1">
              <a:defRPr/>
            </a:pPr>
            <a:r>
              <a:rPr lang="en-US" dirty="0"/>
              <a:t>Must securely hold all items</a:t>
            </a:r>
          </a:p>
          <a:p>
            <a:pPr lvl="1" eaLnBrk="1" hangingPunct="1">
              <a:defRPr/>
            </a:pPr>
            <a:r>
              <a:rPr lang="en-US" dirty="0"/>
              <a:t>Don’t erase in lab notebook!</a:t>
            </a:r>
          </a:p>
          <a:p>
            <a:pPr lvl="1" eaLnBrk="1" hangingPunct="1">
              <a:defRPr/>
            </a:pPr>
            <a:r>
              <a:rPr lang="en-US" dirty="0"/>
              <a:t>Document all references</a:t>
            </a:r>
          </a:p>
          <a:p>
            <a:pPr lvl="1" eaLnBrk="1" hangingPunct="1">
              <a:defRPr/>
            </a:pPr>
            <a:r>
              <a:rPr lang="en-US"/>
              <a:t>Use pen</a:t>
            </a:r>
            <a:endParaRPr lang="en-US" dirty="0"/>
          </a:p>
        </p:txBody>
      </p:sp>
      <p:pic>
        <p:nvPicPr>
          <p:cNvPr id="34820" name="Picture 5" descr="MPj043938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667000"/>
            <a:ext cx="22098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slide(fromBottom)">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p:cTn id="12" dur="500" decel="50000" fill="hold">
                                          <p:stCondLst>
                                            <p:cond delay="0"/>
                                          </p:stCondLst>
                                        </p:cTn>
                                        <p:tgtEl>
                                          <p:spTgt spid="3482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482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4820"/>
                                        </p:tgtEl>
                                        <p:attrNameLst>
                                          <p:attrName>ppt_w</p:attrName>
                                        </p:attrNameLst>
                                      </p:cBhvr>
                                      <p:tavLst>
                                        <p:tav tm="0">
                                          <p:val>
                                            <p:strVal val="#ppt_w*.05"/>
                                          </p:val>
                                        </p:tav>
                                        <p:tav tm="100000">
                                          <p:val>
                                            <p:strVal val="#ppt_w"/>
                                          </p:val>
                                        </p:tav>
                                      </p:tavLst>
                                    </p:anim>
                                    <p:anim calcmode="lin" valueType="num">
                                      <p:cBhvr>
                                        <p:cTn id="15" dur="1000" fill="hold"/>
                                        <p:tgtEl>
                                          <p:spTgt spid="3482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482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482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482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48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2" fill="hold" nodeType="clickEffect">
                                  <p:stCondLst>
                                    <p:cond delay="0"/>
                                  </p:stCondLst>
                                  <p:childTnLst>
                                    <p:set>
                                      <p:cBhvr>
                                        <p:cTn id="23" dur="1" fill="hold">
                                          <p:stCondLst>
                                            <p:cond delay="0"/>
                                          </p:stCondLst>
                                        </p:cTn>
                                        <p:tgtEl>
                                          <p:spTgt spid="12291">
                                            <p:txEl>
                                              <p:pRg st="1" end="1"/>
                                            </p:txEl>
                                          </p:spTgt>
                                        </p:tgtEl>
                                        <p:attrNameLst>
                                          <p:attrName>style.visibility</p:attrName>
                                        </p:attrNameLst>
                                      </p:cBhvr>
                                      <p:to>
                                        <p:strVal val="visible"/>
                                      </p:to>
                                    </p:set>
                                    <p:animEffect transition="in" filter="slide(fromRight)">
                                      <p:cBhvr>
                                        <p:cTn id="24" dur="500"/>
                                        <p:tgtEl>
                                          <p:spTgt spid="12291">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12291">
                                            <p:txEl>
                                              <p:pRg st="2" end="2"/>
                                            </p:txEl>
                                          </p:spTgt>
                                        </p:tgtEl>
                                        <p:attrNameLst>
                                          <p:attrName>style.visibility</p:attrName>
                                        </p:attrNameLst>
                                      </p:cBhvr>
                                      <p:to>
                                        <p:strVal val="visible"/>
                                      </p:to>
                                    </p:set>
                                    <p:animEffect transition="in" filter="slide(fromBottom)">
                                      <p:cBhvr>
                                        <p:cTn id="29" dur="500"/>
                                        <p:tgtEl>
                                          <p:spTgt spid="12291">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8" fill="hold" nodeType="clickEffect">
                                  <p:stCondLst>
                                    <p:cond delay="0"/>
                                  </p:stCondLst>
                                  <p:childTnLst>
                                    <p:set>
                                      <p:cBhvr>
                                        <p:cTn id="33" dur="1" fill="hold">
                                          <p:stCondLst>
                                            <p:cond delay="0"/>
                                          </p:stCondLst>
                                        </p:cTn>
                                        <p:tgtEl>
                                          <p:spTgt spid="12291">
                                            <p:txEl>
                                              <p:pRg st="3" end="3"/>
                                            </p:txEl>
                                          </p:spTgt>
                                        </p:tgtEl>
                                        <p:attrNameLst>
                                          <p:attrName>style.visibility</p:attrName>
                                        </p:attrNameLst>
                                      </p:cBhvr>
                                      <p:to>
                                        <p:strVal val="visible"/>
                                      </p:to>
                                    </p:set>
                                    <p:animEffect transition="in" filter="slide(fromLeft)">
                                      <p:cBhvr>
                                        <p:cTn id="34" dur="500"/>
                                        <p:tgtEl>
                                          <p:spTgt spid="12291">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2" fill="hold" nodeType="clickEffect">
                                  <p:stCondLst>
                                    <p:cond delay="0"/>
                                  </p:stCondLst>
                                  <p:childTnLst>
                                    <p:set>
                                      <p:cBhvr>
                                        <p:cTn id="38" dur="1" fill="hold">
                                          <p:stCondLst>
                                            <p:cond delay="0"/>
                                          </p:stCondLst>
                                        </p:cTn>
                                        <p:tgtEl>
                                          <p:spTgt spid="12291">
                                            <p:txEl>
                                              <p:pRg st="4" end="4"/>
                                            </p:txEl>
                                          </p:spTgt>
                                        </p:tgtEl>
                                        <p:attrNameLst>
                                          <p:attrName>style.visibility</p:attrName>
                                        </p:attrNameLst>
                                      </p:cBhvr>
                                      <p:to>
                                        <p:strVal val="visible"/>
                                      </p:to>
                                    </p:set>
                                    <p:animEffect transition="in" filter="slide(fromRight)">
                                      <p:cBhvr>
                                        <p:cTn id="39" dur="500"/>
                                        <p:tgtEl>
                                          <p:spTgt spid="12291">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1" fill="hold" nodeType="clickEffect">
                                  <p:stCondLst>
                                    <p:cond delay="0"/>
                                  </p:stCondLst>
                                  <p:childTnLst>
                                    <p:set>
                                      <p:cBhvr>
                                        <p:cTn id="43" dur="1" fill="hold">
                                          <p:stCondLst>
                                            <p:cond delay="0"/>
                                          </p:stCondLst>
                                        </p:cTn>
                                        <p:tgtEl>
                                          <p:spTgt spid="12291">
                                            <p:txEl>
                                              <p:pRg st="5" end="5"/>
                                            </p:txEl>
                                          </p:spTgt>
                                        </p:tgtEl>
                                        <p:attrNameLst>
                                          <p:attrName>style.visibility</p:attrName>
                                        </p:attrNameLst>
                                      </p:cBhvr>
                                      <p:to>
                                        <p:strVal val="visible"/>
                                      </p:to>
                                    </p:set>
                                    <p:animEffect transition="in" filter="slide(fromTop)">
                                      <p:cBhvr>
                                        <p:cTn id="44"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a:t>Calorimeter</a:t>
            </a:r>
          </a:p>
        </p:txBody>
      </p:sp>
      <p:sp>
        <p:nvSpPr>
          <p:cNvPr id="19459" name="Rectangle 3"/>
          <p:cNvSpPr>
            <a:spLocks noGrp="1" noChangeArrowheads="1"/>
          </p:cNvSpPr>
          <p:nvPr>
            <p:ph idx="1"/>
          </p:nvPr>
        </p:nvSpPr>
        <p:spPr>
          <a:xfrm>
            <a:off x="76200" y="1219200"/>
            <a:ext cx="9067800" cy="5638800"/>
          </a:xfrm>
          <a:ln>
            <a:solidFill>
              <a:schemeClr val="accent5">
                <a:lumMod val="10000"/>
              </a:schemeClr>
            </a:solidFill>
          </a:ln>
        </p:spPr>
        <p:txBody>
          <a:bodyPr/>
          <a:lstStyle/>
          <a:p>
            <a:pPr eaLnBrk="1" hangingPunct="1">
              <a:lnSpc>
                <a:spcPct val="80000"/>
              </a:lnSpc>
              <a:defRPr/>
            </a:pPr>
            <a:r>
              <a:rPr lang="en-US" dirty="0"/>
              <a:t>Has two components</a:t>
            </a:r>
          </a:p>
          <a:p>
            <a:pPr lvl="1" eaLnBrk="1" hangingPunct="1">
              <a:lnSpc>
                <a:spcPct val="80000"/>
              </a:lnSpc>
              <a:defRPr/>
            </a:pPr>
            <a:r>
              <a:rPr lang="en-US" dirty="0"/>
              <a:t>A cup or something similar to hold water</a:t>
            </a:r>
          </a:p>
          <a:p>
            <a:pPr lvl="1" eaLnBrk="1" hangingPunct="1">
              <a:lnSpc>
                <a:spcPct val="80000"/>
              </a:lnSpc>
              <a:defRPr/>
            </a:pPr>
            <a:r>
              <a:rPr lang="en-US" dirty="0"/>
              <a:t>Something to hold the cup</a:t>
            </a:r>
          </a:p>
          <a:p>
            <a:pPr lvl="1" eaLnBrk="1" hangingPunct="1">
              <a:lnSpc>
                <a:spcPct val="80000"/>
              </a:lnSpc>
              <a:defRPr/>
            </a:pPr>
            <a:endParaRPr lang="en-US" dirty="0"/>
          </a:p>
          <a:p>
            <a:pPr lvl="1" eaLnBrk="1" hangingPunct="1">
              <a:lnSpc>
                <a:spcPct val="80000"/>
              </a:lnSpc>
              <a:defRPr/>
            </a:pPr>
            <a:endParaRPr lang="en-US" dirty="0"/>
          </a:p>
          <a:p>
            <a:pPr lvl="1" eaLnBrk="1" hangingPunct="1">
              <a:lnSpc>
                <a:spcPct val="80000"/>
              </a:lnSpc>
              <a:defRPr/>
            </a:pPr>
            <a:endParaRPr lang="en-US" dirty="0"/>
          </a:p>
          <a:p>
            <a:pPr lvl="1" eaLnBrk="1" hangingPunct="1">
              <a:lnSpc>
                <a:spcPct val="80000"/>
              </a:lnSpc>
              <a:defRPr/>
            </a:pPr>
            <a:endParaRPr lang="en-US" dirty="0"/>
          </a:p>
          <a:p>
            <a:pPr lvl="1" eaLnBrk="1" hangingPunct="1">
              <a:lnSpc>
                <a:spcPct val="80000"/>
              </a:lnSpc>
              <a:defRPr/>
            </a:pPr>
            <a:endParaRPr lang="en-US" dirty="0"/>
          </a:p>
          <a:p>
            <a:pPr lvl="1" eaLnBrk="1" hangingPunct="1">
              <a:lnSpc>
                <a:spcPct val="80000"/>
              </a:lnSpc>
              <a:defRPr/>
            </a:pPr>
            <a:endParaRPr lang="en-US" dirty="0"/>
          </a:p>
          <a:p>
            <a:pPr eaLnBrk="1" hangingPunct="1">
              <a:lnSpc>
                <a:spcPct val="80000"/>
              </a:lnSpc>
              <a:defRPr/>
            </a:pPr>
            <a:r>
              <a:rPr lang="en-US" dirty="0"/>
              <a:t>Must fit in a 30 cm</a:t>
            </a:r>
            <a:r>
              <a:rPr lang="en-US" baseline="30000" dirty="0"/>
              <a:t>3</a:t>
            </a:r>
            <a:r>
              <a:rPr lang="en-US" dirty="0"/>
              <a:t> box or be penalized 10% of calorimeter score.</a:t>
            </a:r>
          </a:p>
          <a:p>
            <a:pPr eaLnBrk="1" hangingPunct="1">
              <a:lnSpc>
                <a:spcPct val="80000"/>
              </a:lnSpc>
              <a:defRPr/>
            </a:pPr>
            <a:r>
              <a:rPr lang="en-US" dirty="0"/>
              <a:t>Does not have to be anything fancy</a:t>
            </a:r>
          </a:p>
          <a:p>
            <a:pPr eaLnBrk="1" hangingPunct="1">
              <a:lnSpc>
                <a:spcPct val="80000"/>
              </a:lnSpc>
              <a:defRPr/>
            </a:pPr>
            <a:r>
              <a:rPr lang="en-US" dirty="0"/>
              <a:t>Must be calibrated to work</a:t>
            </a:r>
          </a:p>
        </p:txBody>
      </p:sp>
      <p:pic>
        <p:nvPicPr>
          <p:cNvPr id="307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2514600"/>
            <a:ext cx="1676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9" dur="500"/>
                                        <p:tgtEl>
                                          <p:spTgt spid="19459">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9459">
                                            <p:txEl>
                                              <p:pRg st="9" end="9"/>
                                            </p:txEl>
                                          </p:spTgt>
                                        </p:tgtEl>
                                        <p:attrNameLst>
                                          <p:attrName>style.visibility</p:attrName>
                                        </p:attrNameLst>
                                      </p:cBhvr>
                                      <p:to>
                                        <p:strVal val="visible"/>
                                      </p:to>
                                    </p:set>
                                    <p:animEffect transition="in" filter="checkerboard(across)">
                                      <p:cBhvr>
                                        <p:cTn id="24" dur="500"/>
                                        <p:tgtEl>
                                          <p:spTgt spid="19459">
                                            <p:txEl>
                                              <p:pRg st="9" end="9"/>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19459">
                                            <p:txEl>
                                              <p:pRg st="10" end="10"/>
                                            </p:txEl>
                                          </p:spTgt>
                                        </p:tgtEl>
                                        <p:attrNameLst>
                                          <p:attrName>style.visibility</p:attrName>
                                        </p:attrNameLst>
                                      </p:cBhvr>
                                      <p:to>
                                        <p:strVal val="visible"/>
                                      </p:to>
                                    </p:set>
                                    <p:animEffect transition="in" filter="checkerboard(across)">
                                      <p:cBhvr>
                                        <p:cTn id="29" dur="500"/>
                                        <p:tgtEl>
                                          <p:spTgt spid="19459">
                                            <p:txEl>
                                              <p:pRg st="10" end="1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19459">
                                            <p:txEl>
                                              <p:pRg st="11" end="11"/>
                                            </p:txEl>
                                          </p:spTgt>
                                        </p:tgtEl>
                                        <p:attrNameLst>
                                          <p:attrName>style.visibility</p:attrName>
                                        </p:attrNameLst>
                                      </p:cBhvr>
                                      <p:to>
                                        <p:strVal val="visible"/>
                                      </p:to>
                                    </p:set>
                                    <p:animEffect transition="in" filter="checkerboard(across)">
                                      <p:cBhvr>
                                        <p:cTn id="34" dur="500"/>
                                        <p:tgtEl>
                                          <p:spTgt spid="194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143000"/>
          </a:xfrm>
        </p:spPr>
        <p:txBody>
          <a:bodyPr/>
          <a:lstStyle/>
          <a:p>
            <a:r>
              <a:rPr lang="en-US" dirty="0"/>
              <a:t>Calorimeter-</a:t>
            </a:r>
            <a:r>
              <a:rPr lang="en-US" dirty="0" err="1"/>
              <a:t>con’t</a:t>
            </a:r>
            <a:endParaRPr lang="en-US" dirty="0"/>
          </a:p>
        </p:txBody>
      </p:sp>
      <p:sp>
        <p:nvSpPr>
          <p:cNvPr id="3" name="Content Placeholder 2"/>
          <p:cNvSpPr>
            <a:spLocks noGrp="1"/>
          </p:cNvSpPr>
          <p:nvPr>
            <p:ph idx="1"/>
          </p:nvPr>
        </p:nvSpPr>
        <p:spPr>
          <a:xfrm>
            <a:off x="0" y="838200"/>
            <a:ext cx="9144000" cy="6019800"/>
          </a:xfrm>
        </p:spPr>
        <p:txBody>
          <a:bodyPr/>
          <a:lstStyle/>
          <a:p>
            <a:r>
              <a:rPr lang="en-US" dirty="0"/>
              <a:t>Designed to measure the amount of heat energy in the chemicals of the food that is available to the body.</a:t>
            </a:r>
          </a:p>
          <a:p>
            <a:r>
              <a:rPr lang="en-US" dirty="0"/>
              <a:t>What is being burned are the fats, proteins, carbohydrates, DNA, etc. in the cells.</a:t>
            </a:r>
          </a:p>
          <a:p>
            <a:r>
              <a:rPr lang="en-US" dirty="0"/>
              <a:t>In our body, this burning is done in a controlled fashion to extract the energy in the bonds.</a:t>
            </a:r>
          </a:p>
          <a:p>
            <a:r>
              <a:rPr lang="en-US" dirty="0"/>
              <a:t>In the calorimeter it is an uncontrolled reaction.</a:t>
            </a:r>
          </a:p>
          <a:p>
            <a:r>
              <a:rPr lang="en-US" dirty="0"/>
              <a:t>The products of the reaction of oxygen and the food, in either the calorimeter or our body is carbon dioxide and water.</a:t>
            </a:r>
          </a:p>
        </p:txBody>
      </p:sp>
    </p:spTree>
    <p:extLst>
      <p:ext uri="{BB962C8B-B14F-4D97-AF65-F5344CB8AC3E}">
        <p14:creationId xmlns:p14="http://schemas.microsoft.com/office/powerpoint/2010/main" val="702625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Measuring Density</a:t>
            </a:r>
          </a:p>
        </p:txBody>
      </p:sp>
      <p:sp>
        <p:nvSpPr>
          <p:cNvPr id="3" name="Content Placeholder 2"/>
          <p:cNvSpPr>
            <a:spLocks noGrp="1" noRot="1" noChangeAspect="1" noMove="1" noResize="1" noEditPoints="1" noAdjustHandles="1" noChangeArrowheads="1" noChangeShapeType="1" noTextEdit="1"/>
          </p:cNvSpPr>
          <p:nvPr>
            <p:ph idx="1"/>
          </p:nvPr>
        </p:nvSpPr>
        <p:spPr>
          <a:xfrm>
            <a:off x="152400" y="1600200"/>
            <a:ext cx="8839200" cy="5257800"/>
          </a:xfrm>
          <a:blipFill rotWithShape="1">
            <a:blip r:embed="rId2"/>
            <a:stretch>
              <a:fillRect l="-759" t="-1740" r="-2207"/>
            </a:stretch>
          </a:blipFill>
        </p:spPr>
        <p:txBody>
          <a:bodyPr/>
          <a:lstStyle/>
          <a:p>
            <a:pPr>
              <a:defRPr/>
            </a:pPr>
            <a:r>
              <a:rPr lang="en-US">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t>What Supervisors Will Supply</a:t>
            </a:r>
          </a:p>
        </p:txBody>
      </p:sp>
      <p:sp>
        <p:nvSpPr>
          <p:cNvPr id="8195" name="Rectangle 3"/>
          <p:cNvSpPr>
            <a:spLocks noGrp="1" noChangeArrowheads="1"/>
          </p:cNvSpPr>
          <p:nvPr>
            <p:ph idx="1"/>
          </p:nvPr>
        </p:nvSpPr>
        <p:spPr>
          <a:xfrm>
            <a:off x="457200" y="1371600"/>
            <a:ext cx="8229600" cy="5257800"/>
          </a:xfrm>
        </p:spPr>
        <p:txBody>
          <a:bodyPr/>
          <a:lstStyle/>
          <a:p>
            <a:pPr eaLnBrk="1" hangingPunct="1">
              <a:defRPr/>
            </a:pPr>
            <a:r>
              <a:rPr lang="en-US" dirty="0"/>
              <a:t>Everything the student will need</a:t>
            </a:r>
          </a:p>
          <a:p>
            <a:pPr lvl="1" eaLnBrk="1" hangingPunct="1">
              <a:defRPr/>
            </a:pPr>
            <a:r>
              <a:rPr lang="en-US" dirty="0"/>
              <a:t>This may include:</a:t>
            </a:r>
          </a:p>
          <a:p>
            <a:pPr lvl="2" eaLnBrk="1" hangingPunct="1">
              <a:defRPr/>
            </a:pPr>
            <a:r>
              <a:rPr lang="en-US" dirty="0"/>
              <a:t>Glassware</a:t>
            </a:r>
          </a:p>
          <a:p>
            <a:pPr lvl="2" eaLnBrk="1" hangingPunct="1">
              <a:defRPr/>
            </a:pPr>
            <a:r>
              <a:rPr lang="en-US" dirty="0"/>
              <a:t>Reagents</a:t>
            </a:r>
          </a:p>
          <a:p>
            <a:pPr lvl="2" eaLnBrk="1" hangingPunct="1">
              <a:defRPr/>
            </a:pPr>
            <a:r>
              <a:rPr lang="en-US" dirty="0"/>
              <a:t>Balances</a:t>
            </a:r>
          </a:p>
          <a:p>
            <a:pPr lvl="2" eaLnBrk="1" hangingPunct="1">
              <a:defRPr/>
            </a:pPr>
            <a:r>
              <a:rPr lang="en-US" dirty="0"/>
              <a:t>Hot plates</a:t>
            </a:r>
          </a:p>
          <a:p>
            <a:pPr lvl="2" eaLnBrk="1" hangingPunct="1">
              <a:defRPr/>
            </a:pPr>
            <a:r>
              <a:rPr lang="en-US" dirty="0"/>
              <a:t>Thermometers</a:t>
            </a:r>
          </a:p>
          <a:p>
            <a:pPr lvl="2" eaLnBrk="1" hangingPunct="1">
              <a:defRPr/>
            </a:pPr>
            <a:r>
              <a:rPr lang="en-US" dirty="0"/>
              <a:t>Probes</a:t>
            </a:r>
          </a:p>
          <a:p>
            <a:pPr lvl="2" eaLnBrk="1" hangingPunct="1">
              <a:defRPr/>
            </a:pPr>
            <a:r>
              <a:rPr lang="en-US" dirty="0"/>
              <a:t>Magnets</a:t>
            </a:r>
          </a:p>
          <a:p>
            <a:pPr lvl="2" eaLnBrk="1" hangingPunct="1">
              <a:defRPr/>
            </a:pPr>
            <a:r>
              <a:rPr lang="en-US" dirty="0"/>
              <a:t>Stirrers</a:t>
            </a:r>
          </a:p>
          <a:p>
            <a:pPr eaLnBrk="1" hangingPunct="1">
              <a:buFont typeface="Wingdings" panose="05000000000000000000" pitchFamily="2"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lide(fromTop)">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slide(fromBottom)">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slide(fromRight)">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2"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slide(fromRight)">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slide(fromBottom)">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1" fill="hold"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slide(fromTop)">
                                      <p:cBhvr>
                                        <p:cTn id="32" dur="500"/>
                                        <p:tgtEl>
                                          <p:spTgt spid="81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slide(fromLeft)">
                                      <p:cBhvr>
                                        <p:cTn id="37" dur="500"/>
                                        <p:tgtEl>
                                          <p:spTgt spid="81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2" fill="hold"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slide(fromRight)">
                                      <p:cBhvr>
                                        <p:cTn id="42" dur="500"/>
                                        <p:tgtEl>
                                          <p:spTgt spid="81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nodeType="clickEffect">
                                  <p:stCondLst>
                                    <p:cond delay="0"/>
                                  </p:stCondLst>
                                  <p:childTnLst>
                                    <p:set>
                                      <p:cBhvr>
                                        <p:cTn id="46" dur="1" fill="hold">
                                          <p:stCondLst>
                                            <p:cond delay="0"/>
                                          </p:stCondLst>
                                        </p:cTn>
                                        <p:tgtEl>
                                          <p:spTgt spid="8195">
                                            <p:txEl>
                                              <p:pRg st="8" end="8"/>
                                            </p:txEl>
                                          </p:spTgt>
                                        </p:tgtEl>
                                        <p:attrNameLst>
                                          <p:attrName>style.visibility</p:attrName>
                                        </p:attrNameLst>
                                      </p:cBhvr>
                                      <p:to>
                                        <p:strVal val="visible"/>
                                      </p:to>
                                    </p:set>
                                    <p:animEffect transition="in" filter="slide(fromBottom)">
                                      <p:cBhvr>
                                        <p:cTn id="47" dur="500"/>
                                        <p:tgtEl>
                                          <p:spTgt spid="819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1" fill="hold" nodeType="clickEffect">
                                  <p:stCondLst>
                                    <p:cond delay="0"/>
                                  </p:stCondLst>
                                  <p:childTnLst>
                                    <p:set>
                                      <p:cBhvr>
                                        <p:cTn id="51" dur="1" fill="hold">
                                          <p:stCondLst>
                                            <p:cond delay="0"/>
                                          </p:stCondLst>
                                        </p:cTn>
                                        <p:tgtEl>
                                          <p:spTgt spid="8195">
                                            <p:txEl>
                                              <p:pRg st="9" end="9"/>
                                            </p:txEl>
                                          </p:spTgt>
                                        </p:tgtEl>
                                        <p:attrNameLst>
                                          <p:attrName>style.visibility</p:attrName>
                                        </p:attrNameLst>
                                      </p:cBhvr>
                                      <p:to>
                                        <p:strVal val="visible"/>
                                      </p:to>
                                    </p:set>
                                    <p:animEffect transition="in" filter="slide(fromTop)">
                                      <p:cBhvr>
                                        <p:cTn id="52" dur="500"/>
                                        <p:tgtEl>
                                          <p:spTgt spid="8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pPr>
              <a:defRPr/>
            </a:pPr>
            <a:r>
              <a:rPr lang="en-US" dirty="0"/>
              <a:t>Nutrition</a:t>
            </a:r>
          </a:p>
        </p:txBody>
      </p:sp>
      <p:sp>
        <p:nvSpPr>
          <p:cNvPr id="3" name="Content Placeholder 2"/>
          <p:cNvSpPr>
            <a:spLocks noGrp="1"/>
          </p:cNvSpPr>
          <p:nvPr>
            <p:ph idx="1"/>
          </p:nvPr>
        </p:nvSpPr>
        <p:spPr>
          <a:xfrm>
            <a:off x="152400" y="990600"/>
            <a:ext cx="8915400" cy="5638800"/>
          </a:xfrm>
        </p:spPr>
        <p:txBody>
          <a:bodyPr/>
          <a:lstStyle/>
          <a:p>
            <a:pPr>
              <a:defRPr/>
            </a:pPr>
            <a:r>
              <a:rPr lang="en-US" sz="2200" dirty="0"/>
              <a:t>Calorie - amount of heat required to raise the temperature of 1 gram of water 1 degree Celsius.</a:t>
            </a:r>
          </a:p>
          <a:p>
            <a:pPr>
              <a:defRPr/>
            </a:pPr>
            <a:r>
              <a:rPr lang="en-US" sz="2200" dirty="0"/>
              <a:t>Kilocalorie (1000 calories) is the unit commonly used to represent energy values of foods -or Calorie with a C instead of a c</a:t>
            </a:r>
          </a:p>
          <a:p>
            <a:pPr>
              <a:defRPr/>
            </a:pPr>
            <a:r>
              <a:rPr lang="en-US" sz="2200" dirty="0"/>
              <a:t>Not all carbohydrates (or fats, or proteins) yield the exact same amount of energy when burned in a calorimeter, so common averages from studies (in kcal/g) are used</a:t>
            </a:r>
          </a:p>
          <a:p>
            <a:pPr>
              <a:defRPr/>
            </a:pPr>
            <a:r>
              <a:rPr lang="en-US" sz="2200" dirty="0"/>
              <a:t>Carbohydrates average 4.1 kcal/gram in a bomb calorimeter, are about 98% digestible and yield 4 kcal/g when consumed</a:t>
            </a:r>
          </a:p>
          <a:p>
            <a:pPr>
              <a:defRPr/>
            </a:pPr>
            <a:r>
              <a:rPr lang="en-US" sz="2200" dirty="0"/>
              <a:t>Proteins average 5.7 kcal/g in a bomb calorimeter, are not as easily digested and yield an average of 4 kcal/g when consumed</a:t>
            </a:r>
          </a:p>
          <a:p>
            <a:pPr>
              <a:defRPr/>
            </a:pPr>
            <a:r>
              <a:rPr lang="en-US" sz="2200" dirty="0"/>
              <a:t>Lipids average 9.5 kcal/g in a bomb calorimeter, are 95% digested and yield an average of 9 kcal/g when consumed</a:t>
            </a:r>
          </a:p>
          <a:p>
            <a:pPr>
              <a:defRPr/>
            </a:pPr>
            <a:r>
              <a:rPr lang="en-US" sz="2200" dirty="0"/>
              <a:t>Fats (lipids) are the most concentrated source of food calories</a:t>
            </a:r>
          </a:p>
          <a:p>
            <a:pPr>
              <a:defRPr/>
            </a:pPr>
            <a:r>
              <a:rPr lang="en-US" sz="2200" dirty="0"/>
              <a:t>Carbohydrates are the cheapest source of calories, proteins the most expensive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Fiber</a:t>
            </a:r>
          </a:p>
        </p:txBody>
      </p:sp>
      <p:sp>
        <p:nvSpPr>
          <p:cNvPr id="3" name="Content Placeholder 2"/>
          <p:cNvSpPr>
            <a:spLocks noGrp="1"/>
          </p:cNvSpPr>
          <p:nvPr>
            <p:ph idx="1"/>
          </p:nvPr>
        </p:nvSpPr>
        <p:spPr/>
        <p:txBody>
          <a:bodyPr/>
          <a:lstStyle/>
          <a:p>
            <a:pPr>
              <a:defRPr/>
            </a:pPr>
            <a:r>
              <a:rPr lang="en-US" dirty="0"/>
              <a:t>Foods not digested by human digestive system</a:t>
            </a:r>
          </a:p>
          <a:p>
            <a:pPr>
              <a:defRPr/>
            </a:pPr>
            <a:r>
              <a:rPr lang="en-US" dirty="0"/>
              <a:t>Two types</a:t>
            </a:r>
          </a:p>
          <a:p>
            <a:pPr lvl="1">
              <a:defRPr/>
            </a:pPr>
            <a:r>
              <a:rPr lang="en-US" dirty="0"/>
              <a:t>Soluble Fiber-helps regulate blood sugar</a:t>
            </a:r>
          </a:p>
          <a:p>
            <a:pPr lvl="2">
              <a:defRPr/>
            </a:pPr>
            <a:r>
              <a:rPr lang="en-US" dirty="0"/>
              <a:t>Found in Oats &amp; Oat Bran, some Fruits &amp; </a:t>
            </a:r>
            <a:r>
              <a:rPr lang="en-US" dirty="0" err="1"/>
              <a:t>vegys</a:t>
            </a:r>
            <a:endParaRPr lang="en-US" dirty="0"/>
          </a:p>
          <a:p>
            <a:pPr lvl="1">
              <a:defRPr/>
            </a:pPr>
            <a:r>
              <a:rPr lang="en-US" dirty="0"/>
              <a:t>Insoluble Fiber-helps clean out colon</a:t>
            </a:r>
          </a:p>
          <a:p>
            <a:pPr lvl="2">
              <a:defRPr/>
            </a:pPr>
            <a:r>
              <a:rPr lang="en-US" dirty="0"/>
              <a:t>Found in whole wheat, some fruit skins and </a:t>
            </a:r>
            <a:r>
              <a:rPr lang="en-US" dirty="0" err="1"/>
              <a:t>vegys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Nutritional labeling</a:t>
            </a:r>
          </a:p>
        </p:txBody>
      </p:sp>
      <p:sp>
        <p:nvSpPr>
          <p:cNvPr id="3" name="Content Placeholder 2"/>
          <p:cNvSpPr>
            <a:spLocks noGrp="1"/>
          </p:cNvSpPr>
          <p:nvPr>
            <p:ph idx="1"/>
          </p:nvPr>
        </p:nvSpPr>
        <p:spPr>
          <a:xfrm>
            <a:off x="228600" y="1143000"/>
            <a:ext cx="6324600" cy="5562600"/>
          </a:xfrm>
        </p:spPr>
        <p:txBody>
          <a:bodyPr/>
          <a:lstStyle/>
          <a:p>
            <a:pPr lvl="1">
              <a:buFontTx/>
              <a:buAutoNum type="arabicParenR"/>
              <a:tabLst>
                <a:tab pos="685800" algn="l"/>
              </a:tabLst>
              <a:defRPr/>
            </a:pPr>
            <a:r>
              <a:rPr lang="en-US" sz="1800" dirty="0">
                <a:latin typeface="Trebuchet MS" pitchFamily="34" charset="0"/>
                <a:cs typeface="Times New Roman" pitchFamily="18" charset="0"/>
              </a:rPr>
              <a:t>Fill in the following blanks.</a:t>
            </a:r>
            <a:endParaRPr lang="en-US" sz="1800" dirty="0"/>
          </a:p>
          <a:p>
            <a:pPr lvl="2">
              <a:buFontTx/>
              <a:buAutoNum type="alphaLcParenR"/>
              <a:tabLst>
                <a:tab pos="685800" algn="l"/>
              </a:tabLst>
              <a:defRPr/>
            </a:pPr>
            <a:r>
              <a:rPr lang="en-US" sz="1800" dirty="0">
                <a:latin typeface="Trebuchet MS" pitchFamily="34" charset="0"/>
                <a:cs typeface="Times New Roman" pitchFamily="18" charset="0"/>
              </a:rPr>
              <a:t>There are ___ Calories/gram of fat.</a:t>
            </a:r>
            <a:endParaRPr lang="en-US" sz="1800" dirty="0"/>
          </a:p>
          <a:p>
            <a:pPr lvl="2">
              <a:buFontTx/>
              <a:buAutoNum type="alphaLcParenR"/>
              <a:tabLst>
                <a:tab pos="685800" algn="l"/>
              </a:tabLst>
              <a:defRPr/>
            </a:pPr>
            <a:r>
              <a:rPr lang="en-US" sz="1800" dirty="0">
                <a:latin typeface="Trebuchet MS" pitchFamily="34" charset="0"/>
                <a:cs typeface="Times New Roman" pitchFamily="18" charset="0"/>
              </a:rPr>
              <a:t>There are ___ Calories/gram of carbohydrate</a:t>
            </a:r>
            <a:endParaRPr lang="en-US" sz="1800" dirty="0"/>
          </a:p>
          <a:p>
            <a:pPr lvl="2">
              <a:buFontTx/>
              <a:buAutoNum type="alphaLcParenR"/>
              <a:tabLst>
                <a:tab pos="685800" algn="l"/>
              </a:tabLst>
              <a:defRPr/>
            </a:pPr>
            <a:r>
              <a:rPr lang="en-US" sz="1800" dirty="0">
                <a:latin typeface="Trebuchet MS" pitchFamily="34" charset="0"/>
                <a:cs typeface="Times New Roman" pitchFamily="18" charset="0"/>
              </a:rPr>
              <a:t>There are ___Calories/gram of protein</a:t>
            </a:r>
            <a:endParaRPr lang="en-US" sz="1800" dirty="0"/>
          </a:p>
          <a:p>
            <a:pPr lvl="2">
              <a:buFontTx/>
              <a:buAutoNum type="alphaLcParenR"/>
              <a:tabLst>
                <a:tab pos="685800" algn="l"/>
              </a:tabLst>
              <a:defRPr/>
            </a:pPr>
            <a:r>
              <a:rPr lang="en-US" sz="1800" dirty="0">
                <a:latin typeface="Trebuchet MS" pitchFamily="34" charset="0"/>
                <a:cs typeface="Times New Roman" pitchFamily="18" charset="0"/>
              </a:rPr>
              <a:t>There are ___Calories/gram of water</a:t>
            </a:r>
            <a:endParaRPr lang="en-US" sz="1800" dirty="0"/>
          </a:p>
          <a:p>
            <a:pPr lvl="1">
              <a:buFontTx/>
              <a:buAutoNum type="arabicParenR"/>
              <a:tabLst>
                <a:tab pos="685800" algn="l"/>
              </a:tabLst>
              <a:defRPr/>
            </a:pPr>
            <a:r>
              <a:rPr lang="en-US" sz="1800" dirty="0">
                <a:latin typeface="Trebuchet MS" pitchFamily="34" charset="0"/>
                <a:cs typeface="Times New Roman" pitchFamily="18" charset="0"/>
              </a:rPr>
              <a:t>Use the nutritional label given for information to answer the following questions:</a:t>
            </a:r>
            <a:endParaRPr lang="en-US" sz="1800" dirty="0"/>
          </a:p>
          <a:p>
            <a:pPr lvl="2">
              <a:buFontTx/>
              <a:buAutoNum type="alphaLcParenR"/>
              <a:tabLst>
                <a:tab pos="685800" algn="l"/>
              </a:tabLst>
              <a:defRPr/>
            </a:pPr>
            <a:r>
              <a:rPr lang="en-US" sz="1800" dirty="0">
                <a:latin typeface="Trebuchet MS" pitchFamily="34" charset="0"/>
                <a:cs typeface="Times New Roman" pitchFamily="18" charset="0"/>
              </a:rPr>
              <a:t>Calculate the Calories in one serving of this product.</a:t>
            </a:r>
            <a:endParaRPr lang="en-US" sz="1800" dirty="0"/>
          </a:p>
          <a:p>
            <a:pPr lvl="3">
              <a:buFontTx/>
              <a:buAutoNum type="arabicParenBoth"/>
              <a:tabLst>
                <a:tab pos="685800" algn="l"/>
              </a:tabLst>
              <a:defRPr/>
            </a:pPr>
            <a:r>
              <a:rPr lang="en-US" sz="1800" dirty="0">
                <a:latin typeface="Trebuchet MS" pitchFamily="34" charset="0"/>
                <a:cs typeface="Times New Roman" pitchFamily="18" charset="0"/>
              </a:rPr>
              <a:t>Calories from Fat</a:t>
            </a:r>
            <a:endParaRPr lang="en-US" sz="1800" dirty="0"/>
          </a:p>
          <a:p>
            <a:pPr lvl="3">
              <a:buFontTx/>
              <a:buAutoNum type="arabicParenBoth"/>
              <a:tabLst>
                <a:tab pos="685800" algn="l"/>
              </a:tabLst>
              <a:defRPr/>
            </a:pPr>
            <a:r>
              <a:rPr lang="en-US" sz="1800" dirty="0">
                <a:latin typeface="Trebuchet MS" pitchFamily="34" charset="0"/>
                <a:cs typeface="Times New Roman" pitchFamily="18" charset="0"/>
              </a:rPr>
              <a:t>Calories from Protein</a:t>
            </a:r>
            <a:endParaRPr lang="en-US" sz="1800" dirty="0"/>
          </a:p>
          <a:p>
            <a:pPr lvl="3">
              <a:buFontTx/>
              <a:buAutoNum type="arabicParenBoth"/>
              <a:tabLst>
                <a:tab pos="685800" algn="l"/>
              </a:tabLst>
              <a:defRPr/>
            </a:pPr>
            <a:r>
              <a:rPr lang="en-US" sz="1800" dirty="0">
                <a:latin typeface="Trebuchet MS" pitchFamily="34" charset="0"/>
                <a:cs typeface="Times New Roman" pitchFamily="18" charset="0"/>
              </a:rPr>
              <a:t>Total Calories in one serving</a:t>
            </a:r>
            <a:endParaRPr lang="en-US" sz="1800" dirty="0"/>
          </a:p>
          <a:p>
            <a:pPr lvl="2">
              <a:buFontTx/>
              <a:buAutoNum type="alphaLcParenR"/>
              <a:tabLst>
                <a:tab pos="685800" algn="l"/>
              </a:tabLst>
              <a:defRPr/>
            </a:pPr>
            <a:r>
              <a:rPr lang="en-US" sz="1800" dirty="0">
                <a:latin typeface="Trebuchet MS" pitchFamily="34" charset="0"/>
                <a:cs typeface="Times New Roman" pitchFamily="18" charset="0"/>
              </a:rPr>
              <a:t> What percent of the carbohydrate Calories come from fiber? </a:t>
            </a:r>
            <a:endParaRPr lang="en-US" sz="1800" dirty="0"/>
          </a:p>
          <a:p>
            <a:pPr lvl="2">
              <a:buFontTx/>
              <a:buAutoNum type="alphaLcParenR"/>
              <a:tabLst>
                <a:tab pos="685800" algn="l"/>
              </a:tabLst>
              <a:defRPr/>
            </a:pPr>
            <a:r>
              <a:rPr lang="en-US" sz="1800" dirty="0">
                <a:latin typeface="Trebuchet MS" pitchFamily="34" charset="0"/>
                <a:cs typeface="Times New Roman" pitchFamily="18" charset="0"/>
              </a:rPr>
              <a:t>If the daily value of iron is 18 mg per day, calculate the amount (in mg) of iron in one bar of this product</a:t>
            </a:r>
            <a:r>
              <a:rPr lang="en-US" sz="1600" dirty="0">
                <a:latin typeface="Trebuchet MS" pitchFamily="34" charset="0"/>
                <a:cs typeface="Times New Roman" pitchFamily="18" charset="0"/>
              </a:rPr>
              <a:t>. </a:t>
            </a:r>
            <a:endParaRPr lang="en-US" dirty="0"/>
          </a:p>
        </p:txBody>
      </p:sp>
      <p:pic>
        <p:nvPicPr>
          <p:cNvPr id="49156" name="Picture 7" descr="Nutritional Label for Zoe's Chocolate Peanut Butter Bliss Ba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400800" y="1447800"/>
            <a:ext cx="2238375"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6"/>
          <p:cNvSpPr>
            <a:spLocks noChangeArrowheads="1"/>
          </p:cNvSpPr>
          <p:nvPr/>
        </p:nvSpPr>
        <p:spPr bwMode="auto">
          <a:xfrm flipV="1">
            <a:off x="7061200" y="2439988"/>
            <a:ext cx="228600" cy="103187"/>
          </a:xfrm>
          <a:prstGeom prst="rect">
            <a:avLst/>
          </a:prstGeom>
          <a:solidFill>
            <a:srgbClr val="000000"/>
          </a:solidFill>
          <a:ln w="9525">
            <a:solidFill>
              <a:srgbClr val="000000"/>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9158" name="Rectangle 6"/>
          <p:cNvSpPr>
            <a:spLocks noChangeArrowheads="1"/>
          </p:cNvSpPr>
          <p:nvPr/>
        </p:nvSpPr>
        <p:spPr bwMode="auto">
          <a:xfrm flipV="1">
            <a:off x="8329613" y="2419350"/>
            <a:ext cx="228600" cy="103188"/>
          </a:xfrm>
          <a:prstGeom prst="rect">
            <a:avLst/>
          </a:prstGeom>
          <a:solidFill>
            <a:srgbClr val="000000"/>
          </a:solidFill>
          <a:ln w="9525">
            <a:solidFill>
              <a:srgbClr val="000000"/>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49156"/>
                                        </p:tgtEl>
                                        <p:attrNameLst>
                                          <p:attrName>style.visibility</p:attrName>
                                        </p:attrNameLst>
                                      </p:cBhvr>
                                      <p:to>
                                        <p:strVal val="visible"/>
                                      </p:to>
                                    </p:set>
                                    <p:anim calcmode="lin" valueType="num">
                                      <p:cBhvr>
                                        <p:cTn id="12" dur="500" decel="50000" fill="hold">
                                          <p:stCondLst>
                                            <p:cond delay="0"/>
                                          </p:stCondLst>
                                        </p:cTn>
                                        <p:tgtEl>
                                          <p:spTgt spid="4915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915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9156"/>
                                        </p:tgtEl>
                                        <p:attrNameLst>
                                          <p:attrName>ppt_w</p:attrName>
                                        </p:attrNameLst>
                                      </p:cBhvr>
                                      <p:tavLst>
                                        <p:tav tm="0">
                                          <p:val>
                                            <p:strVal val="#ppt_w*.05"/>
                                          </p:val>
                                        </p:tav>
                                        <p:tav tm="100000">
                                          <p:val>
                                            <p:strVal val="#ppt_w"/>
                                          </p:val>
                                        </p:tav>
                                      </p:tavLst>
                                    </p:anim>
                                    <p:anim calcmode="lin" valueType="num">
                                      <p:cBhvr>
                                        <p:cTn id="15" dur="1000" fill="hold"/>
                                        <p:tgtEl>
                                          <p:spTgt spid="4915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915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915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915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9156"/>
                                        </p:tgtEl>
                                      </p:cBhvr>
                                    </p:animEffect>
                                  </p:childTnLst>
                                </p:cTn>
                              </p:par>
                              <p:par>
                                <p:cTn id="20" presetID="25" presetClass="entr" presetSubtype="0" fill="hold" grpId="0" nodeType="withEffect">
                                  <p:stCondLst>
                                    <p:cond delay="0"/>
                                  </p:stCondLst>
                                  <p:childTnLst>
                                    <p:set>
                                      <p:cBhvr>
                                        <p:cTn id="21" dur="1" fill="hold">
                                          <p:stCondLst>
                                            <p:cond delay="0"/>
                                          </p:stCondLst>
                                        </p:cTn>
                                        <p:tgtEl>
                                          <p:spTgt spid="49157"/>
                                        </p:tgtEl>
                                        <p:attrNameLst>
                                          <p:attrName>style.visibility</p:attrName>
                                        </p:attrNameLst>
                                      </p:cBhvr>
                                      <p:to>
                                        <p:strVal val="visible"/>
                                      </p:to>
                                    </p:set>
                                    <p:anim calcmode="lin" valueType="num">
                                      <p:cBhvr>
                                        <p:cTn id="22" dur="500" decel="50000" fill="hold">
                                          <p:stCondLst>
                                            <p:cond delay="0"/>
                                          </p:stCondLst>
                                        </p:cTn>
                                        <p:tgtEl>
                                          <p:spTgt spid="4915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915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9157"/>
                                        </p:tgtEl>
                                        <p:attrNameLst>
                                          <p:attrName>ppt_w</p:attrName>
                                        </p:attrNameLst>
                                      </p:cBhvr>
                                      <p:tavLst>
                                        <p:tav tm="0">
                                          <p:val>
                                            <p:strVal val="#ppt_w*.05"/>
                                          </p:val>
                                        </p:tav>
                                        <p:tav tm="100000">
                                          <p:val>
                                            <p:strVal val="#ppt_w"/>
                                          </p:val>
                                        </p:tav>
                                      </p:tavLst>
                                    </p:anim>
                                    <p:anim calcmode="lin" valueType="num">
                                      <p:cBhvr>
                                        <p:cTn id="25" dur="1000" fill="hold"/>
                                        <p:tgtEl>
                                          <p:spTgt spid="4915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915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915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915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9157"/>
                                        </p:tgtEl>
                                      </p:cBhvr>
                                    </p:animEffect>
                                  </p:childTnLst>
                                </p:cTn>
                              </p:par>
                              <p:par>
                                <p:cTn id="30" presetID="25" presetClass="entr" presetSubtype="0" fill="hold" grpId="0" nodeType="withEffect">
                                  <p:stCondLst>
                                    <p:cond delay="0"/>
                                  </p:stCondLst>
                                  <p:childTnLst>
                                    <p:set>
                                      <p:cBhvr>
                                        <p:cTn id="31" dur="1" fill="hold">
                                          <p:stCondLst>
                                            <p:cond delay="0"/>
                                          </p:stCondLst>
                                        </p:cTn>
                                        <p:tgtEl>
                                          <p:spTgt spid="49158"/>
                                        </p:tgtEl>
                                        <p:attrNameLst>
                                          <p:attrName>style.visibility</p:attrName>
                                        </p:attrNameLst>
                                      </p:cBhvr>
                                      <p:to>
                                        <p:strVal val="visible"/>
                                      </p:to>
                                    </p:set>
                                    <p:anim calcmode="lin" valueType="num">
                                      <p:cBhvr>
                                        <p:cTn id="32" dur="500" decel="50000" fill="hold">
                                          <p:stCondLst>
                                            <p:cond delay="0"/>
                                          </p:stCondLst>
                                        </p:cTn>
                                        <p:tgtEl>
                                          <p:spTgt spid="49158"/>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49158"/>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49158"/>
                                        </p:tgtEl>
                                        <p:attrNameLst>
                                          <p:attrName>ppt_w</p:attrName>
                                        </p:attrNameLst>
                                      </p:cBhvr>
                                      <p:tavLst>
                                        <p:tav tm="0">
                                          <p:val>
                                            <p:strVal val="#ppt_w*.05"/>
                                          </p:val>
                                        </p:tav>
                                        <p:tav tm="100000">
                                          <p:val>
                                            <p:strVal val="#ppt_w"/>
                                          </p:val>
                                        </p:tav>
                                      </p:tavLst>
                                    </p:anim>
                                    <p:anim calcmode="lin" valueType="num">
                                      <p:cBhvr>
                                        <p:cTn id="35" dur="1000" fill="hold"/>
                                        <p:tgtEl>
                                          <p:spTgt spid="49158"/>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49158"/>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49158"/>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49158"/>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4915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blinds(horizontal)">
                                      <p:cBhvr>
                                        <p:cTn id="44" dur="500"/>
                                        <p:tgtEl>
                                          <p:spTgt spid="3">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blinds(horizontal)">
                                      <p:cBhvr>
                                        <p:cTn id="49" dur="500"/>
                                        <p:tgtEl>
                                          <p:spTgt spid="3">
                                            <p:txEl>
                                              <p:pRg st="2" end="2"/>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blinds(horizontal)">
                                      <p:cBhvr>
                                        <p:cTn id="54" dur="500"/>
                                        <p:tgtEl>
                                          <p:spTgt spid="3">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blinds(horizontal)">
                                      <p:cBhvr>
                                        <p:cTn id="59" dur="500"/>
                                        <p:tgtEl>
                                          <p:spTgt spid="3">
                                            <p:txEl>
                                              <p:pRg st="4" end="4"/>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blinds(horizontal)">
                                      <p:cBhvr>
                                        <p:cTn id="64" dur="500"/>
                                        <p:tgtEl>
                                          <p:spTgt spid="3">
                                            <p:txEl>
                                              <p:pRg st="5" end="5"/>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blinds(horizontal)">
                                      <p:cBhvr>
                                        <p:cTn id="69" dur="500"/>
                                        <p:tgtEl>
                                          <p:spTgt spid="3">
                                            <p:txEl>
                                              <p:pRg st="6" end="6"/>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blinds(horizontal)">
                                      <p:cBhvr>
                                        <p:cTn id="74" dur="500"/>
                                        <p:tgtEl>
                                          <p:spTgt spid="3">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blinds(horizontal)">
                                      <p:cBhvr>
                                        <p:cTn id="79" dur="500"/>
                                        <p:tgtEl>
                                          <p:spTgt spid="3">
                                            <p:txEl>
                                              <p:pRg st="8" end="8"/>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3">
                                            <p:txEl>
                                              <p:pRg st="9" end="9"/>
                                            </p:txEl>
                                          </p:spTgt>
                                        </p:tgtEl>
                                        <p:attrNameLst>
                                          <p:attrName>style.visibility</p:attrName>
                                        </p:attrNameLst>
                                      </p:cBhvr>
                                      <p:to>
                                        <p:strVal val="visible"/>
                                      </p:to>
                                    </p:set>
                                    <p:animEffect transition="in" filter="blinds(horizontal)">
                                      <p:cBhvr>
                                        <p:cTn id="84" dur="500"/>
                                        <p:tgtEl>
                                          <p:spTgt spid="3">
                                            <p:txEl>
                                              <p:pRg st="9" end="9"/>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nodeType="clickEffect">
                                  <p:stCondLst>
                                    <p:cond delay="0"/>
                                  </p:stCondLst>
                                  <p:childTnLst>
                                    <p:set>
                                      <p:cBhvr>
                                        <p:cTn id="88" dur="1" fill="hold">
                                          <p:stCondLst>
                                            <p:cond delay="0"/>
                                          </p:stCondLst>
                                        </p:cTn>
                                        <p:tgtEl>
                                          <p:spTgt spid="3">
                                            <p:txEl>
                                              <p:pRg st="10" end="10"/>
                                            </p:txEl>
                                          </p:spTgt>
                                        </p:tgtEl>
                                        <p:attrNameLst>
                                          <p:attrName>style.visibility</p:attrName>
                                        </p:attrNameLst>
                                      </p:cBhvr>
                                      <p:to>
                                        <p:strVal val="visible"/>
                                      </p:to>
                                    </p:set>
                                    <p:animEffect transition="in" filter="blinds(horizontal)">
                                      <p:cBhvr>
                                        <p:cTn id="89" dur="500"/>
                                        <p:tgtEl>
                                          <p:spTgt spid="3">
                                            <p:txEl>
                                              <p:pRg st="10" end="10"/>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nodeType="clickEffect">
                                  <p:stCondLst>
                                    <p:cond delay="0"/>
                                  </p:stCondLst>
                                  <p:childTnLst>
                                    <p:set>
                                      <p:cBhvr>
                                        <p:cTn id="93" dur="1" fill="hold">
                                          <p:stCondLst>
                                            <p:cond delay="0"/>
                                          </p:stCondLst>
                                        </p:cTn>
                                        <p:tgtEl>
                                          <p:spTgt spid="3">
                                            <p:txEl>
                                              <p:pRg st="11" end="11"/>
                                            </p:txEl>
                                          </p:spTgt>
                                        </p:tgtEl>
                                        <p:attrNameLst>
                                          <p:attrName>style.visibility</p:attrName>
                                        </p:attrNameLst>
                                      </p:cBhvr>
                                      <p:to>
                                        <p:strVal val="visible"/>
                                      </p:to>
                                    </p:set>
                                    <p:animEffect transition="in" filter="blinds(horizontal)">
                                      <p:cBhvr>
                                        <p:cTn id="9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a:t>Resources</a:t>
            </a:r>
          </a:p>
        </p:txBody>
      </p:sp>
      <p:sp>
        <p:nvSpPr>
          <p:cNvPr id="14339" name="Rectangle 3"/>
          <p:cNvSpPr>
            <a:spLocks noGrp="1" noChangeArrowheads="1"/>
          </p:cNvSpPr>
          <p:nvPr>
            <p:ph idx="1"/>
          </p:nvPr>
        </p:nvSpPr>
        <p:spPr>
          <a:xfrm>
            <a:off x="0" y="1143000"/>
            <a:ext cx="8991600" cy="4530725"/>
          </a:xfrm>
        </p:spPr>
        <p:txBody>
          <a:bodyPr/>
          <a:lstStyle/>
          <a:p>
            <a:pPr eaLnBrk="1" hangingPunct="1">
              <a:defRPr/>
            </a:pPr>
            <a:r>
              <a:rPr lang="en-US" dirty="0"/>
              <a:t>For Event Supervisors</a:t>
            </a:r>
          </a:p>
          <a:p>
            <a:pPr lvl="1" eaLnBrk="1" hangingPunct="1">
              <a:defRPr/>
            </a:pPr>
            <a:r>
              <a:rPr lang="en-US" dirty="0">
                <a:hlinkClick r:id="rId2"/>
              </a:rPr>
              <a:t>http://mypage.iu.edu/~lwoz/socrime/index.htm</a:t>
            </a:r>
            <a:endParaRPr lang="en-US" dirty="0"/>
          </a:p>
          <a:p>
            <a:pPr eaLnBrk="1" hangingPunct="1">
              <a:defRPr/>
            </a:pPr>
            <a:r>
              <a:rPr lang="en-US" dirty="0"/>
              <a:t>For Lesson Plans for classroom use</a:t>
            </a:r>
          </a:p>
          <a:p>
            <a:pPr lvl="1" eaLnBrk="1" hangingPunct="1">
              <a:defRPr/>
            </a:pPr>
            <a:r>
              <a:rPr lang="en-US" dirty="0">
                <a:hlinkClick r:id="rId2"/>
              </a:rPr>
              <a:t>http://mypage.iu.edu/~lwoz/socrime/index.htm</a:t>
            </a:r>
            <a:endParaRPr lang="en-US" dirty="0"/>
          </a:p>
          <a:p>
            <a:pPr>
              <a:defRPr/>
            </a:pPr>
            <a:r>
              <a:rPr lang="en-US" dirty="0">
                <a:hlinkClick r:id="rId3"/>
              </a:rPr>
              <a:t>https://gmoanswers.com</a:t>
            </a:r>
            <a:endParaRPr lang="en-US" dirty="0"/>
          </a:p>
          <a:p>
            <a:pPr>
              <a:defRPr/>
            </a:pPr>
            <a:r>
              <a:rPr lang="en-US" dirty="0">
                <a:hlinkClick r:id="rId4"/>
              </a:rPr>
              <a:t>http://www.fda.gov/Food/IngredientsPackagingLabeling/FoodAdditivesIngredients/ucm094211.htm</a:t>
            </a:r>
            <a:endParaRPr lang="en-US" dirty="0"/>
          </a:p>
          <a:p>
            <a:pPr>
              <a:defRPr/>
            </a:pPr>
            <a:endParaRPr lang="en-US"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 calcmode="lin" valueType="num">
                                      <p:cBhvr additive="base">
                                        <p:cTn id="21"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Questions</a:t>
            </a:r>
          </a:p>
        </p:txBody>
      </p:sp>
      <p:sp>
        <p:nvSpPr>
          <p:cNvPr id="686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7200">
                <a:effectLst/>
              </a:rPr>
              <a:t>Thank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p:cTn id="7" dur="500" decel="50000" fill="hold">
                                          <p:stCondLst>
                                            <p:cond delay="0"/>
                                          </p:stCondLst>
                                        </p:cTn>
                                        <p:tgtEl>
                                          <p:spTgt spid="686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86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86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86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86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86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86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8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Time to Play</a:t>
            </a:r>
          </a:p>
        </p:txBody>
      </p:sp>
      <p:sp>
        <p:nvSpPr>
          <p:cNvPr id="69635" name="Rectangle 3"/>
          <p:cNvSpPr>
            <a:spLocks noGrp="1" noChangeArrowheads="1"/>
          </p:cNvSpPr>
          <p:nvPr>
            <p:ph type="body" idx="1"/>
          </p:nvPr>
        </p:nvSpPr>
        <p:spPr>
          <a:xfrm>
            <a:off x="457200" y="1600200"/>
            <a:ext cx="84582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We can use a calorimeter to find the energy in Cheetos</a:t>
            </a:r>
          </a:p>
          <a:p>
            <a:r>
              <a:rPr lang="en-US" altLang="en-US">
                <a:effectLst/>
              </a:rPr>
              <a:t>We can find the density of muffins </a:t>
            </a:r>
          </a:p>
          <a:p>
            <a:r>
              <a:rPr lang="en-US" altLang="en-US">
                <a:effectLst/>
              </a:rPr>
              <a:t>We can work with some tests from a simulated test.</a:t>
            </a:r>
          </a:p>
          <a:p>
            <a:r>
              <a:rPr lang="en-US" altLang="en-US">
                <a:effectLst/>
              </a:rPr>
              <a:t>It is your option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Making Calorimeter</a:t>
            </a:r>
          </a:p>
        </p:txBody>
      </p:sp>
      <p:sp>
        <p:nvSpPr>
          <p:cNvPr id="3" name="Content Placeholder 2"/>
          <p:cNvSpPr>
            <a:spLocks noGrp="1"/>
          </p:cNvSpPr>
          <p:nvPr>
            <p:ph idx="1"/>
          </p:nvPr>
        </p:nvSpPr>
        <p:spPr>
          <a:xfrm>
            <a:off x="0" y="1600200"/>
            <a:ext cx="9144000" cy="5257800"/>
          </a:xfrm>
        </p:spPr>
        <p:txBody>
          <a:bodyPr/>
          <a:lstStyle/>
          <a:p>
            <a:pPr>
              <a:defRPr/>
            </a:pPr>
            <a:r>
              <a:rPr lang="en-US" dirty="0"/>
              <a:t>Cut top off empty pop can</a:t>
            </a:r>
          </a:p>
          <a:p>
            <a:pPr>
              <a:defRPr/>
            </a:pPr>
            <a:r>
              <a:rPr lang="en-US" dirty="0"/>
              <a:t>Cut “door” in the side of pop can</a:t>
            </a:r>
          </a:p>
          <a:p>
            <a:pPr>
              <a:defRPr/>
            </a:pPr>
            <a:r>
              <a:rPr lang="en-US" dirty="0"/>
              <a:t>Wash out second empty pop can</a:t>
            </a:r>
          </a:p>
          <a:p>
            <a:pPr>
              <a:defRPr/>
            </a:pPr>
            <a:r>
              <a:rPr lang="en-US" dirty="0"/>
              <a:t>Fit second can into first</a:t>
            </a:r>
          </a:p>
          <a:p>
            <a:pPr>
              <a:defRPr/>
            </a:pPr>
            <a:endParaRPr lang="en-US" dirty="0"/>
          </a:p>
          <a:p>
            <a:pPr>
              <a:defRPr/>
            </a:pPr>
            <a:endParaRPr lang="en-US" dirty="0"/>
          </a:p>
          <a:p>
            <a:pPr>
              <a:defRPr/>
            </a:pPr>
            <a:endParaRPr lang="en-US" dirty="0"/>
          </a:p>
          <a:p>
            <a:pPr>
              <a:defRPr/>
            </a:pPr>
            <a:endParaRPr lang="en-US" dirty="0"/>
          </a:p>
          <a:p>
            <a:pPr>
              <a:defRPr/>
            </a:pPr>
            <a:r>
              <a:rPr lang="en-US" dirty="0"/>
              <a:t>Make a food holder by bending up a paperclip</a:t>
            </a:r>
          </a:p>
        </p:txBody>
      </p:sp>
      <p:pic>
        <p:nvPicPr>
          <p:cNvPr id="389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438400"/>
            <a:ext cx="259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Calibrate the Calorimeter</a:t>
            </a:r>
          </a:p>
        </p:txBody>
      </p:sp>
      <p:sp>
        <p:nvSpPr>
          <p:cNvPr id="3" name="Content Placeholder 2"/>
          <p:cNvSpPr>
            <a:spLocks noGrp="1"/>
          </p:cNvSpPr>
          <p:nvPr>
            <p:ph idx="1"/>
          </p:nvPr>
        </p:nvSpPr>
        <p:spPr>
          <a:xfrm>
            <a:off x="76200" y="1295400"/>
            <a:ext cx="9067800" cy="4953000"/>
          </a:xfrm>
        </p:spPr>
        <p:txBody>
          <a:bodyPr/>
          <a:lstStyle/>
          <a:p>
            <a:pPr>
              <a:defRPr/>
            </a:pPr>
            <a:r>
              <a:rPr lang="en-US" dirty="0"/>
              <a:t>Put 100 ml of water in the top cup.</a:t>
            </a:r>
          </a:p>
          <a:p>
            <a:pPr>
              <a:defRPr/>
            </a:pPr>
            <a:r>
              <a:rPr lang="en-US" dirty="0"/>
              <a:t>Measure the temperature of the water.</a:t>
            </a:r>
          </a:p>
          <a:p>
            <a:pPr>
              <a:defRPr/>
            </a:pPr>
            <a:r>
              <a:rPr lang="en-US" dirty="0"/>
              <a:t>Weigh a tea candle.</a:t>
            </a:r>
          </a:p>
          <a:p>
            <a:pPr>
              <a:defRPr/>
            </a:pPr>
            <a:r>
              <a:rPr lang="en-US" dirty="0"/>
              <a:t>Light the tea candle and immediately put it under the water.</a:t>
            </a:r>
          </a:p>
          <a:p>
            <a:pPr>
              <a:defRPr/>
            </a:pPr>
            <a:r>
              <a:rPr lang="en-US" dirty="0"/>
              <a:t>Let it burn for ~4 minutes.</a:t>
            </a:r>
          </a:p>
          <a:p>
            <a:pPr>
              <a:defRPr/>
            </a:pPr>
            <a:r>
              <a:rPr lang="en-US" dirty="0"/>
              <a:t>Blow out the candle and take the final temperature of the water</a:t>
            </a:r>
          </a:p>
          <a:p>
            <a:pPr>
              <a:defRPr/>
            </a:pPr>
            <a:r>
              <a:rPr lang="en-US" dirty="0"/>
              <a:t>Reweigh the candle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Calibration Calculations</a:t>
            </a:r>
          </a:p>
        </p:txBody>
      </p:sp>
      <p:sp>
        <p:nvSpPr>
          <p:cNvPr id="3" name="Content Placeholder 2"/>
          <p:cNvSpPr>
            <a:spLocks noGrp="1"/>
          </p:cNvSpPr>
          <p:nvPr>
            <p:ph idx="1"/>
          </p:nvPr>
        </p:nvSpPr>
        <p:spPr>
          <a:xfrm>
            <a:off x="228600" y="1600200"/>
            <a:ext cx="9067800" cy="4530725"/>
          </a:xfrm>
        </p:spPr>
        <p:txBody>
          <a:bodyPr/>
          <a:lstStyle/>
          <a:p>
            <a:pPr>
              <a:defRPr/>
            </a:pPr>
            <a:r>
              <a:rPr lang="en-US" dirty="0"/>
              <a:t>The accepted low heat value of paraffin wax is 41.5 kJ/g.</a:t>
            </a:r>
          </a:p>
          <a:p>
            <a:pPr>
              <a:defRPr/>
            </a:pPr>
            <a:r>
              <a:rPr lang="en-US" dirty="0"/>
              <a:t>ΔH = </a:t>
            </a:r>
            <a:r>
              <a:rPr lang="en-US" dirty="0" err="1"/>
              <a:t>mC</a:t>
            </a:r>
            <a:r>
              <a:rPr lang="el-GR" dirty="0"/>
              <a:t>Δ</a:t>
            </a:r>
            <a:r>
              <a:rPr lang="en-US" dirty="0"/>
              <a:t>T/n</a:t>
            </a:r>
          </a:p>
          <a:p>
            <a:pPr>
              <a:defRPr/>
            </a:pPr>
            <a:r>
              <a:rPr lang="en-US" dirty="0"/>
              <a:t>M= 100 g – the water was 100 ml=100g</a:t>
            </a:r>
          </a:p>
          <a:p>
            <a:pPr>
              <a:defRPr/>
            </a:pPr>
            <a:r>
              <a:rPr lang="en-US" dirty="0"/>
              <a:t>C=4.18 J/(g ◦K) = 1.0 </a:t>
            </a:r>
            <a:r>
              <a:rPr lang="en-US" dirty="0" err="1"/>
              <a:t>cal</a:t>
            </a:r>
            <a:r>
              <a:rPr lang="en-US" dirty="0"/>
              <a:t>/(g ◦C) for water</a:t>
            </a:r>
          </a:p>
          <a:p>
            <a:pPr>
              <a:defRPr/>
            </a:pPr>
            <a:r>
              <a:rPr lang="en-US" dirty="0"/>
              <a:t>ΔT = difference in temperature of water</a:t>
            </a:r>
          </a:p>
          <a:p>
            <a:pPr>
              <a:defRPr/>
            </a:pPr>
            <a:r>
              <a:rPr lang="en-US" dirty="0"/>
              <a:t>n= difference in mass of candle</a:t>
            </a:r>
          </a:p>
          <a:p>
            <a:pPr>
              <a:defRPr/>
            </a:pPr>
            <a:r>
              <a:rPr lang="en-US" dirty="0"/>
              <a:t>Efficiency = </a:t>
            </a:r>
            <a:r>
              <a:rPr lang="el-GR" dirty="0"/>
              <a:t>Δ</a:t>
            </a:r>
            <a:r>
              <a:rPr lang="en-US" dirty="0"/>
              <a:t>H/41.5/1000 (to change J to kJ)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Sample Test</a:t>
            </a:r>
          </a:p>
        </p:txBody>
      </p:sp>
      <p:sp>
        <p:nvSpPr>
          <p:cNvPr id="3" name="Content Placeholder 2"/>
          <p:cNvSpPr>
            <a:spLocks noGrp="1"/>
          </p:cNvSpPr>
          <p:nvPr>
            <p:ph idx="1"/>
          </p:nvPr>
        </p:nvSpPr>
        <p:spPr>
          <a:xfrm>
            <a:off x="457200" y="1143000"/>
            <a:ext cx="8229600" cy="5334000"/>
          </a:xfrm>
        </p:spPr>
        <p:txBody>
          <a:bodyPr/>
          <a:lstStyle/>
          <a:p>
            <a:pPr>
              <a:defRPr/>
            </a:pPr>
            <a:r>
              <a:rPr lang="en-US" dirty="0"/>
              <a:t>Put a little of each of the drink mixes in a different well of the spot plate</a:t>
            </a:r>
          </a:p>
          <a:p>
            <a:pPr>
              <a:defRPr/>
            </a:pPr>
            <a:r>
              <a:rPr lang="en-US" dirty="0"/>
              <a:t>Put a drop of Iodine solution on each</a:t>
            </a:r>
          </a:p>
          <a:p>
            <a:pPr>
              <a:defRPr/>
            </a:pPr>
            <a:r>
              <a:rPr lang="en-US" dirty="0"/>
              <a:t>Which ones turn blue black?</a:t>
            </a:r>
          </a:p>
          <a:p>
            <a:pPr>
              <a:defRPr/>
            </a:pPr>
            <a:r>
              <a:rPr lang="en-US" dirty="0"/>
              <a:t>Put a new sample of each drink mix into a different well of the spot plate.</a:t>
            </a:r>
          </a:p>
          <a:p>
            <a:pPr>
              <a:defRPr/>
            </a:pPr>
            <a:r>
              <a:rPr lang="en-US" dirty="0"/>
              <a:t>Put a drop of </a:t>
            </a:r>
            <a:r>
              <a:rPr lang="en-US" dirty="0" err="1"/>
              <a:t>NaOH</a:t>
            </a:r>
            <a:r>
              <a:rPr lang="en-US" dirty="0"/>
              <a:t> on each</a:t>
            </a:r>
          </a:p>
          <a:p>
            <a:pPr>
              <a:defRPr/>
            </a:pPr>
            <a:r>
              <a:rPr lang="en-US" dirty="0"/>
              <a:t>Put a drop of Benedicts solution on each</a:t>
            </a:r>
          </a:p>
          <a:p>
            <a:pPr>
              <a:defRPr/>
            </a:pPr>
            <a:r>
              <a:rPr lang="en-US" dirty="0"/>
              <a:t>Stir – Which ones turn purple?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7813"/>
            <a:ext cx="8229600" cy="941387"/>
          </a:xfrm>
        </p:spPr>
        <p:txBody>
          <a:bodyPr/>
          <a:lstStyle/>
          <a:p>
            <a:pPr eaLnBrk="1" hangingPunct="1">
              <a:defRPr/>
            </a:pPr>
            <a:r>
              <a:rPr lang="en-US" dirty="0"/>
              <a:t>Main Focus</a:t>
            </a:r>
          </a:p>
        </p:txBody>
      </p:sp>
      <p:sp>
        <p:nvSpPr>
          <p:cNvPr id="9219" name="Rectangle 3"/>
          <p:cNvSpPr>
            <a:spLocks noGrp="1" noChangeArrowheads="1"/>
          </p:cNvSpPr>
          <p:nvPr>
            <p:ph idx="1"/>
          </p:nvPr>
        </p:nvSpPr>
        <p:spPr>
          <a:xfrm>
            <a:off x="457200" y="1066800"/>
            <a:ext cx="8229600" cy="5562600"/>
          </a:xfrm>
        </p:spPr>
        <p:txBody>
          <a:bodyPr/>
          <a:lstStyle/>
          <a:p>
            <a:pPr eaLnBrk="1" hangingPunct="1">
              <a:defRPr/>
            </a:pPr>
            <a:r>
              <a:rPr lang="en-US"/>
              <a:t>Chemistry of Food</a:t>
            </a:r>
          </a:p>
          <a:p>
            <a:pPr eaLnBrk="1" hangingPunct="1">
              <a:defRPr/>
            </a:pPr>
            <a:r>
              <a:rPr lang="en-US"/>
              <a:t>How to prepare students</a:t>
            </a:r>
          </a:p>
          <a:p>
            <a:pPr eaLnBrk="1" hangingPunct="1">
              <a:defRPr/>
            </a:pPr>
            <a:r>
              <a:rPr lang="en-US"/>
              <a:t>Experiment ideas</a:t>
            </a:r>
          </a:p>
          <a:p>
            <a:pPr eaLnBrk="1" hangingPunct="1">
              <a:defRPr/>
            </a:pPr>
            <a:r>
              <a:rPr lang="en-US"/>
              <a:t>Resources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randombar(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randombar(horizontal)">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randombar(horizontal)">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randombar(horizontal)">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Sample Test continued</a:t>
            </a:r>
          </a:p>
        </p:txBody>
      </p:sp>
      <p:sp>
        <p:nvSpPr>
          <p:cNvPr id="3" name="Content Placeholder 2"/>
          <p:cNvSpPr>
            <a:spLocks noGrp="1"/>
          </p:cNvSpPr>
          <p:nvPr>
            <p:ph idx="1"/>
          </p:nvPr>
        </p:nvSpPr>
        <p:spPr/>
        <p:txBody>
          <a:bodyPr/>
          <a:lstStyle/>
          <a:p>
            <a:pPr>
              <a:defRPr/>
            </a:pPr>
            <a:r>
              <a:rPr lang="en-US" dirty="0"/>
              <a:t>Put a little of each drink mix in a different test tube. (It is best to have each table do a different mix here)</a:t>
            </a:r>
          </a:p>
          <a:p>
            <a:pPr>
              <a:defRPr/>
            </a:pPr>
            <a:r>
              <a:rPr lang="en-US" dirty="0"/>
              <a:t>Add 5 drops of Benedict’s solution</a:t>
            </a:r>
          </a:p>
          <a:p>
            <a:pPr>
              <a:defRPr/>
            </a:pPr>
            <a:r>
              <a:rPr lang="en-US" dirty="0"/>
              <a:t>Put the test tubes in a hot water bath</a:t>
            </a:r>
          </a:p>
          <a:p>
            <a:pPr>
              <a:defRPr/>
            </a:pPr>
            <a:r>
              <a:rPr lang="en-US" dirty="0"/>
              <a:t>What colors do the turn?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Density</a:t>
            </a:r>
          </a:p>
        </p:txBody>
      </p:sp>
      <p:sp>
        <p:nvSpPr>
          <p:cNvPr id="3" name="Content Placeholder 2"/>
          <p:cNvSpPr>
            <a:spLocks noGrp="1"/>
          </p:cNvSpPr>
          <p:nvPr>
            <p:ph idx="1"/>
          </p:nvPr>
        </p:nvSpPr>
        <p:spPr/>
        <p:txBody>
          <a:bodyPr/>
          <a:lstStyle/>
          <a:p>
            <a:pPr>
              <a:defRPr/>
            </a:pPr>
            <a:r>
              <a:rPr lang="en-US" dirty="0"/>
              <a:t>Determine the dimensions of your coffee cake</a:t>
            </a:r>
          </a:p>
          <a:p>
            <a:pPr>
              <a:defRPr/>
            </a:pPr>
            <a:r>
              <a:rPr lang="en-US" dirty="0"/>
              <a:t>Determine the mass of your coffee cake</a:t>
            </a:r>
          </a:p>
          <a:p>
            <a:pPr>
              <a:defRPr/>
            </a:pPr>
            <a:r>
              <a:rPr lang="en-US" dirty="0"/>
              <a:t>Determine the density of your coffee cake.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Using the Calorimeter</a:t>
            </a:r>
          </a:p>
        </p:txBody>
      </p:sp>
      <p:sp>
        <p:nvSpPr>
          <p:cNvPr id="3" name="Content Placeholder 2"/>
          <p:cNvSpPr>
            <a:spLocks noGrp="1"/>
          </p:cNvSpPr>
          <p:nvPr>
            <p:ph idx="1"/>
          </p:nvPr>
        </p:nvSpPr>
        <p:spPr>
          <a:xfrm>
            <a:off x="425450" y="1219200"/>
            <a:ext cx="8229600" cy="5562600"/>
          </a:xfrm>
        </p:spPr>
        <p:txBody>
          <a:bodyPr/>
          <a:lstStyle/>
          <a:p>
            <a:pPr>
              <a:defRPr/>
            </a:pPr>
            <a:r>
              <a:rPr lang="en-US" dirty="0"/>
              <a:t>Mass a Cheetos</a:t>
            </a:r>
          </a:p>
          <a:p>
            <a:pPr>
              <a:defRPr/>
            </a:pPr>
            <a:r>
              <a:rPr lang="en-US" dirty="0"/>
              <a:t>Impale it on a bent paperclip</a:t>
            </a:r>
          </a:p>
          <a:p>
            <a:pPr>
              <a:defRPr/>
            </a:pPr>
            <a:r>
              <a:rPr lang="en-US" dirty="0"/>
              <a:t>Prepare your calorimeter</a:t>
            </a:r>
          </a:p>
          <a:p>
            <a:pPr>
              <a:defRPr/>
            </a:pPr>
            <a:r>
              <a:rPr lang="en-US" dirty="0"/>
              <a:t>Find the initial temperature of 100 ml DI</a:t>
            </a:r>
          </a:p>
          <a:p>
            <a:pPr>
              <a:defRPr/>
            </a:pPr>
            <a:r>
              <a:rPr lang="en-US" dirty="0"/>
              <a:t>Move outside or under a hood</a:t>
            </a:r>
          </a:p>
          <a:p>
            <a:pPr>
              <a:defRPr/>
            </a:pPr>
            <a:r>
              <a:rPr lang="en-US" dirty="0"/>
              <a:t>Light the Cheetos with a match &amp; immediately put it under the water</a:t>
            </a:r>
          </a:p>
          <a:p>
            <a:pPr>
              <a:defRPr/>
            </a:pPr>
            <a:r>
              <a:rPr lang="en-US" dirty="0"/>
              <a:t>When the Cheetos stops burning, take the final temperature of the water</a:t>
            </a:r>
          </a:p>
          <a:p>
            <a:pPr>
              <a:defRPr/>
            </a:pPr>
            <a:r>
              <a:rPr lang="en-US" dirty="0"/>
              <a:t>Take the mass of the burned Cheetos</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Calculations</a:t>
            </a:r>
          </a:p>
        </p:txBody>
      </p:sp>
      <p:sp>
        <p:nvSpPr>
          <p:cNvPr id="3" name="Content Placeholder 2"/>
          <p:cNvSpPr>
            <a:spLocks noGrp="1"/>
          </p:cNvSpPr>
          <p:nvPr>
            <p:ph idx="1"/>
          </p:nvPr>
        </p:nvSpPr>
        <p:spPr/>
        <p:txBody>
          <a:bodyPr/>
          <a:lstStyle/>
          <a:p>
            <a:pPr>
              <a:defRPr/>
            </a:pPr>
            <a:r>
              <a:rPr lang="en-US" dirty="0"/>
              <a:t>Determine </a:t>
            </a:r>
            <a:r>
              <a:rPr lang="el-GR" dirty="0"/>
              <a:t>Δ</a:t>
            </a:r>
            <a:r>
              <a:rPr lang="en-US" dirty="0"/>
              <a:t>H = </a:t>
            </a:r>
            <a:r>
              <a:rPr lang="en-US" dirty="0" err="1"/>
              <a:t>mC</a:t>
            </a:r>
            <a:r>
              <a:rPr lang="el-GR" dirty="0"/>
              <a:t>Δ</a:t>
            </a:r>
            <a:r>
              <a:rPr lang="en-US" dirty="0"/>
              <a:t>t/n=100(4.18)</a:t>
            </a:r>
            <a:r>
              <a:rPr lang="el-GR" dirty="0"/>
              <a:t>Δ</a:t>
            </a:r>
            <a:r>
              <a:rPr lang="en-US" dirty="0"/>
              <a:t>t/n</a:t>
            </a:r>
          </a:p>
          <a:p>
            <a:pPr>
              <a:defRPr/>
            </a:pPr>
            <a:r>
              <a:rPr lang="en-US" dirty="0"/>
              <a:t>Divide by 1000 to turn to kJ/g</a:t>
            </a:r>
          </a:p>
          <a:p>
            <a:pPr>
              <a:defRPr/>
            </a:pPr>
            <a:r>
              <a:rPr lang="en-US" dirty="0"/>
              <a:t>Divide by the efficiency of your system</a:t>
            </a:r>
          </a:p>
          <a:p>
            <a:pPr>
              <a:defRPr/>
            </a:pPr>
            <a:r>
              <a:rPr lang="en-US" dirty="0"/>
              <a:t>Divide by 4.186 to change to Calories</a:t>
            </a:r>
          </a:p>
          <a:p>
            <a:pPr>
              <a:defRPr/>
            </a:pPr>
            <a:r>
              <a:rPr lang="en-US" dirty="0"/>
              <a:t>Compare to accepted value of Cheetos Crunchy of 5.17 Calories/g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pPr eaLnBrk="1" hangingPunct="1">
              <a:defRPr/>
            </a:pPr>
            <a:r>
              <a:rPr lang="en-US" dirty="0"/>
              <a:t>Chemistry of Food-Overview</a:t>
            </a:r>
          </a:p>
        </p:txBody>
      </p:sp>
      <p:sp>
        <p:nvSpPr>
          <p:cNvPr id="11267" name="Rectangle 3"/>
          <p:cNvSpPr>
            <a:spLocks noGrp="1" noChangeArrowheads="1"/>
          </p:cNvSpPr>
          <p:nvPr>
            <p:ph idx="1"/>
          </p:nvPr>
        </p:nvSpPr>
        <p:spPr>
          <a:xfrm>
            <a:off x="0" y="914400"/>
            <a:ext cx="8991600" cy="5638800"/>
          </a:xfrm>
        </p:spPr>
        <p:txBody>
          <a:bodyPr/>
          <a:lstStyle/>
          <a:p>
            <a:pPr lvl="1" eaLnBrk="1" hangingPunct="1">
              <a:lnSpc>
                <a:spcPct val="90000"/>
              </a:lnSpc>
              <a:defRPr/>
            </a:pPr>
            <a:r>
              <a:rPr lang="en-US" sz="2000" dirty="0"/>
              <a:t>a. </a:t>
            </a:r>
            <a:r>
              <a:rPr lang="en-US" sz="2300" dirty="0"/>
              <a:t>Identify the sources of and understand the role of lipids, carbohydrates and proteins typically found in baked goods, and use tests to identify these compounds, including the Benedict’s, Iodine, Biurets, and Brown Bag tests. </a:t>
            </a:r>
          </a:p>
          <a:p>
            <a:pPr lvl="1" eaLnBrk="1" hangingPunct="1">
              <a:lnSpc>
                <a:spcPct val="90000"/>
              </a:lnSpc>
              <a:defRPr/>
            </a:pPr>
            <a:r>
              <a:rPr lang="en-US" sz="2300" dirty="0"/>
              <a:t>b. When given samples of sweeteners, use the Benedict’s test to identify reducing sugars. </a:t>
            </a:r>
          </a:p>
          <a:p>
            <a:pPr lvl="1" eaLnBrk="1" hangingPunct="1">
              <a:lnSpc>
                <a:spcPct val="90000"/>
              </a:lnSpc>
              <a:defRPr/>
            </a:pPr>
            <a:r>
              <a:rPr lang="en-US" sz="2300" dirty="0"/>
              <a:t>c. When given samples of baked goods ingredients, use the Biuret test to identify and rank the ingredients by protein content.</a:t>
            </a:r>
          </a:p>
          <a:p>
            <a:pPr lvl="1" eaLnBrk="1" hangingPunct="1">
              <a:lnSpc>
                <a:spcPct val="90000"/>
              </a:lnSpc>
              <a:defRPr/>
            </a:pPr>
            <a:r>
              <a:rPr lang="en-US" sz="2300" dirty="0"/>
              <a:t>d. Identify common allergens in foods</a:t>
            </a:r>
          </a:p>
          <a:p>
            <a:pPr lvl="1" eaLnBrk="1" hangingPunct="1">
              <a:lnSpc>
                <a:spcPct val="90000"/>
              </a:lnSpc>
              <a:defRPr/>
            </a:pPr>
            <a:r>
              <a:rPr lang="en-US" sz="2300" dirty="0"/>
              <a:t>e. Determine Calories in foods from a common commercial food label.</a:t>
            </a:r>
          </a:p>
          <a:p>
            <a:pPr lvl="1" eaLnBrk="1" hangingPunct="1">
              <a:lnSpc>
                <a:spcPct val="90000"/>
              </a:lnSpc>
              <a:defRPr/>
            </a:pPr>
            <a:r>
              <a:rPr lang="en-US" sz="2300" dirty="0"/>
              <a:t>f. Determine the moisture loss and density of baked goods. </a:t>
            </a:r>
          </a:p>
          <a:p>
            <a:pPr lvl="1" eaLnBrk="1" hangingPunct="1">
              <a:lnSpc>
                <a:spcPct val="90000"/>
              </a:lnSpc>
              <a:defRPr/>
            </a:pPr>
            <a:r>
              <a:rPr lang="en-US" sz="2300" dirty="0"/>
              <a:t>g. Identify leavening agents using chemical tests, and understand the role of the leavening agents in baked goods.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250" decel="50000" fill="hold">
                                          <p:stCondLst>
                                            <p:cond delay="0"/>
                                          </p:stCondLst>
                                        </p:cTn>
                                        <p:tgtEl>
                                          <p:spTgt spid="11267">
                                            <p:txEl>
                                              <p:pRg st="0" end="0"/>
                                            </p:txEl>
                                          </p:spTgt>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11267">
                                            <p:txEl>
                                              <p:pRg st="0" end="0"/>
                                            </p:txEl>
                                          </p:spTgt>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11267">
                                            <p:txEl>
                                              <p:pRg st="0" end="0"/>
                                            </p:txEl>
                                          </p:spTgt>
                                        </p:tgtEl>
                                        <p:attrNameLst>
                                          <p:attrName>ppt_w</p:attrName>
                                        </p:attrNameLst>
                                      </p:cBhvr>
                                      <p:tavLst>
                                        <p:tav tm="0">
                                          <p:val>
                                            <p:strVal val="#ppt_w*.05"/>
                                          </p:val>
                                        </p:tav>
                                        <p:tav tm="100000">
                                          <p:val>
                                            <p:strVal val="#ppt_w"/>
                                          </p:val>
                                        </p:tav>
                                      </p:tavLst>
                                    </p:anim>
                                    <p:anim calcmode="lin" valueType="num">
                                      <p:cBhvr>
                                        <p:cTn id="10" dur="500" fill="hold"/>
                                        <p:tgtEl>
                                          <p:spTgt spid="11267">
                                            <p:txEl>
                                              <p:pRg st="0" end="0"/>
                                            </p:txEl>
                                          </p:spTgt>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11267">
                                            <p:txEl>
                                              <p:pRg st="0" end="0"/>
                                            </p:txEl>
                                          </p:spTgt>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11267">
                                            <p:txEl>
                                              <p:pRg st="0" end="0"/>
                                            </p:txEl>
                                          </p:spTgt>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11267">
                                            <p:txEl>
                                              <p:pRg st="0" end="0"/>
                                            </p:txEl>
                                          </p:spTgt>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112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 calcmode="lin" valueType="num">
                                      <p:cBhvr>
                                        <p:cTn id="19" dur="250" decel="50000" fill="hold">
                                          <p:stCondLst>
                                            <p:cond delay="0"/>
                                          </p:stCondLst>
                                        </p:cTn>
                                        <p:tgtEl>
                                          <p:spTgt spid="11267">
                                            <p:txEl>
                                              <p:pRg st="1" end="1"/>
                                            </p:txEl>
                                          </p:spTgt>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11267">
                                            <p:txEl>
                                              <p:pRg st="1" end="1"/>
                                            </p:txEl>
                                          </p:spTgt>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11267">
                                            <p:txEl>
                                              <p:pRg st="1" end="1"/>
                                            </p:txEl>
                                          </p:spTgt>
                                        </p:tgtEl>
                                        <p:attrNameLst>
                                          <p:attrName>ppt_w</p:attrName>
                                        </p:attrNameLst>
                                      </p:cBhvr>
                                      <p:tavLst>
                                        <p:tav tm="0">
                                          <p:val>
                                            <p:strVal val="#ppt_w*.05"/>
                                          </p:val>
                                        </p:tav>
                                        <p:tav tm="100000">
                                          <p:val>
                                            <p:strVal val="#ppt_w"/>
                                          </p:val>
                                        </p:tav>
                                      </p:tavLst>
                                    </p:anim>
                                    <p:anim calcmode="lin" valueType="num">
                                      <p:cBhvr>
                                        <p:cTn id="22" dur="500" fill="hold"/>
                                        <p:tgtEl>
                                          <p:spTgt spid="11267">
                                            <p:txEl>
                                              <p:pRg st="1" end="1"/>
                                            </p:txEl>
                                          </p:spTgt>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11267">
                                            <p:txEl>
                                              <p:pRg st="1" end="1"/>
                                            </p:txEl>
                                          </p:spTgt>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11267">
                                            <p:txEl>
                                              <p:pRg st="1" end="1"/>
                                            </p:txEl>
                                          </p:spTgt>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11267">
                                            <p:txEl>
                                              <p:pRg st="1" end="1"/>
                                            </p:txEl>
                                          </p:spTgt>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1126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11267">
                                            <p:txEl>
                                              <p:pRg st="2" end="2"/>
                                            </p:txEl>
                                          </p:spTgt>
                                        </p:tgtEl>
                                        <p:attrNameLst>
                                          <p:attrName>style.visibility</p:attrName>
                                        </p:attrNameLst>
                                      </p:cBhvr>
                                      <p:to>
                                        <p:strVal val="visible"/>
                                      </p:to>
                                    </p:set>
                                    <p:anim calcmode="lin" valueType="num">
                                      <p:cBhvr>
                                        <p:cTn id="31" dur="250" decel="50000" fill="hold">
                                          <p:stCondLst>
                                            <p:cond delay="0"/>
                                          </p:stCondLst>
                                        </p:cTn>
                                        <p:tgtEl>
                                          <p:spTgt spid="11267">
                                            <p:txEl>
                                              <p:pRg st="2" end="2"/>
                                            </p:txEl>
                                          </p:spTgt>
                                        </p:tgtEl>
                                        <p:attrNameLst>
                                          <p:attrName>style.rotation</p:attrName>
                                        </p:attrNameLst>
                                      </p:cBhvr>
                                      <p:tavLst>
                                        <p:tav tm="0">
                                          <p:val>
                                            <p:fltVal val="-90"/>
                                          </p:val>
                                        </p:tav>
                                        <p:tav tm="100000">
                                          <p:val>
                                            <p:fltVal val="0"/>
                                          </p:val>
                                        </p:tav>
                                      </p:tavLst>
                                    </p:anim>
                                    <p:anim calcmode="lin" valueType="num">
                                      <p:cBhvr>
                                        <p:cTn id="32" dur="250" decel="50000" fill="hold">
                                          <p:stCondLst>
                                            <p:cond delay="0"/>
                                          </p:stCondLst>
                                        </p:cTn>
                                        <p:tgtEl>
                                          <p:spTgt spid="11267">
                                            <p:txEl>
                                              <p:pRg st="2" end="2"/>
                                            </p:txEl>
                                          </p:spTgt>
                                        </p:tgtEl>
                                        <p:attrNameLst>
                                          <p:attrName>ppt_w</p:attrName>
                                        </p:attrNameLst>
                                      </p:cBhvr>
                                      <p:tavLst>
                                        <p:tav tm="0">
                                          <p:val>
                                            <p:strVal val="#ppt_w"/>
                                          </p:val>
                                        </p:tav>
                                        <p:tav tm="100000">
                                          <p:val>
                                            <p:strVal val="#ppt_w*.05"/>
                                          </p:val>
                                        </p:tav>
                                      </p:tavLst>
                                    </p:anim>
                                    <p:anim calcmode="lin" valueType="num">
                                      <p:cBhvr>
                                        <p:cTn id="33" dur="250" accel="50000" fill="hold">
                                          <p:stCondLst>
                                            <p:cond delay="250"/>
                                          </p:stCondLst>
                                        </p:cTn>
                                        <p:tgtEl>
                                          <p:spTgt spid="11267">
                                            <p:txEl>
                                              <p:pRg st="2" end="2"/>
                                            </p:txEl>
                                          </p:spTgt>
                                        </p:tgtEl>
                                        <p:attrNameLst>
                                          <p:attrName>ppt_w</p:attrName>
                                        </p:attrNameLst>
                                      </p:cBhvr>
                                      <p:tavLst>
                                        <p:tav tm="0">
                                          <p:val>
                                            <p:strVal val="#ppt_w*.05"/>
                                          </p:val>
                                        </p:tav>
                                        <p:tav tm="100000">
                                          <p:val>
                                            <p:strVal val="#ppt_w"/>
                                          </p:val>
                                        </p:tav>
                                      </p:tavLst>
                                    </p:anim>
                                    <p:anim calcmode="lin" valueType="num">
                                      <p:cBhvr>
                                        <p:cTn id="34" dur="500" fill="hold"/>
                                        <p:tgtEl>
                                          <p:spTgt spid="11267">
                                            <p:txEl>
                                              <p:pRg st="2" end="2"/>
                                            </p:txEl>
                                          </p:spTgt>
                                        </p:tgtEl>
                                        <p:attrNameLst>
                                          <p:attrName>ppt_h</p:attrName>
                                        </p:attrNameLst>
                                      </p:cBhvr>
                                      <p:tavLst>
                                        <p:tav tm="0">
                                          <p:val>
                                            <p:strVal val="#ppt_h"/>
                                          </p:val>
                                        </p:tav>
                                        <p:tav tm="100000">
                                          <p:val>
                                            <p:strVal val="#ppt_h"/>
                                          </p:val>
                                        </p:tav>
                                      </p:tavLst>
                                    </p:anim>
                                    <p:anim calcmode="lin" valueType="num">
                                      <p:cBhvr>
                                        <p:cTn id="35" dur="250" decel="50000" fill="hold">
                                          <p:stCondLst>
                                            <p:cond delay="0"/>
                                          </p:stCondLst>
                                        </p:cTn>
                                        <p:tgtEl>
                                          <p:spTgt spid="11267">
                                            <p:txEl>
                                              <p:pRg st="2" end="2"/>
                                            </p:txEl>
                                          </p:spTgt>
                                        </p:tgtEl>
                                        <p:attrNameLst>
                                          <p:attrName>ppt_x</p:attrName>
                                        </p:attrNameLst>
                                      </p:cBhvr>
                                      <p:tavLst>
                                        <p:tav tm="0">
                                          <p:val>
                                            <p:strVal val="#ppt_x+.4"/>
                                          </p:val>
                                        </p:tav>
                                        <p:tav tm="100000">
                                          <p:val>
                                            <p:strVal val="#ppt_x"/>
                                          </p:val>
                                        </p:tav>
                                      </p:tavLst>
                                    </p:anim>
                                    <p:anim calcmode="lin" valueType="num">
                                      <p:cBhvr>
                                        <p:cTn id="36" dur="250" decel="50000" fill="hold">
                                          <p:stCondLst>
                                            <p:cond delay="0"/>
                                          </p:stCondLst>
                                        </p:cTn>
                                        <p:tgtEl>
                                          <p:spTgt spid="11267">
                                            <p:txEl>
                                              <p:pRg st="2" end="2"/>
                                            </p:txEl>
                                          </p:spTgt>
                                        </p:tgtEl>
                                        <p:attrNameLst>
                                          <p:attrName>ppt_y</p:attrName>
                                        </p:attrNameLst>
                                      </p:cBhvr>
                                      <p:tavLst>
                                        <p:tav tm="0">
                                          <p:val>
                                            <p:strVal val="#ppt_y-.2"/>
                                          </p:val>
                                        </p:tav>
                                        <p:tav tm="100000">
                                          <p:val>
                                            <p:strVal val="#ppt_y+.1"/>
                                          </p:val>
                                        </p:tav>
                                      </p:tavLst>
                                    </p:anim>
                                    <p:anim calcmode="lin" valueType="num">
                                      <p:cBhvr>
                                        <p:cTn id="37" dur="250" accel="50000" fill="hold">
                                          <p:stCondLst>
                                            <p:cond delay="250"/>
                                          </p:stCondLst>
                                        </p:cTn>
                                        <p:tgtEl>
                                          <p:spTgt spid="11267">
                                            <p:txEl>
                                              <p:pRg st="2" end="2"/>
                                            </p:txEl>
                                          </p:spTgt>
                                        </p:tgtEl>
                                        <p:attrNameLst>
                                          <p:attrName>ppt_y</p:attrName>
                                        </p:attrNameLst>
                                      </p:cBhvr>
                                      <p:tavLst>
                                        <p:tav tm="0">
                                          <p:val>
                                            <p:strVal val="#ppt_y+.1"/>
                                          </p:val>
                                        </p:tav>
                                        <p:tav tm="100000">
                                          <p:val>
                                            <p:strVal val="#ppt_y"/>
                                          </p:val>
                                        </p:tav>
                                      </p:tavLst>
                                    </p:anim>
                                    <p:animEffect transition="in" filter="fade">
                                      <p:cBhvr>
                                        <p:cTn id="38" dur="500" decel="50000">
                                          <p:stCondLst>
                                            <p:cond delay="0"/>
                                          </p:stCondLst>
                                        </p:cTn>
                                        <p:tgtEl>
                                          <p:spTgt spid="1126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11267">
                                            <p:txEl>
                                              <p:pRg st="3" end="3"/>
                                            </p:txEl>
                                          </p:spTgt>
                                        </p:tgtEl>
                                        <p:attrNameLst>
                                          <p:attrName>style.visibility</p:attrName>
                                        </p:attrNameLst>
                                      </p:cBhvr>
                                      <p:to>
                                        <p:strVal val="visible"/>
                                      </p:to>
                                    </p:set>
                                    <p:anim calcmode="lin" valueType="num">
                                      <p:cBhvr>
                                        <p:cTn id="43" dur="250" decel="50000" fill="hold">
                                          <p:stCondLst>
                                            <p:cond delay="0"/>
                                          </p:stCondLst>
                                        </p:cTn>
                                        <p:tgtEl>
                                          <p:spTgt spid="11267">
                                            <p:txEl>
                                              <p:pRg st="3" end="3"/>
                                            </p:txEl>
                                          </p:spTgt>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11267">
                                            <p:txEl>
                                              <p:pRg st="3" end="3"/>
                                            </p:txEl>
                                          </p:spTgt>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11267">
                                            <p:txEl>
                                              <p:pRg st="3" end="3"/>
                                            </p:txEl>
                                          </p:spTgt>
                                        </p:tgtEl>
                                        <p:attrNameLst>
                                          <p:attrName>ppt_w</p:attrName>
                                        </p:attrNameLst>
                                      </p:cBhvr>
                                      <p:tavLst>
                                        <p:tav tm="0">
                                          <p:val>
                                            <p:strVal val="#ppt_w*.05"/>
                                          </p:val>
                                        </p:tav>
                                        <p:tav tm="100000">
                                          <p:val>
                                            <p:strVal val="#ppt_w"/>
                                          </p:val>
                                        </p:tav>
                                      </p:tavLst>
                                    </p:anim>
                                    <p:anim calcmode="lin" valueType="num">
                                      <p:cBhvr>
                                        <p:cTn id="46" dur="500" fill="hold"/>
                                        <p:tgtEl>
                                          <p:spTgt spid="11267">
                                            <p:txEl>
                                              <p:pRg st="3" end="3"/>
                                            </p:txEl>
                                          </p:spTgt>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11267">
                                            <p:txEl>
                                              <p:pRg st="3" end="3"/>
                                            </p:txEl>
                                          </p:spTgt>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11267">
                                            <p:txEl>
                                              <p:pRg st="3" end="3"/>
                                            </p:txEl>
                                          </p:spTgt>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11267">
                                            <p:txEl>
                                              <p:pRg st="3" end="3"/>
                                            </p:txEl>
                                          </p:spTgt>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11267">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nodeType="clickEffect">
                                  <p:stCondLst>
                                    <p:cond delay="0"/>
                                  </p:stCondLst>
                                  <p:childTnLst>
                                    <p:set>
                                      <p:cBhvr>
                                        <p:cTn id="54" dur="1" fill="hold">
                                          <p:stCondLst>
                                            <p:cond delay="0"/>
                                          </p:stCondLst>
                                        </p:cTn>
                                        <p:tgtEl>
                                          <p:spTgt spid="11267">
                                            <p:txEl>
                                              <p:pRg st="4" end="4"/>
                                            </p:txEl>
                                          </p:spTgt>
                                        </p:tgtEl>
                                        <p:attrNameLst>
                                          <p:attrName>style.visibility</p:attrName>
                                        </p:attrNameLst>
                                      </p:cBhvr>
                                      <p:to>
                                        <p:strVal val="visible"/>
                                      </p:to>
                                    </p:set>
                                    <p:anim calcmode="lin" valueType="num">
                                      <p:cBhvr>
                                        <p:cTn id="55" dur="250" decel="50000" fill="hold">
                                          <p:stCondLst>
                                            <p:cond delay="0"/>
                                          </p:stCondLst>
                                        </p:cTn>
                                        <p:tgtEl>
                                          <p:spTgt spid="11267">
                                            <p:txEl>
                                              <p:pRg st="4" end="4"/>
                                            </p:txEl>
                                          </p:spTgt>
                                        </p:tgtEl>
                                        <p:attrNameLst>
                                          <p:attrName>style.rotation</p:attrName>
                                        </p:attrNameLst>
                                      </p:cBhvr>
                                      <p:tavLst>
                                        <p:tav tm="0">
                                          <p:val>
                                            <p:fltVal val="-90"/>
                                          </p:val>
                                        </p:tav>
                                        <p:tav tm="100000">
                                          <p:val>
                                            <p:fltVal val="0"/>
                                          </p:val>
                                        </p:tav>
                                      </p:tavLst>
                                    </p:anim>
                                    <p:anim calcmode="lin" valueType="num">
                                      <p:cBhvr>
                                        <p:cTn id="56" dur="250" decel="50000" fill="hold">
                                          <p:stCondLst>
                                            <p:cond delay="0"/>
                                          </p:stCondLst>
                                        </p:cTn>
                                        <p:tgtEl>
                                          <p:spTgt spid="11267">
                                            <p:txEl>
                                              <p:pRg st="4" end="4"/>
                                            </p:txEl>
                                          </p:spTgt>
                                        </p:tgtEl>
                                        <p:attrNameLst>
                                          <p:attrName>ppt_w</p:attrName>
                                        </p:attrNameLst>
                                      </p:cBhvr>
                                      <p:tavLst>
                                        <p:tav tm="0">
                                          <p:val>
                                            <p:strVal val="#ppt_w"/>
                                          </p:val>
                                        </p:tav>
                                        <p:tav tm="100000">
                                          <p:val>
                                            <p:strVal val="#ppt_w*.05"/>
                                          </p:val>
                                        </p:tav>
                                      </p:tavLst>
                                    </p:anim>
                                    <p:anim calcmode="lin" valueType="num">
                                      <p:cBhvr>
                                        <p:cTn id="57" dur="250" accel="50000" fill="hold">
                                          <p:stCondLst>
                                            <p:cond delay="250"/>
                                          </p:stCondLst>
                                        </p:cTn>
                                        <p:tgtEl>
                                          <p:spTgt spid="11267">
                                            <p:txEl>
                                              <p:pRg st="4" end="4"/>
                                            </p:txEl>
                                          </p:spTgt>
                                        </p:tgtEl>
                                        <p:attrNameLst>
                                          <p:attrName>ppt_w</p:attrName>
                                        </p:attrNameLst>
                                      </p:cBhvr>
                                      <p:tavLst>
                                        <p:tav tm="0">
                                          <p:val>
                                            <p:strVal val="#ppt_w*.05"/>
                                          </p:val>
                                        </p:tav>
                                        <p:tav tm="100000">
                                          <p:val>
                                            <p:strVal val="#ppt_w"/>
                                          </p:val>
                                        </p:tav>
                                      </p:tavLst>
                                    </p:anim>
                                    <p:anim calcmode="lin" valueType="num">
                                      <p:cBhvr>
                                        <p:cTn id="58" dur="500" fill="hold"/>
                                        <p:tgtEl>
                                          <p:spTgt spid="11267">
                                            <p:txEl>
                                              <p:pRg st="4" end="4"/>
                                            </p:txEl>
                                          </p:spTgt>
                                        </p:tgtEl>
                                        <p:attrNameLst>
                                          <p:attrName>ppt_h</p:attrName>
                                        </p:attrNameLst>
                                      </p:cBhvr>
                                      <p:tavLst>
                                        <p:tav tm="0">
                                          <p:val>
                                            <p:strVal val="#ppt_h"/>
                                          </p:val>
                                        </p:tav>
                                        <p:tav tm="100000">
                                          <p:val>
                                            <p:strVal val="#ppt_h"/>
                                          </p:val>
                                        </p:tav>
                                      </p:tavLst>
                                    </p:anim>
                                    <p:anim calcmode="lin" valueType="num">
                                      <p:cBhvr>
                                        <p:cTn id="59" dur="250" decel="50000" fill="hold">
                                          <p:stCondLst>
                                            <p:cond delay="0"/>
                                          </p:stCondLst>
                                        </p:cTn>
                                        <p:tgtEl>
                                          <p:spTgt spid="11267">
                                            <p:txEl>
                                              <p:pRg st="4" end="4"/>
                                            </p:txEl>
                                          </p:spTgt>
                                        </p:tgtEl>
                                        <p:attrNameLst>
                                          <p:attrName>ppt_x</p:attrName>
                                        </p:attrNameLst>
                                      </p:cBhvr>
                                      <p:tavLst>
                                        <p:tav tm="0">
                                          <p:val>
                                            <p:strVal val="#ppt_x+.4"/>
                                          </p:val>
                                        </p:tav>
                                        <p:tav tm="100000">
                                          <p:val>
                                            <p:strVal val="#ppt_x"/>
                                          </p:val>
                                        </p:tav>
                                      </p:tavLst>
                                    </p:anim>
                                    <p:anim calcmode="lin" valueType="num">
                                      <p:cBhvr>
                                        <p:cTn id="60" dur="250" decel="50000" fill="hold">
                                          <p:stCondLst>
                                            <p:cond delay="0"/>
                                          </p:stCondLst>
                                        </p:cTn>
                                        <p:tgtEl>
                                          <p:spTgt spid="11267">
                                            <p:txEl>
                                              <p:pRg st="4" end="4"/>
                                            </p:txEl>
                                          </p:spTgt>
                                        </p:tgtEl>
                                        <p:attrNameLst>
                                          <p:attrName>ppt_y</p:attrName>
                                        </p:attrNameLst>
                                      </p:cBhvr>
                                      <p:tavLst>
                                        <p:tav tm="0">
                                          <p:val>
                                            <p:strVal val="#ppt_y-.2"/>
                                          </p:val>
                                        </p:tav>
                                        <p:tav tm="100000">
                                          <p:val>
                                            <p:strVal val="#ppt_y+.1"/>
                                          </p:val>
                                        </p:tav>
                                      </p:tavLst>
                                    </p:anim>
                                    <p:anim calcmode="lin" valueType="num">
                                      <p:cBhvr>
                                        <p:cTn id="61" dur="250" accel="50000" fill="hold">
                                          <p:stCondLst>
                                            <p:cond delay="250"/>
                                          </p:stCondLst>
                                        </p:cTn>
                                        <p:tgtEl>
                                          <p:spTgt spid="11267">
                                            <p:txEl>
                                              <p:pRg st="4" end="4"/>
                                            </p:txEl>
                                          </p:spTgt>
                                        </p:tgtEl>
                                        <p:attrNameLst>
                                          <p:attrName>ppt_y</p:attrName>
                                        </p:attrNameLst>
                                      </p:cBhvr>
                                      <p:tavLst>
                                        <p:tav tm="0">
                                          <p:val>
                                            <p:strVal val="#ppt_y+.1"/>
                                          </p:val>
                                        </p:tav>
                                        <p:tav tm="100000">
                                          <p:val>
                                            <p:strVal val="#ppt_y"/>
                                          </p:val>
                                        </p:tav>
                                      </p:tavLst>
                                    </p:anim>
                                    <p:animEffect transition="in" filter="fade">
                                      <p:cBhvr>
                                        <p:cTn id="62" dur="500" decel="50000">
                                          <p:stCondLst>
                                            <p:cond delay="0"/>
                                          </p:stCondLst>
                                        </p:cTn>
                                        <p:tgtEl>
                                          <p:spTgt spid="11267">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nodeType="clickEffect">
                                  <p:stCondLst>
                                    <p:cond delay="0"/>
                                  </p:stCondLst>
                                  <p:childTnLst>
                                    <p:set>
                                      <p:cBhvr>
                                        <p:cTn id="66" dur="1" fill="hold">
                                          <p:stCondLst>
                                            <p:cond delay="0"/>
                                          </p:stCondLst>
                                        </p:cTn>
                                        <p:tgtEl>
                                          <p:spTgt spid="11267">
                                            <p:txEl>
                                              <p:pRg st="5" end="5"/>
                                            </p:txEl>
                                          </p:spTgt>
                                        </p:tgtEl>
                                        <p:attrNameLst>
                                          <p:attrName>style.visibility</p:attrName>
                                        </p:attrNameLst>
                                      </p:cBhvr>
                                      <p:to>
                                        <p:strVal val="visible"/>
                                      </p:to>
                                    </p:set>
                                    <p:anim calcmode="lin" valueType="num">
                                      <p:cBhvr>
                                        <p:cTn id="67" dur="250" decel="50000" fill="hold">
                                          <p:stCondLst>
                                            <p:cond delay="0"/>
                                          </p:stCondLst>
                                        </p:cTn>
                                        <p:tgtEl>
                                          <p:spTgt spid="11267">
                                            <p:txEl>
                                              <p:pRg st="5" end="5"/>
                                            </p:txEl>
                                          </p:spTgt>
                                        </p:tgtEl>
                                        <p:attrNameLst>
                                          <p:attrName>style.rotation</p:attrName>
                                        </p:attrNameLst>
                                      </p:cBhvr>
                                      <p:tavLst>
                                        <p:tav tm="0">
                                          <p:val>
                                            <p:fltVal val="-90"/>
                                          </p:val>
                                        </p:tav>
                                        <p:tav tm="100000">
                                          <p:val>
                                            <p:fltVal val="0"/>
                                          </p:val>
                                        </p:tav>
                                      </p:tavLst>
                                    </p:anim>
                                    <p:anim calcmode="lin" valueType="num">
                                      <p:cBhvr>
                                        <p:cTn id="68" dur="250" decel="50000" fill="hold">
                                          <p:stCondLst>
                                            <p:cond delay="0"/>
                                          </p:stCondLst>
                                        </p:cTn>
                                        <p:tgtEl>
                                          <p:spTgt spid="11267">
                                            <p:txEl>
                                              <p:pRg st="5" end="5"/>
                                            </p:txEl>
                                          </p:spTgt>
                                        </p:tgtEl>
                                        <p:attrNameLst>
                                          <p:attrName>ppt_w</p:attrName>
                                        </p:attrNameLst>
                                      </p:cBhvr>
                                      <p:tavLst>
                                        <p:tav tm="0">
                                          <p:val>
                                            <p:strVal val="#ppt_w"/>
                                          </p:val>
                                        </p:tav>
                                        <p:tav tm="100000">
                                          <p:val>
                                            <p:strVal val="#ppt_w*.05"/>
                                          </p:val>
                                        </p:tav>
                                      </p:tavLst>
                                    </p:anim>
                                    <p:anim calcmode="lin" valueType="num">
                                      <p:cBhvr>
                                        <p:cTn id="69" dur="250" accel="50000" fill="hold">
                                          <p:stCondLst>
                                            <p:cond delay="250"/>
                                          </p:stCondLst>
                                        </p:cTn>
                                        <p:tgtEl>
                                          <p:spTgt spid="11267">
                                            <p:txEl>
                                              <p:pRg st="5" end="5"/>
                                            </p:txEl>
                                          </p:spTgt>
                                        </p:tgtEl>
                                        <p:attrNameLst>
                                          <p:attrName>ppt_w</p:attrName>
                                        </p:attrNameLst>
                                      </p:cBhvr>
                                      <p:tavLst>
                                        <p:tav tm="0">
                                          <p:val>
                                            <p:strVal val="#ppt_w*.05"/>
                                          </p:val>
                                        </p:tav>
                                        <p:tav tm="100000">
                                          <p:val>
                                            <p:strVal val="#ppt_w"/>
                                          </p:val>
                                        </p:tav>
                                      </p:tavLst>
                                    </p:anim>
                                    <p:anim calcmode="lin" valueType="num">
                                      <p:cBhvr>
                                        <p:cTn id="70" dur="500" fill="hold"/>
                                        <p:tgtEl>
                                          <p:spTgt spid="11267">
                                            <p:txEl>
                                              <p:pRg st="5" end="5"/>
                                            </p:txEl>
                                          </p:spTgt>
                                        </p:tgtEl>
                                        <p:attrNameLst>
                                          <p:attrName>ppt_h</p:attrName>
                                        </p:attrNameLst>
                                      </p:cBhvr>
                                      <p:tavLst>
                                        <p:tav tm="0">
                                          <p:val>
                                            <p:strVal val="#ppt_h"/>
                                          </p:val>
                                        </p:tav>
                                        <p:tav tm="100000">
                                          <p:val>
                                            <p:strVal val="#ppt_h"/>
                                          </p:val>
                                        </p:tav>
                                      </p:tavLst>
                                    </p:anim>
                                    <p:anim calcmode="lin" valueType="num">
                                      <p:cBhvr>
                                        <p:cTn id="71" dur="250" decel="50000" fill="hold">
                                          <p:stCondLst>
                                            <p:cond delay="0"/>
                                          </p:stCondLst>
                                        </p:cTn>
                                        <p:tgtEl>
                                          <p:spTgt spid="11267">
                                            <p:txEl>
                                              <p:pRg st="5" end="5"/>
                                            </p:txEl>
                                          </p:spTgt>
                                        </p:tgtEl>
                                        <p:attrNameLst>
                                          <p:attrName>ppt_x</p:attrName>
                                        </p:attrNameLst>
                                      </p:cBhvr>
                                      <p:tavLst>
                                        <p:tav tm="0">
                                          <p:val>
                                            <p:strVal val="#ppt_x+.4"/>
                                          </p:val>
                                        </p:tav>
                                        <p:tav tm="100000">
                                          <p:val>
                                            <p:strVal val="#ppt_x"/>
                                          </p:val>
                                        </p:tav>
                                      </p:tavLst>
                                    </p:anim>
                                    <p:anim calcmode="lin" valueType="num">
                                      <p:cBhvr>
                                        <p:cTn id="72" dur="250" decel="50000" fill="hold">
                                          <p:stCondLst>
                                            <p:cond delay="0"/>
                                          </p:stCondLst>
                                        </p:cTn>
                                        <p:tgtEl>
                                          <p:spTgt spid="11267">
                                            <p:txEl>
                                              <p:pRg st="5" end="5"/>
                                            </p:txEl>
                                          </p:spTgt>
                                        </p:tgtEl>
                                        <p:attrNameLst>
                                          <p:attrName>ppt_y</p:attrName>
                                        </p:attrNameLst>
                                      </p:cBhvr>
                                      <p:tavLst>
                                        <p:tav tm="0">
                                          <p:val>
                                            <p:strVal val="#ppt_y-.2"/>
                                          </p:val>
                                        </p:tav>
                                        <p:tav tm="100000">
                                          <p:val>
                                            <p:strVal val="#ppt_y+.1"/>
                                          </p:val>
                                        </p:tav>
                                      </p:tavLst>
                                    </p:anim>
                                    <p:anim calcmode="lin" valueType="num">
                                      <p:cBhvr>
                                        <p:cTn id="73" dur="250" accel="50000" fill="hold">
                                          <p:stCondLst>
                                            <p:cond delay="250"/>
                                          </p:stCondLst>
                                        </p:cTn>
                                        <p:tgtEl>
                                          <p:spTgt spid="11267">
                                            <p:txEl>
                                              <p:pRg st="5" end="5"/>
                                            </p:txEl>
                                          </p:spTgt>
                                        </p:tgtEl>
                                        <p:attrNameLst>
                                          <p:attrName>ppt_y</p:attrName>
                                        </p:attrNameLst>
                                      </p:cBhvr>
                                      <p:tavLst>
                                        <p:tav tm="0">
                                          <p:val>
                                            <p:strVal val="#ppt_y+.1"/>
                                          </p:val>
                                        </p:tav>
                                        <p:tav tm="100000">
                                          <p:val>
                                            <p:strVal val="#ppt_y"/>
                                          </p:val>
                                        </p:tav>
                                      </p:tavLst>
                                    </p:anim>
                                    <p:animEffect transition="in" filter="fade">
                                      <p:cBhvr>
                                        <p:cTn id="74" dur="500" decel="50000">
                                          <p:stCondLst>
                                            <p:cond delay="0"/>
                                          </p:stCondLst>
                                        </p:cTn>
                                        <p:tgtEl>
                                          <p:spTgt spid="11267">
                                            <p:txEl>
                                              <p:pRg st="5" end="5"/>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5" presetClass="entr" presetSubtype="0" fill="hold" nodeType="clickEffect">
                                  <p:stCondLst>
                                    <p:cond delay="0"/>
                                  </p:stCondLst>
                                  <p:childTnLst>
                                    <p:set>
                                      <p:cBhvr>
                                        <p:cTn id="78" dur="1" fill="hold">
                                          <p:stCondLst>
                                            <p:cond delay="0"/>
                                          </p:stCondLst>
                                        </p:cTn>
                                        <p:tgtEl>
                                          <p:spTgt spid="11267">
                                            <p:txEl>
                                              <p:pRg st="6" end="6"/>
                                            </p:txEl>
                                          </p:spTgt>
                                        </p:tgtEl>
                                        <p:attrNameLst>
                                          <p:attrName>style.visibility</p:attrName>
                                        </p:attrNameLst>
                                      </p:cBhvr>
                                      <p:to>
                                        <p:strVal val="visible"/>
                                      </p:to>
                                    </p:set>
                                    <p:anim calcmode="lin" valueType="num">
                                      <p:cBhvr>
                                        <p:cTn id="79" dur="250" decel="50000" fill="hold">
                                          <p:stCondLst>
                                            <p:cond delay="0"/>
                                          </p:stCondLst>
                                        </p:cTn>
                                        <p:tgtEl>
                                          <p:spTgt spid="11267">
                                            <p:txEl>
                                              <p:pRg st="6" end="6"/>
                                            </p:txEl>
                                          </p:spTgt>
                                        </p:tgtEl>
                                        <p:attrNameLst>
                                          <p:attrName>style.rotation</p:attrName>
                                        </p:attrNameLst>
                                      </p:cBhvr>
                                      <p:tavLst>
                                        <p:tav tm="0">
                                          <p:val>
                                            <p:fltVal val="-90"/>
                                          </p:val>
                                        </p:tav>
                                        <p:tav tm="100000">
                                          <p:val>
                                            <p:fltVal val="0"/>
                                          </p:val>
                                        </p:tav>
                                      </p:tavLst>
                                    </p:anim>
                                    <p:anim calcmode="lin" valueType="num">
                                      <p:cBhvr>
                                        <p:cTn id="80" dur="250" decel="50000" fill="hold">
                                          <p:stCondLst>
                                            <p:cond delay="0"/>
                                          </p:stCondLst>
                                        </p:cTn>
                                        <p:tgtEl>
                                          <p:spTgt spid="11267">
                                            <p:txEl>
                                              <p:pRg st="6" end="6"/>
                                            </p:txEl>
                                          </p:spTgt>
                                        </p:tgtEl>
                                        <p:attrNameLst>
                                          <p:attrName>ppt_w</p:attrName>
                                        </p:attrNameLst>
                                      </p:cBhvr>
                                      <p:tavLst>
                                        <p:tav tm="0">
                                          <p:val>
                                            <p:strVal val="#ppt_w"/>
                                          </p:val>
                                        </p:tav>
                                        <p:tav tm="100000">
                                          <p:val>
                                            <p:strVal val="#ppt_w*.05"/>
                                          </p:val>
                                        </p:tav>
                                      </p:tavLst>
                                    </p:anim>
                                    <p:anim calcmode="lin" valueType="num">
                                      <p:cBhvr>
                                        <p:cTn id="81" dur="250" accel="50000" fill="hold">
                                          <p:stCondLst>
                                            <p:cond delay="250"/>
                                          </p:stCondLst>
                                        </p:cTn>
                                        <p:tgtEl>
                                          <p:spTgt spid="11267">
                                            <p:txEl>
                                              <p:pRg st="6" end="6"/>
                                            </p:txEl>
                                          </p:spTgt>
                                        </p:tgtEl>
                                        <p:attrNameLst>
                                          <p:attrName>ppt_w</p:attrName>
                                        </p:attrNameLst>
                                      </p:cBhvr>
                                      <p:tavLst>
                                        <p:tav tm="0">
                                          <p:val>
                                            <p:strVal val="#ppt_w*.05"/>
                                          </p:val>
                                        </p:tav>
                                        <p:tav tm="100000">
                                          <p:val>
                                            <p:strVal val="#ppt_w"/>
                                          </p:val>
                                        </p:tav>
                                      </p:tavLst>
                                    </p:anim>
                                    <p:anim calcmode="lin" valueType="num">
                                      <p:cBhvr>
                                        <p:cTn id="82" dur="500" fill="hold"/>
                                        <p:tgtEl>
                                          <p:spTgt spid="11267">
                                            <p:txEl>
                                              <p:pRg st="6" end="6"/>
                                            </p:txEl>
                                          </p:spTgt>
                                        </p:tgtEl>
                                        <p:attrNameLst>
                                          <p:attrName>ppt_h</p:attrName>
                                        </p:attrNameLst>
                                      </p:cBhvr>
                                      <p:tavLst>
                                        <p:tav tm="0">
                                          <p:val>
                                            <p:strVal val="#ppt_h"/>
                                          </p:val>
                                        </p:tav>
                                        <p:tav tm="100000">
                                          <p:val>
                                            <p:strVal val="#ppt_h"/>
                                          </p:val>
                                        </p:tav>
                                      </p:tavLst>
                                    </p:anim>
                                    <p:anim calcmode="lin" valueType="num">
                                      <p:cBhvr>
                                        <p:cTn id="83" dur="250" decel="50000" fill="hold">
                                          <p:stCondLst>
                                            <p:cond delay="0"/>
                                          </p:stCondLst>
                                        </p:cTn>
                                        <p:tgtEl>
                                          <p:spTgt spid="11267">
                                            <p:txEl>
                                              <p:pRg st="6" end="6"/>
                                            </p:txEl>
                                          </p:spTgt>
                                        </p:tgtEl>
                                        <p:attrNameLst>
                                          <p:attrName>ppt_x</p:attrName>
                                        </p:attrNameLst>
                                      </p:cBhvr>
                                      <p:tavLst>
                                        <p:tav tm="0">
                                          <p:val>
                                            <p:strVal val="#ppt_x+.4"/>
                                          </p:val>
                                        </p:tav>
                                        <p:tav tm="100000">
                                          <p:val>
                                            <p:strVal val="#ppt_x"/>
                                          </p:val>
                                        </p:tav>
                                      </p:tavLst>
                                    </p:anim>
                                    <p:anim calcmode="lin" valueType="num">
                                      <p:cBhvr>
                                        <p:cTn id="84" dur="250" decel="50000" fill="hold">
                                          <p:stCondLst>
                                            <p:cond delay="0"/>
                                          </p:stCondLst>
                                        </p:cTn>
                                        <p:tgtEl>
                                          <p:spTgt spid="11267">
                                            <p:txEl>
                                              <p:pRg st="6" end="6"/>
                                            </p:txEl>
                                          </p:spTgt>
                                        </p:tgtEl>
                                        <p:attrNameLst>
                                          <p:attrName>ppt_y</p:attrName>
                                        </p:attrNameLst>
                                      </p:cBhvr>
                                      <p:tavLst>
                                        <p:tav tm="0">
                                          <p:val>
                                            <p:strVal val="#ppt_y-.2"/>
                                          </p:val>
                                        </p:tav>
                                        <p:tav tm="100000">
                                          <p:val>
                                            <p:strVal val="#ppt_y+.1"/>
                                          </p:val>
                                        </p:tav>
                                      </p:tavLst>
                                    </p:anim>
                                    <p:anim calcmode="lin" valueType="num">
                                      <p:cBhvr>
                                        <p:cTn id="85" dur="250" accel="50000" fill="hold">
                                          <p:stCondLst>
                                            <p:cond delay="250"/>
                                          </p:stCondLst>
                                        </p:cTn>
                                        <p:tgtEl>
                                          <p:spTgt spid="11267">
                                            <p:txEl>
                                              <p:pRg st="6" end="6"/>
                                            </p:txEl>
                                          </p:spTgt>
                                        </p:tgtEl>
                                        <p:attrNameLst>
                                          <p:attrName>ppt_y</p:attrName>
                                        </p:attrNameLst>
                                      </p:cBhvr>
                                      <p:tavLst>
                                        <p:tav tm="0">
                                          <p:val>
                                            <p:strVal val="#ppt_y+.1"/>
                                          </p:val>
                                        </p:tav>
                                        <p:tav tm="100000">
                                          <p:val>
                                            <p:strVal val="#ppt_y"/>
                                          </p:val>
                                        </p:tav>
                                      </p:tavLst>
                                    </p:anim>
                                    <p:animEffect transition="in" filter="fade">
                                      <p:cBhvr>
                                        <p:cTn id="86" dur="500" decel="50000">
                                          <p:stCondLst>
                                            <p:cond delay="0"/>
                                          </p:stCondLst>
                                        </p:cTn>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Chemistry of Food-Overview, </a:t>
            </a:r>
            <a:r>
              <a:rPr lang="en-US" dirty="0" err="1"/>
              <a:t>con’t</a:t>
            </a:r>
            <a:endParaRPr lang="en-US" dirty="0"/>
          </a:p>
        </p:txBody>
      </p:sp>
      <p:sp>
        <p:nvSpPr>
          <p:cNvPr id="3" name="Content Placeholder 2"/>
          <p:cNvSpPr>
            <a:spLocks noGrp="1"/>
          </p:cNvSpPr>
          <p:nvPr>
            <p:ph idx="1"/>
          </p:nvPr>
        </p:nvSpPr>
        <p:spPr/>
        <p:txBody>
          <a:bodyPr/>
          <a:lstStyle/>
          <a:p>
            <a:pPr>
              <a:defRPr/>
            </a:pPr>
            <a:r>
              <a:rPr lang="en-US" dirty="0"/>
              <a:t>h. Identify GMO’s, how &amp; why they are used in foods</a:t>
            </a:r>
          </a:p>
          <a:p>
            <a:pPr>
              <a:defRPr/>
            </a:pPr>
            <a:r>
              <a:rPr lang="en-US" dirty="0" err="1"/>
              <a:t>i</a:t>
            </a:r>
            <a:r>
              <a:rPr lang="en-US" dirty="0"/>
              <a:t>. Identify gluten and gluten free foods</a:t>
            </a:r>
          </a:p>
          <a:p>
            <a:pPr>
              <a:defRPr/>
            </a:pPr>
            <a:r>
              <a:rPr lang="en-US" dirty="0"/>
              <a:t>j. Identify common food additives &amp; why they are used in foods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Before your event</a:t>
            </a:r>
          </a:p>
        </p:txBody>
      </p:sp>
      <p:sp>
        <p:nvSpPr>
          <p:cNvPr id="3" name="Content Placeholder 2"/>
          <p:cNvSpPr>
            <a:spLocks noGrp="1"/>
          </p:cNvSpPr>
          <p:nvPr>
            <p:ph idx="1"/>
          </p:nvPr>
        </p:nvSpPr>
        <p:spPr/>
        <p:txBody>
          <a:bodyPr/>
          <a:lstStyle/>
          <a:p>
            <a:pPr eaLnBrk="1" hangingPunct="1">
              <a:defRPr/>
            </a:pPr>
            <a:r>
              <a:rPr lang="en-US" dirty="0"/>
              <a:t>Research!  Understand the science first</a:t>
            </a:r>
          </a:p>
          <a:p>
            <a:pPr eaLnBrk="1" hangingPunct="1">
              <a:defRPr/>
            </a:pPr>
            <a:r>
              <a:rPr lang="en-US" dirty="0"/>
              <a:t>Experiments </a:t>
            </a:r>
          </a:p>
          <a:p>
            <a:pPr lvl="1" eaLnBrk="1" hangingPunct="1">
              <a:defRPr/>
            </a:pPr>
            <a:r>
              <a:rPr lang="en-US" dirty="0"/>
              <a:t>Make a calorimeter</a:t>
            </a:r>
          </a:p>
          <a:p>
            <a:pPr lvl="1" eaLnBrk="1" hangingPunct="1">
              <a:defRPr/>
            </a:pPr>
            <a:endParaRPr lang="en-US" dirty="0"/>
          </a:p>
          <a:p>
            <a:pPr lvl="1" eaLnBrk="1" hangingPunct="1">
              <a:defRPr/>
            </a:pPr>
            <a:endParaRPr lang="en-US" dirty="0"/>
          </a:p>
          <a:p>
            <a:pPr lvl="1" eaLnBrk="1" hangingPunct="1">
              <a:defRPr/>
            </a:pPr>
            <a:endParaRPr lang="en-US" dirty="0"/>
          </a:p>
          <a:p>
            <a:pPr lvl="1" eaLnBrk="1" hangingPunct="1">
              <a:defRPr/>
            </a:pPr>
            <a:r>
              <a:rPr lang="en-US" dirty="0"/>
              <a:t>Calibrate the calorimeter – multiple trials</a:t>
            </a:r>
          </a:p>
          <a:p>
            <a:pPr lvl="1" eaLnBrk="1" hangingPunct="1">
              <a:defRPr/>
            </a:pPr>
            <a:r>
              <a:rPr lang="en-US" dirty="0"/>
              <a:t>Experiment with the calorimeter with different foods (do this under a hood or outside)</a:t>
            </a:r>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13360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Grain Foods</a:t>
            </a:r>
          </a:p>
        </p:txBody>
      </p:sp>
      <p:sp>
        <p:nvSpPr>
          <p:cNvPr id="3" name="Content Placeholder 2"/>
          <p:cNvSpPr>
            <a:spLocks noGrp="1"/>
          </p:cNvSpPr>
          <p:nvPr>
            <p:ph idx="1"/>
          </p:nvPr>
        </p:nvSpPr>
        <p:spPr/>
        <p:txBody>
          <a:bodyPr/>
          <a:lstStyle/>
          <a:p>
            <a:pPr eaLnBrk="1" hangingPunct="1">
              <a:lnSpc>
                <a:spcPct val="90000"/>
              </a:lnSpc>
              <a:buFont typeface="Wingdings" charset="2"/>
              <a:buChar char="n"/>
              <a:defRPr/>
            </a:pPr>
            <a:r>
              <a:rPr lang="en-US" sz="2800" dirty="0"/>
              <a:t>Contain</a:t>
            </a:r>
          </a:p>
          <a:p>
            <a:pPr lvl="1" eaLnBrk="1" hangingPunct="1">
              <a:lnSpc>
                <a:spcPct val="90000"/>
              </a:lnSpc>
              <a:buFont typeface="Wingdings" charset="2"/>
              <a:buChar char="n"/>
              <a:defRPr/>
            </a:pPr>
            <a:r>
              <a:rPr lang="en-US" sz="2400" dirty="0"/>
              <a:t>Liquids….</a:t>
            </a:r>
          </a:p>
          <a:p>
            <a:pPr lvl="1" eaLnBrk="1" hangingPunct="1">
              <a:lnSpc>
                <a:spcPct val="90000"/>
              </a:lnSpc>
              <a:buFont typeface="Wingdings" charset="2"/>
              <a:buChar char="n"/>
              <a:defRPr/>
            </a:pPr>
            <a:r>
              <a:rPr lang="en-US" sz="2400" dirty="0"/>
              <a:t>Lipids</a:t>
            </a:r>
          </a:p>
          <a:p>
            <a:pPr lvl="1" eaLnBrk="1" hangingPunct="1">
              <a:lnSpc>
                <a:spcPct val="90000"/>
              </a:lnSpc>
              <a:buFont typeface="Wingdings" charset="2"/>
              <a:buChar char="n"/>
              <a:defRPr/>
            </a:pPr>
            <a:r>
              <a:rPr lang="en-US" sz="2400" dirty="0"/>
              <a:t>Leavening agents</a:t>
            </a:r>
          </a:p>
          <a:p>
            <a:pPr lvl="1" eaLnBrk="1" hangingPunct="1">
              <a:lnSpc>
                <a:spcPct val="90000"/>
              </a:lnSpc>
              <a:buFont typeface="Wingdings" charset="2"/>
              <a:buChar char="n"/>
              <a:defRPr/>
            </a:pPr>
            <a:r>
              <a:rPr lang="en-US" sz="2400" dirty="0"/>
              <a:t>Flours </a:t>
            </a:r>
          </a:p>
          <a:p>
            <a:pPr lvl="1" eaLnBrk="1" hangingPunct="1">
              <a:lnSpc>
                <a:spcPct val="90000"/>
              </a:lnSpc>
              <a:buFont typeface="Wingdings" charset="2"/>
              <a:buChar char="n"/>
              <a:defRPr/>
            </a:pPr>
            <a:r>
              <a:rPr lang="en-US" sz="2400" dirty="0"/>
              <a:t>Sweeteners</a:t>
            </a:r>
          </a:p>
          <a:p>
            <a:pPr lvl="1" eaLnBrk="1" hangingPunct="1">
              <a:lnSpc>
                <a:spcPct val="90000"/>
              </a:lnSpc>
              <a:buFont typeface="Wingdings" charset="2"/>
              <a:buChar char="n"/>
              <a:defRPr/>
            </a:pPr>
            <a:r>
              <a:rPr lang="en-US" sz="2400" dirty="0"/>
              <a:t>Additives</a:t>
            </a:r>
          </a:p>
          <a:p>
            <a:pPr eaLnBrk="1" hangingPunct="1">
              <a:lnSpc>
                <a:spcPct val="90000"/>
              </a:lnSpc>
              <a:buFont typeface="Wingdings" charset="2"/>
              <a:buChar char="n"/>
              <a:defRPr/>
            </a:pPr>
            <a:r>
              <a:rPr lang="en-US" sz="2800" dirty="0"/>
              <a:t>Must understand WHY you are using the ingredient…what function does it provide?</a:t>
            </a:r>
          </a:p>
          <a:p>
            <a:pPr marL="0" indent="0" eaLnBrk="1" hangingPunct="1">
              <a:lnSpc>
                <a:spcPct val="90000"/>
              </a:lnSpc>
              <a:buFont typeface="Wingdings" panose="05000000000000000000" pitchFamily="2" charset="2"/>
              <a:buNone/>
              <a:defRPr/>
            </a:pPr>
            <a:endParaRPr lang="en-US" sz="2800" dirty="0"/>
          </a:p>
        </p:txBody>
      </p:sp>
      <p:pic>
        <p:nvPicPr>
          <p:cNvPr id="122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19200"/>
            <a:ext cx="43053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1+#ppt_w/2"/>
                                          </p:val>
                                        </p:tav>
                                        <p:tav tm="100000">
                                          <p:val>
                                            <p:strVal val="#ppt_x"/>
                                          </p:val>
                                        </p:tav>
                                      </p:tavLst>
                                    </p:anim>
                                    <p:anim calcmode="lin" valueType="num">
                                      <p:cBhvr additive="base">
                                        <p:cTn id="14" dur="500" fill="hold"/>
                                        <p:tgtEl>
                                          <p:spTgt spid="12292"/>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Carbohydrates-Sugars</a:t>
            </a:r>
          </a:p>
        </p:txBody>
      </p:sp>
      <p:sp>
        <p:nvSpPr>
          <p:cNvPr id="3" name="Content Placeholder 2"/>
          <p:cNvSpPr>
            <a:spLocks noGrp="1"/>
          </p:cNvSpPr>
          <p:nvPr>
            <p:ph idx="1"/>
          </p:nvPr>
        </p:nvSpPr>
        <p:spPr>
          <a:xfrm>
            <a:off x="310400" y="1135637"/>
            <a:ext cx="3505200" cy="4530725"/>
          </a:xfrm>
        </p:spPr>
        <p:txBody>
          <a:bodyPr/>
          <a:lstStyle/>
          <a:p>
            <a:pPr eaLnBrk="1" hangingPunct="1">
              <a:buSzPct val="70000"/>
              <a:buFont typeface="Wingdings" charset="2"/>
              <a:buChar char="n"/>
              <a:defRPr/>
            </a:pPr>
            <a:r>
              <a:rPr lang="en-US" sz="2800" dirty="0"/>
              <a:t>Sugars</a:t>
            </a:r>
          </a:p>
          <a:p>
            <a:pPr lvl="1" eaLnBrk="1" hangingPunct="1">
              <a:buClr>
                <a:schemeClr val="accent2"/>
              </a:buClr>
              <a:buSzPct val="70000"/>
              <a:buFont typeface="Wingdings" charset="2"/>
              <a:buChar char="n"/>
              <a:defRPr/>
            </a:pPr>
            <a:r>
              <a:rPr lang="en-US" sz="2400" dirty="0" err="1"/>
              <a:t>Monosaccharides</a:t>
            </a:r>
            <a:endParaRPr lang="en-US" sz="2400" dirty="0"/>
          </a:p>
          <a:p>
            <a:pPr lvl="2" eaLnBrk="1" hangingPunct="1">
              <a:buClr>
                <a:schemeClr val="tx2"/>
              </a:buClr>
              <a:buSzPct val="70000"/>
              <a:buFont typeface="Wingdings" charset="2"/>
              <a:buChar char="n"/>
              <a:defRPr/>
            </a:pPr>
            <a:r>
              <a:rPr lang="en-US" sz="2000" dirty="0"/>
              <a:t>Glucose </a:t>
            </a:r>
          </a:p>
          <a:p>
            <a:pPr lvl="2" eaLnBrk="1" hangingPunct="1">
              <a:buClr>
                <a:schemeClr val="tx2"/>
              </a:buClr>
              <a:buSzPct val="70000"/>
              <a:buFont typeface="Wingdings" charset="2"/>
              <a:buChar char="n"/>
              <a:defRPr/>
            </a:pPr>
            <a:r>
              <a:rPr lang="en-US" sz="2000" dirty="0"/>
              <a:t>Fructose</a:t>
            </a:r>
          </a:p>
          <a:p>
            <a:pPr lvl="1" eaLnBrk="1" hangingPunct="1">
              <a:buClr>
                <a:schemeClr val="accent2"/>
              </a:buClr>
              <a:buSzPct val="70000"/>
              <a:buFont typeface="Wingdings" charset="2"/>
              <a:buChar char="n"/>
              <a:defRPr/>
            </a:pPr>
            <a:r>
              <a:rPr lang="en-US" sz="2400" dirty="0"/>
              <a:t>Disaccharides </a:t>
            </a:r>
          </a:p>
          <a:p>
            <a:pPr lvl="2" eaLnBrk="1" hangingPunct="1">
              <a:buClr>
                <a:schemeClr val="tx2"/>
              </a:buClr>
              <a:buSzPct val="70000"/>
              <a:buFont typeface="Wingdings" charset="2"/>
              <a:buChar char="n"/>
              <a:defRPr/>
            </a:pPr>
            <a:r>
              <a:rPr lang="en-US" sz="2000" dirty="0"/>
              <a:t>Lactose (glucose and </a:t>
            </a:r>
            <a:r>
              <a:rPr lang="en-US" sz="2000" dirty="0" err="1"/>
              <a:t>galactose</a:t>
            </a:r>
            <a:r>
              <a:rPr lang="en-US" sz="2000" dirty="0"/>
              <a:t>) -milk</a:t>
            </a:r>
          </a:p>
          <a:p>
            <a:pPr lvl="2" eaLnBrk="1" hangingPunct="1">
              <a:buClr>
                <a:schemeClr val="tx2"/>
              </a:buClr>
              <a:buSzPct val="70000"/>
              <a:buFont typeface="Wingdings" charset="2"/>
              <a:buChar char="n"/>
              <a:defRPr/>
            </a:pPr>
            <a:r>
              <a:rPr lang="en-US" sz="2000" dirty="0"/>
              <a:t>Maltose (glucose and glucose) -</a:t>
            </a:r>
          </a:p>
          <a:p>
            <a:pPr lvl="2" eaLnBrk="1" hangingPunct="1">
              <a:buClr>
                <a:schemeClr val="tx2"/>
              </a:buClr>
              <a:buSzPct val="70000"/>
              <a:buFont typeface="Wingdings" charset="2"/>
              <a:buChar char="n"/>
              <a:defRPr/>
            </a:pPr>
            <a:r>
              <a:rPr lang="en-US" sz="2000" dirty="0"/>
              <a:t>Sucrose (glucose and fructose –table sugar</a:t>
            </a:r>
            <a:endParaRPr lang="en-US" dirty="0"/>
          </a:p>
        </p:txBody>
      </p:sp>
      <p:pic>
        <p:nvPicPr>
          <p:cNvPr id="15364" name="Picture 7" descr="MPj028962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5525" y="2133600"/>
            <a:ext cx="14636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4"/>
          <p:cNvSpPr>
            <a:spLocks noChangeArrowheads="1"/>
          </p:cNvSpPr>
          <p:nvPr/>
        </p:nvSpPr>
        <p:spPr bwMode="auto">
          <a:xfrm>
            <a:off x="3470563" y="1143000"/>
            <a:ext cx="5594782"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lvl="1" eaLnBrk="1" hangingPunct="1">
              <a:spcBef>
                <a:spcPct val="0"/>
              </a:spcBef>
              <a:buClrTx/>
              <a:buSzTx/>
            </a:pPr>
            <a:r>
              <a:rPr lang="en-US" altLang="en-US" sz="2400" dirty="0">
                <a:effectLst>
                  <a:outerShdw blurRad="38100" dist="38100" dir="2700000" algn="tl">
                    <a:srgbClr val="000000">
                      <a:alpha val="43137"/>
                    </a:srgbClr>
                  </a:outerShdw>
                </a:effectLst>
              </a:rPr>
              <a:t>Reducing sugars</a:t>
            </a:r>
          </a:p>
          <a:p>
            <a:pPr lvl="2" eaLnBrk="1" hangingPunct="1">
              <a:spcBef>
                <a:spcPct val="0"/>
              </a:spcBef>
              <a:buClrTx/>
              <a:buSzTx/>
            </a:pPr>
            <a:r>
              <a:rPr lang="en-US" altLang="en-US" sz="2000" dirty="0">
                <a:effectLst>
                  <a:outerShdw blurRad="38100" dist="38100" dir="2700000" algn="tl">
                    <a:srgbClr val="000000">
                      <a:alpha val="43137"/>
                    </a:srgbClr>
                  </a:outerShdw>
                </a:effectLst>
              </a:rPr>
              <a:t>Examples:  glucose, lactose, fructose</a:t>
            </a:r>
          </a:p>
          <a:p>
            <a:pPr lvl="1" eaLnBrk="1" hangingPunct="1">
              <a:spcBef>
                <a:spcPct val="0"/>
              </a:spcBef>
              <a:buClrTx/>
              <a:buSzTx/>
            </a:pPr>
            <a:r>
              <a:rPr lang="en-US" altLang="en-US" sz="2400" dirty="0">
                <a:effectLst>
                  <a:outerShdw blurRad="38100" dist="38100" dir="2700000" algn="tl">
                    <a:srgbClr val="000000">
                      <a:alpha val="43137"/>
                    </a:srgbClr>
                  </a:outerShdw>
                </a:effectLst>
              </a:rPr>
              <a:t>Non-reducing sugar </a:t>
            </a:r>
          </a:p>
          <a:p>
            <a:pPr lvl="2" eaLnBrk="1" hangingPunct="1">
              <a:spcBef>
                <a:spcPct val="0"/>
              </a:spcBef>
              <a:buClrTx/>
              <a:buSzTx/>
            </a:pPr>
            <a:r>
              <a:rPr lang="en-US" altLang="en-US" sz="2000" dirty="0">
                <a:effectLst>
                  <a:outerShdw blurRad="38100" dist="38100" dir="2700000" algn="tl">
                    <a:srgbClr val="000000">
                      <a:alpha val="43137"/>
                    </a:srgbClr>
                  </a:outerShdw>
                </a:effectLst>
              </a:rPr>
              <a:t>Example:  sucrose</a:t>
            </a:r>
          </a:p>
          <a:p>
            <a:pPr lvl="1" eaLnBrk="1" hangingPunct="1">
              <a:spcBef>
                <a:spcPct val="0"/>
              </a:spcBef>
              <a:buClrTx/>
              <a:buSzTx/>
            </a:pPr>
            <a:r>
              <a:rPr lang="en-US" altLang="en-US" dirty="0">
                <a:effectLst>
                  <a:outerShdw blurRad="38100" dist="38100" dir="2700000" algn="tl">
                    <a:srgbClr val="000000">
                      <a:alpha val="43137"/>
                    </a:srgbClr>
                  </a:outerShdw>
                </a:effectLst>
              </a:rPr>
              <a:t>Used as:</a:t>
            </a:r>
          </a:p>
          <a:p>
            <a:pPr lvl="2" eaLnBrk="1" hangingPunct="1">
              <a:spcBef>
                <a:spcPct val="0"/>
              </a:spcBef>
              <a:buClrTx/>
              <a:buSzTx/>
            </a:pPr>
            <a:r>
              <a:rPr lang="en-US" altLang="en-US" dirty="0">
                <a:effectLst>
                  <a:outerShdw blurRad="38100" dist="38100" dir="2700000" algn="tl">
                    <a:srgbClr val="000000">
                      <a:alpha val="43137"/>
                    </a:srgbClr>
                  </a:outerShdw>
                </a:effectLst>
              </a:rPr>
              <a:t>“liquid”-lubricant</a:t>
            </a:r>
          </a:p>
          <a:p>
            <a:pPr lvl="2" eaLnBrk="1" hangingPunct="1">
              <a:spcBef>
                <a:spcPct val="0"/>
              </a:spcBef>
              <a:buClrTx/>
              <a:buSzTx/>
            </a:pPr>
            <a:r>
              <a:rPr lang="en-US" altLang="en-US" dirty="0">
                <a:effectLst>
                  <a:outerShdw blurRad="38100" dist="38100" dir="2700000" algn="tl">
                    <a:srgbClr val="000000">
                      <a:alpha val="43137"/>
                    </a:srgbClr>
                  </a:outerShdw>
                </a:effectLst>
              </a:rPr>
              <a:t>Flavor</a:t>
            </a:r>
          </a:p>
          <a:p>
            <a:pPr lvl="2" eaLnBrk="1" hangingPunct="1">
              <a:spcBef>
                <a:spcPct val="0"/>
              </a:spcBef>
              <a:buClrTx/>
              <a:buSzTx/>
            </a:pPr>
            <a:r>
              <a:rPr lang="en-US" altLang="en-US" dirty="0">
                <a:effectLst>
                  <a:outerShdw blurRad="38100" dist="38100" dir="2700000" algn="tl">
                    <a:srgbClr val="000000">
                      <a:alpha val="43137"/>
                    </a:srgbClr>
                  </a:outerShdw>
                </a:effectLst>
              </a:rPr>
              <a:t>Fast energy</a:t>
            </a:r>
          </a:p>
          <a:p>
            <a:pPr lvl="2" eaLnBrk="1" hangingPunct="1">
              <a:spcBef>
                <a:spcPct val="0"/>
              </a:spcBef>
              <a:buClrTx/>
              <a:buSzTx/>
            </a:pPr>
            <a:r>
              <a:rPr lang="en-US" altLang="en-US" dirty="0">
                <a:effectLst>
                  <a:outerShdw blurRad="38100" dist="38100" dir="2700000" algn="tl">
                    <a:srgbClr val="000000">
                      <a:alpha val="43137"/>
                    </a:srgbClr>
                  </a:outerShdw>
                </a:effectLst>
              </a:rPr>
              <a:t>Retain moisture</a:t>
            </a:r>
          </a:p>
          <a:p>
            <a:pPr lvl="2" eaLnBrk="1" hangingPunct="1">
              <a:spcBef>
                <a:spcPct val="0"/>
              </a:spcBef>
              <a:buClrTx/>
              <a:buSzTx/>
            </a:pPr>
            <a:r>
              <a:rPr lang="en-US" altLang="en-US" dirty="0">
                <a:effectLst>
                  <a:outerShdw blurRad="38100" dist="38100" dir="2700000" algn="tl">
                    <a:srgbClr val="000000">
                      <a:alpha val="43137"/>
                    </a:srgbClr>
                  </a:outerShdw>
                </a:effectLst>
              </a:rPr>
              <a:t>Delay egg protein coagulation</a:t>
            </a:r>
          </a:p>
          <a:p>
            <a:pPr lvl="2" eaLnBrk="1" hangingPunct="1">
              <a:spcBef>
                <a:spcPct val="0"/>
              </a:spcBef>
              <a:buClrTx/>
              <a:buSzTx/>
            </a:pPr>
            <a:r>
              <a:rPr lang="en-US" altLang="en-US" dirty="0">
                <a:effectLst>
                  <a:outerShdw blurRad="38100" dist="38100" dir="2700000" algn="tl">
                    <a:srgbClr val="000000">
                      <a:alpha val="43137"/>
                    </a:srgbClr>
                  </a:outerShdw>
                </a:effectLst>
              </a:rPr>
              <a:t>Inhibitor of gluten formation</a:t>
            </a:r>
          </a:p>
          <a:p>
            <a:pPr lvl="2" eaLnBrk="1" hangingPunct="1">
              <a:spcBef>
                <a:spcPct val="0"/>
              </a:spcBef>
              <a:buClrTx/>
              <a:buSzTx/>
            </a:pPr>
            <a:r>
              <a:rPr lang="en-US" altLang="en-US" dirty="0">
                <a:effectLst>
                  <a:outerShdw blurRad="38100" dist="38100" dir="2700000" algn="tl">
                    <a:srgbClr val="000000">
                      <a:alpha val="43137"/>
                    </a:srgbClr>
                  </a:outerShdw>
                </a:effectLst>
              </a:rPr>
              <a:t>Regulator of gel formation</a:t>
            </a:r>
          </a:p>
          <a:p>
            <a:pPr lvl="2" eaLnBrk="1" hangingPunct="1">
              <a:spcBef>
                <a:spcPct val="0"/>
              </a:spcBef>
              <a:buClrTx/>
              <a:buSzTx/>
            </a:pPr>
            <a:r>
              <a:rPr lang="en-US" altLang="en-US" dirty="0">
                <a:effectLst>
                  <a:outerShdw blurRad="38100" dist="38100" dir="2700000" algn="tl">
                    <a:srgbClr val="000000">
                      <a:alpha val="43137"/>
                    </a:srgbClr>
                  </a:outerShdw>
                </a:effectLst>
              </a:rPr>
              <a:t>Inhibitor of food spoilage</a:t>
            </a:r>
          </a:p>
          <a:p>
            <a:pPr lvl="1" eaLnBrk="1" hangingPunct="1">
              <a:spcBef>
                <a:spcPct val="0"/>
              </a:spcBef>
              <a:buClrTx/>
              <a:buSzTx/>
            </a:pPr>
            <a:r>
              <a:rPr lang="en-US" altLang="en-US" dirty="0">
                <a:effectLst>
                  <a:outerShdw blurRad="38100" dist="38100" dir="2700000" algn="tl">
                    <a:srgbClr val="000000">
                      <a:alpha val="43137"/>
                    </a:srgbClr>
                  </a:outerShdw>
                </a:effectLst>
              </a:rPr>
              <a:t>When heated above its melting point, sugar </a:t>
            </a:r>
            <a:r>
              <a:rPr lang="en-US" altLang="en-US" dirty="0" err="1">
                <a:effectLst>
                  <a:outerShdw blurRad="38100" dist="38100" dir="2700000" algn="tl">
                    <a:srgbClr val="000000">
                      <a:alpha val="43137"/>
                    </a:srgbClr>
                  </a:outerShdw>
                </a:effectLst>
              </a:rPr>
              <a:t>carmalizes</a:t>
            </a:r>
            <a:endParaRPr lang="en-US" altLang="en-US" dirty="0">
              <a:effectLst>
                <a:outerShdw blurRad="38100" dist="38100" dir="2700000" algn="tl">
                  <a:srgbClr val="000000">
                    <a:alpha val="43137"/>
                  </a:srgbClr>
                </a:outerShdw>
              </a:effectLst>
            </a:endParaRPr>
          </a:p>
          <a:p>
            <a:pPr lvl="2" eaLnBrk="1" hangingPunct="1">
              <a:spcBef>
                <a:spcPct val="0"/>
              </a:spcBef>
              <a:buClrTx/>
              <a:buSzTx/>
            </a:pPr>
            <a:endParaRPr lang="en-US" alt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2286000" y="5562600"/>
            <a:ext cx="1642712" cy="1219200"/>
          </a:xfrm>
          <a:prstGeom prst="rect">
            <a:avLst/>
          </a:prstGeom>
        </p:spPr>
      </p:pic>
      <p:pic>
        <p:nvPicPr>
          <p:cNvPr id="6" name="Picture 5"/>
          <p:cNvPicPr>
            <a:picLocks noChangeAspect="1"/>
          </p:cNvPicPr>
          <p:nvPr/>
        </p:nvPicPr>
        <p:blipFill>
          <a:blip r:embed="rId4"/>
          <a:stretch>
            <a:fillRect/>
          </a:stretch>
        </p:blipFill>
        <p:spPr>
          <a:xfrm>
            <a:off x="7549457" y="244256"/>
            <a:ext cx="1289743" cy="1154906"/>
          </a:xfrm>
          <a:prstGeom prst="rect">
            <a:avLst/>
          </a:prstGeom>
        </p:spPr>
      </p:pic>
      <p:pic>
        <p:nvPicPr>
          <p:cNvPr id="7" name="Picture 6"/>
          <p:cNvPicPr>
            <a:picLocks noChangeAspect="1"/>
          </p:cNvPicPr>
          <p:nvPr/>
        </p:nvPicPr>
        <p:blipFill>
          <a:blip r:embed="rId5"/>
          <a:stretch>
            <a:fillRect/>
          </a:stretch>
        </p:blipFill>
        <p:spPr>
          <a:xfrm>
            <a:off x="78655" y="152399"/>
            <a:ext cx="1521545" cy="1021767"/>
          </a:xfrm>
          <a:prstGeom prst="rect">
            <a:avLst/>
          </a:prstGeom>
        </p:spPr>
      </p:pic>
      <p:pic>
        <p:nvPicPr>
          <p:cNvPr id="8" name="Picture 7"/>
          <p:cNvPicPr>
            <a:picLocks noChangeAspect="1"/>
          </p:cNvPicPr>
          <p:nvPr/>
        </p:nvPicPr>
        <p:blipFill>
          <a:blip r:embed="rId6"/>
          <a:stretch>
            <a:fillRect/>
          </a:stretch>
        </p:blipFill>
        <p:spPr>
          <a:xfrm>
            <a:off x="33106" y="5867400"/>
            <a:ext cx="1857375" cy="990600"/>
          </a:xfrm>
          <a:prstGeom prst="rect">
            <a:avLst/>
          </a:prstGeom>
        </p:spPr>
      </p:pic>
      <p:pic>
        <p:nvPicPr>
          <p:cNvPr id="9" name="Picture 8"/>
          <p:cNvPicPr>
            <a:picLocks noChangeAspect="1"/>
          </p:cNvPicPr>
          <p:nvPr/>
        </p:nvPicPr>
        <p:blipFill>
          <a:blip r:embed="rId7"/>
          <a:stretch>
            <a:fillRect/>
          </a:stretch>
        </p:blipFill>
        <p:spPr>
          <a:xfrm>
            <a:off x="33106" y="3276600"/>
            <a:ext cx="1274869" cy="9341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barn(inHorizontal)">
                                      <p:cBhvr>
                                        <p:cTn id="10" dur="500"/>
                                        <p:tgtEl>
                                          <p:spTgt spid="153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Horizontal)">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Horizontal)">
                                      <p:cBhvr>
                                        <p:cTn id="20" dur="500"/>
                                        <p:tgtEl>
                                          <p:spTgt spid="3">
                                            <p:txEl>
                                              <p:pRg st="2" end="2"/>
                                            </p:tx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Horizontal)">
                                      <p:cBhvr>
                                        <p:cTn id="27" dur="500"/>
                                        <p:tgtEl>
                                          <p:spTgt spid="3">
                                            <p:txEl>
                                              <p:pRg st="3" end="3"/>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Horizontal)">
                                      <p:cBhvr>
                                        <p:cTn id="39" dur="500"/>
                                        <p:tgtEl>
                                          <p:spTgt spid="3">
                                            <p:txEl>
                                              <p:pRg st="5" end="5"/>
                                            </p:txEl>
                                          </p:spTgt>
                                        </p:tgtEl>
                                      </p:cBhvr>
                                    </p:animEffect>
                                  </p:childTnLst>
                                </p:cTn>
                              </p:par>
                              <p:par>
                                <p:cTn id="40" presetID="1"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barn(inHorizontal)">
                                      <p:cBhvr>
                                        <p:cTn id="46" dur="500"/>
                                        <p:tgtEl>
                                          <p:spTgt spid="3">
                                            <p:txEl>
                                              <p:pRg st="6" end="6"/>
                                            </p:txEl>
                                          </p:spTgt>
                                        </p:tgtEl>
                                      </p:cBhvr>
                                    </p:animEffec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barn(inHorizontal)">
                                      <p:cBhvr>
                                        <p:cTn id="53" dur="500"/>
                                        <p:tgtEl>
                                          <p:spTgt spid="3">
                                            <p:txEl>
                                              <p:pRg st="7" end="7"/>
                                            </p:txEl>
                                          </p:spTgt>
                                        </p:tgtEl>
                                      </p:cBhvr>
                                    </p:animEffect>
                                  </p:childTnLst>
                                </p:cTn>
                              </p:par>
                              <p:par>
                                <p:cTn id="54" presetID="1"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6" fill="hold" nodeType="clickEffect">
                                  <p:stCondLst>
                                    <p:cond delay="0"/>
                                  </p:stCondLst>
                                  <p:childTnLst>
                                    <p:set>
                                      <p:cBhvr>
                                        <p:cTn id="59" dur="1" fill="hold">
                                          <p:stCondLst>
                                            <p:cond delay="0"/>
                                          </p:stCondLst>
                                        </p:cTn>
                                        <p:tgtEl>
                                          <p:spTgt spid="15365">
                                            <p:txEl>
                                              <p:pRg st="0" end="0"/>
                                            </p:txEl>
                                          </p:spTgt>
                                        </p:tgtEl>
                                        <p:attrNameLst>
                                          <p:attrName>style.visibility</p:attrName>
                                        </p:attrNameLst>
                                      </p:cBhvr>
                                      <p:to>
                                        <p:strVal val="visible"/>
                                      </p:to>
                                    </p:set>
                                    <p:animEffect transition="in" filter="barn(inHorizontal)">
                                      <p:cBhvr>
                                        <p:cTn id="60" dur="500"/>
                                        <p:tgtEl>
                                          <p:spTgt spid="1536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6" fill="hold" nodeType="clickEffect">
                                  <p:stCondLst>
                                    <p:cond delay="0"/>
                                  </p:stCondLst>
                                  <p:childTnLst>
                                    <p:set>
                                      <p:cBhvr>
                                        <p:cTn id="64" dur="1" fill="hold">
                                          <p:stCondLst>
                                            <p:cond delay="0"/>
                                          </p:stCondLst>
                                        </p:cTn>
                                        <p:tgtEl>
                                          <p:spTgt spid="15365">
                                            <p:txEl>
                                              <p:pRg st="1" end="1"/>
                                            </p:txEl>
                                          </p:spTgt>
                                        </p:tgtEl>
                                        <p:attrNameLst>
                                          <p:attrName>style.visibility</p:attrName>
                                        </p:attrNameLst>
                                      </p:cBhvr>
                                      <p:to>
                                        <p:strVal val="visible"/>
                                      </p:to>
                                    </p:set>
                                    <p:animEffect transition="in" filter="barn(inHorizontal)">
                                      <p:cBhvr>
                                        <p:cTn id="65" dur="500"/>
                                        <p:tgtEl>
                                          <p:spTgt spid="15365">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6" fill="hold" nodeType="clickEffect">
                                  <p:stCondLst>
                                    <p:cond delay="0"/>
                                  </p:stCondLst>
                                  <p:childTnLst>
                                    <p:set>
                                      <p:cBhvr>
                                        <p:cTn id="69" dur="1" fill="hold">
                                          <p:stCondLst>
                                            <p:cond delay="0"/>
                                          </p:stCondLst>
                                        </p:cTn>
                                        <p:tgtEl>
                                          <p:spTgt spid="15365">
                                            <p:txEl>
                                              <p:pRg st="2" end="2"/>
                                            </p:txEl>
                                          </p:spTgt>
                                        </p:tgtEl>
                                        <p:attrNameLst>
                                          <p:attrName>style.visibility</p:attrName>
                                        </p:attrNameLst>
                                      </p:cBhvr>
                                      <p:to>
                                        <p:strVal val="visible"/>
                                      </p:to>
                                    </p:set>
                                    <p:animEffect transition="in" filter="barn(inHorizontal)">
                                      <p:cBhvr>
                                        <p:cTn id="70" dur="500"/>
                                        <p:tgtEl>
                                          <p:spTgt spid="15365">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6" fill="hold" nodeType="clickEffect">
                                  <p:stCondLst>
                                    <p:cond delay="0"/>
                                  </p:stCondLst>
                                  <p:childTnLst>
                                    <p:set>
                                      <p:cBhvr>
                                        <p:cTn id="74" dur="1" fill="hold">
                                          <p:stCondLst>
                                            <p:cond delay="0"/>
                                          </p:stCondLst>
                                        </p:cTn>
                                        <p:tgtEl>
                                          <p:spTgt spid="15365">
                                            <p:txEl>
                                              <p:pRg st="3" end="3"/>
                                            </p:txEl>
                                          </p:spTgt>
                                        </p:tgtEl>
                                        <p:attrNameLst>
                                          <p:attrName>style.visibility</p:attrName>
                                        </p:attrNameLst>
                                      </p:cBhvr>
                                      <p:to>
                                        <p:strVal val="visible"/>
                                      </p:to>
                                    </p:set>
                                    <p:animEffect transition="in" filter="barn(inHorizontal)">
                                      <p:cBhvr>
                                        <p:cTn id="75" dur="500"/>
                                        <p:tgtEl>
                                          <p:spTgt spid="15365">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6" fill="hold" nodeType="clickEffect">
                                  <p:stCondLst>
                                    <p:cond delay="0"/>
                                  </p:stCondLst>
                                  <p:childTnLst>
                                    <p:set>
                                      <p:cBhvr>
                                        <p:cTn id="79" dur="1" fill="hold">
                                          <p:stCondLst>
                                            <p:cond delay="0"/>
                                          </p:stCondLst>
                                        </p:cTn>
                                        <p:tgtEl>
                                          <p:spTgt spid="15365">
                                            <p:txEl>
                                              <p:pRg st="4" end="4"/>
                                            </p:txEl>
                                          </p:spTgt>
                                        </p:tgtEl>
                                        <p:attrNameLst>
                                          <p:attrName>style.visibility</p:attrName>
                                        </p:attrNameLst>
                                      </p:cBhvr>
                                      <p:to>
                                        <p:strVal val="visible"/>
                                      </p:to>
                                    </p:set>
                                    <p:animEffect transition="in" filter="barn(inHorizontal)">
                                      <p:cBhvr>
                                        <p:cTn id="80" dur="500"/>
                                        <p:tgtEl>
                                          <p:spTgt spid="15365">
                                            <p:txEl>
                                              <p:pRg st="4" end="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6" fill="hold" nodeType="clickEffect">
                                  <p:stCondLst>
                                    <p:cond delay="0"/>
                                  </p:stCondLst>
                                  <p:childTnLst>
                                    <p:set>
                                      <p:cBhvr>
                                        <p:cTn id="84" dur="1" fill="hold">
                                          <p:stCondLst>
                                            <p:cond delay="0"/>
                                          </p:stCondLst>
                                        </p:cTn>
                                        <p:tgtEl>
                                          <p:spTgt spid="15365">
                                            <p:txEl>
                                              <p:pRg st="5" end="5"/>
                                            </p:txEl>
                                          </p:spTgt>
                                        </p:tgtEl>
                                        <p:attrNameLst>
                                          <p:attrName>style.visibility</p:attrName>
                                        </p:attrNameLst>
                                      </p:cBhvr>
                                      <p:to>
                                        <p:strVal val="visible"/>
                                      </p:to>
                                    </p:set>
                                    <p:animEffect transition="in" filter="barn(inHorizontal)">
                                      <p:cBhvr>
                                        <p:cTn id="85" dur="500"/>
                                        <p:tgtEl>
                                          <p:spTgt spid="15365">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6" fill="hold" nodeType="clickEffect">
                                  <p:stCondLst>
                                    <p:cond delay="0"/>
                                  </p:stCondLst>
                                  <p:childTnLst>
                                    <p:set>
                                      <p:cBhvr>
                                        <p:cTn id="89" dur="1" fill="hold">
                                          <p:stCondLst>
                                            <p:cond delay="0"/>
                                          </p:stCondLst>
                                        </p:cTn>
                                        <p:tgtEl>
                                          <p:spTgt spid="15365">
                                            <p:txEl>
                                              <p:pRg st="6" end="6"/>
                                            </p:txEl>
                                          </p:spTgt>
                                        </p:tgtEl>
                                        <p:attrNameLst>
                                          <p:attrName>style.visibility</p:attrName>
                                        </p:attrNameLst>
                                      </p:cBhvr>
                                      <p:to>
                                        <p:strVal val="visible"/>
                                      </p:to>
                                    </p:set>
                                    <p:animEffect transition="in" filter="barn(inHorizontal)">
                                      <p:cBhvr>
                                        <p:cTn id="90" dur="500"/>
                                        <p:tgtEl>
                                          <p:spTgt spid="15365">
                                            <p:txEl>
                                              <p:pRg st="6" end="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6" fill="hold" nodeType="clickEffect">
                                  <p:stCondLst>
                                    <p:cond delay="0"/>
                                  </p:stCondLst>
                                  <p:childTnLst>
                                    <p:set>
                                      <p:cBhvr>
                                        <p:cTn id="94" dur="1" fill="hold">
                                          <p:stCondLst>
                                            <p:cond delay="0"/>
                                          </p:stCondLst>
                                        </p:cTn>
                                        <p:tgtEl>
                                          <p:spTgt spid="15365">
                                            <p:txEl>
                                              <p:pRg st="7" end="7"/>
                                            </p:txEl>
                                          </p:spTgt>
                                        </p:tgtEl>
                                        <p:attrNameLst>
                                          <p:attrName>style.visibility</p:attrName>
                                        </p:attrNameLst>
                                      </p:cBhvr>
                                      <p:to>
                                        <p:strVal val="visible"/>
                                      </p:to>
                                    </p:set>
                                    <p:animEffect transition="in" filter="barn(inHorizontal)">
                                      <p:cBhvr>
                                        <p:cTn id="95" dur="500"/>
                                        <p:tgtEl>
                                          <p:spTgt spid="15365">
                                            <p:txEl>
                                              <p:pRg st="7" end="7"/>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6" fill="hold" nodeType="clickEffect">
                                  <p:stCondLst>
                                    <p:cond delay="0"/>
                                  </p:stCondLst>
                                  <p:childTnLst>
                                    <p:set>
                                      <p:cBhvr>
                                        <p:cTn id="99" dur="1" fill="hold">
                                          <p:stCondLst>
                                            <p:cond delay="0"/>
                                          </p:stCondLst>
                                        </p:cTn>
                                        <p:tgtEl>
                                          <p:spTgt spid="15365">
                                            <p:txEl>
                                              <p:pRg st="8" end="8"/>
                                            </p:txEl>
                                          </p:spTgt>
                                        </p:tgtEl>
                                        <p:attrNameLst>
                                          <p:attrName>style.visibility</p:attrName>
                                        </p:attrNameLst>
                                      </p:cBhvr>
                                      <p:to>
                                        <p:strVal val="visible"/>
                                      </p:to>
                                    </p:set>
                                    <p:animEffect transition="in" filter="barn(inHorizontal)">
                                      <p:cBhvr>
                                        <p:cTn id="100" dur="500"/>
                                        <p:tgtEl>
                                          <p:spTgt spid="15365">
                                            <p:txEl>
                                              <p:pRg st="8" end="8"/>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6" fill="hold" nodeType="clickEffect">
                                  <p:stCondLst>
                                    <p:cond delay="0"/>
                                  </p:stCondLst>
                                  <p:childTnLst>
                                    <p:set>
                                      <p:cBhvr>
                                        <p:cTn id="104" dur="1" fill="hold">
                                          <p:stCondLst>
                                            <p:cond delay="0"/>
                                          </p:stCondLst>
                                        </p:cTn>
                                        <p:tgtEl>
                                          <p:spTgt spid="15365">
                                            <p:txEl>
                                              <p:pRg st="9" end="9"/>
                                            </p:txEl>
                                          </p:spTgt>
                                        </p:tgtEl>
                                        <p:attrNameLst>
                                          <p:attrName>style.visibility</p:attrName>
                                        </p:attrNameLst>
                                      </p:cBhvr>
                                      <p:to>
                                        <p:strVal val="visible"/>
                                      </p:to>
                                    </p:set>
                                    <p:animEffect transition="in" filter="barn(inHorizontal)">
                                      <p:cBhvr>
                                        <p:cTn id="105" dur="500"/>
                                        <p:tgtEl>
                                          <p:spTgt spid="15365">
                                            <p:txEl>
                                              <p:pRg st="9" end="9"/>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6" fill="hold" nodeType="clickEffect">
                                  <p:stCondLst>
                                    <p:cond delay="0"/>
                                  </p:stCondLst>
                                  <p:childTnLst>
                                    <p:set>
                                      <p:cBhvr>
                                        <p:cTn id="109" dur="1" fill="hold">
                                          <p:stCondLst>
                                            <p:cond delay="0"/>
                                          </p:stCondLst>
                                        </p:cTn>
                                        <p:tgtEl>
                                          <p:spTgt spid="15365">
                                            <p:txEl>
                                              <p:pRg st="10" end="10"/>
                                            </p:txEl>
                                          </p:spTgt>
                                        </p:tgtEl>
                                        <p:attrNameLst>
                                          <p:attrName>style.visibility</p:attrName>
                                        </p:attrNameLst>
                                      </p:cBhvr>
                                      <p:to>
                                        <p:strVal val="visible"/>
                                      </p:to>
                                    </p:set>
                                    <p:animEffect transition="in" filter="barn(inHorizontal)">
                                      <p:cBhvr>
                                        <p:cTn id="110" dur="500"/>
                                        <p:tgtEl>
                                          <p:spTgt spid="15365">
                                            <p:txEl>
                                              <p:pRg st="10" end="1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6" fill="hold" nodeType="clickEffect">
                                  <p:stCondLst>
                                    <p:cond delay="0"/>
                                  </p:stCondLst>
                                  <p:childTnLst>
                                    <p:set>
                                      <p:cBhvr>
                                        <p:cTn id="114" dur="1" fill="hold">
                                          <p:stCondLst>
                                            <p:cond delay="0"/>
                                          </p:stCondLst>
                                        </p:cTn>
                                        <p:tgtEl>
                                          <p:spTgt spid="15365">
                                            <p:txEl>
                                              <p:pRg st="11" end="11"/>
                                            </p:txEl>
                                          </p:spTgt>
                                        </p:tgtEl>
                                        <p:attrNameLst>
                                          <p:attrName>style.visibility</p:attrName>
                                        </p:attrNameLst>
                                      </p:cBhvr>
                                      <p:to>
                                        <p:strVal val="visible"/>
                                      </p:to>
                                    </p:set>
                                    <p:animEffect transition="in" filter="barn(inHorizontal)">
                                      <p:cBhvr>
                                        <p:cTn id="115" dur="500"/>
                                        <p:tgtEl>
                                          <p:spTgt spid="15365">
                                            <p:txEl>
                                              <p:pRg st="11" end="11"/>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6" fill="hold" nodeType="clickEffect">
                                  <p:stCondLst>
                                    <p:cond delay="0"/>
                                  </p:stCondLst>
                                  <p:childTnLst>
                                    <p:set>
                                      <p:cBhvr>
                                        <p:cTn id="119" dur="1" fill="hold">
                                          <p:stCondLst>
                                            <p:cond delay="0"/>
                                          </p:stCondLst>
                                        </p:cTn>
                                        <p:tgtEl>
                                          <p:spTgt spid="15365">
                                            <p:txEl>
                                              <p:pRg st="12" end="12"/>
                                            </p:txEl>
                                          </p:spTgt>
                                        </p:tgtEl>
                                        <p:attrNameLst>
                                          <p:attrName>style.visibility</p:attrName>
                                        </p:attrNameLst>
                                      </p:cBhvr>
                                      <p:to>
                                        <p:strVal val="visible"/>
                                      </p:to>
                                    </p:set>
                                    <p:animEffect transition="in" filter="barn(inHorizontal)">
                                      <p:cBhvr>
                                        <p:cTn id="120" dur="500"/>
                                        <p:tgtEl>
                                          <p:spTgt spid="15365">
                                            <p:txEl>
                                              <p:pRg st="12" end="12"/>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6" fill="hold" nodeType="clickEffect">
                                  <p:stCondLst>
                                    <p:cond delay="0"/>
                                  </p:stCondLst>
                                  <p:childTnLst>
                                    <p:set>
                                      <p:cBhvr>
                                        <p:cTn id="124" dur="1" fill="hold">
                                          <p:stCondLst>
                                            <p:cond delay="0"/>
                                          </p:stCondLst>
                                        </p:cTn>
                                        <p:tgtEl>
                                          <p:spTgt spid="15365">
                                            <p:txEl>
                                              <p:pRg st="13" end="13"/>
                                            </p:txEl>
                                          </p:spTgt>
                                        </p:tgtEl>
                                        <p:attrNameLst>
                                          <p:attrName>style.visibility</p:attrName>
                                        </p:attrNameLst>
                                      </p:cBhvr>
                                      <p:to>
                                        <p:strVal val="visible"/>
                                      </p:to>
                                    </p:set>
                                    <p:animEffect transition="in" filter="barn(inHorizontal)">
                                      <p:cBhvr>
                                        <p:cTn id="125" dur="500"/>
                                        <p:tgtEl>
                                          <p:spTgt spid="1536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3103</TotalTime>
  <Words>2560</Words>
  <Application>Microsoft Macintosh PowerPoint</Application>
  <PresentationFormat>On-screen Show (4:3)</PresentationFormat>
  <Paragraphs>344</Paragraphs>
  <Slides>43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Tahoma</vt:lpstr>
      <vt:lpstr>Trebuchet MS</vt:lpstr>
      <vt:lpstr>Wingdings</vt:lpstr>
      <vt:lpstr>Balance</vt:lpstr>
      <vt:lpstr>Food Science Notes (B) </vt:lpstr>
      <vt:lpstr>Safety</vt:lpstr>
      <vt:lpstr>What Supervisors Will Supply</vt:lpstr>
      <vt:lpstr>Main Focus</vt:lpstr>
      <vt:lpstr>Chemistry of Food-Overview</vt:lpstr>
      <vt:lpstr>Chemistry of Food-Overview, con’t</vt:lpstr>
      <vt:lpstr>Before your event</vt:lpstr>
      <vt:lpstr>Grain Foods</vt:lpstr>
      <vt:lpstr>Carbohydrates-Sugars</vt:lpstr>
      <vt:lpstr>Carbohydrates-Complex</vt:lpstr>
      <vt:lpstr>Tests for carbohydrates</vt:lpstr>
      <vt:lpstr>Benedict’s Test</vt:lpstr>
      <vt:lpstr>Iodine Test</vt:lpstr>
      <vt:lpstr>Lipids</vt:lpstr>
      <vt:lpstr>Lipids</vt:lpstr>
      <vt:lpstr>Proteins</vt:lpstr>
      <vt:lpstr>Proteins</vt:lpstr>
      <vt:lpstr>Proteins</vt:lpstr>
      <vt:lpstr>Leavening agents</vt:lpstr>
      <vt:lpstr>Leavening agents</vt:lpstr>
      <vt:lpstr>Leavening agents</vt:lpstr>
      <vt:lpstr>Additives</vt:lpstr>
      <vt:lpstr>Allergens</vt:lpstr>
      <vt:lpstr>GMO-Genetically Modified Organism</vt:lpstr>
      <vt:lpstr>GMO-con’t.</vt:lpstr>
      <vt:lpstr>Notebook</vt:lpstr>
      <vt:lpstr>Calorimeter</vt:lpstr>
      <vt:lpstr>Calorimeter-con’t</vt:lpstr>
      <vt:lpstr>Measuring Density</vt:lpstr>
      <vt:lpstr>Nutrition</vt:lpstr>
      <vt:lpstr>Fiber</vt:lpstr>
      <vt:lpstr>Nutritional labeling</vt:lpstr>
      <vt:lpstr>Resources</vt:lpstr>
      <vt:lpstr>Questions</vt:lpstr>
      <vt:lpstr>Time to Play</vt:lpstr>
      <vt:lpstr>Making Calorimeter</vt:lpstr>
      <vt:lpstr>Calibrate the Calorimeter</vt:lpstr>
      <vt:lpstr>Calibration Calculations</vt:lpstr>
      <vt:lpstr>Sample Test</vt:lpstr>
      <vt:lpstr>Sample Test continued</vt:lpstr>
      <vt:lpstr>Density</vt:lpstr>
      <vt:lpstr>Using the Calorimeter</vt:lpstr>
      <vt:lpstr>Calculations</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Chemistry (B) Trial Event</dc:title>
  <dc:creator>LWoz</dc:creator>
  <cp:lastModifiedBy>Microsoft Office User</cp:lastModifiedBy>
  <cp:revision>137</cp:revision>
  <dcterms:created xsi:type="dcterms:W3CDTF">2010-06-14T02:43:31Z</dcterms:created>
  <dcterms:modified xsi:type="dcterms:W3CDTF">2021-10-29T16:59:44Z</dcterms:modified>
</cp:coreProperties>
</file>