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1C7CDB-8E8C-4D5D-B9C2-D414538C7A17}">
  <a:tblStyle styleId="{331C7CDB-8E8C-4D5D-B9C2-D414538C7A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>
      <p:cViewPr varScale="1">
        <p:scale>
          <a:sx n="104" d="100"/>
          <a:sy n="104" d="100"/>
        </p:scale>
        <p:origin x="232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/>
          </a:p>
        </p:txBody>
      </p:sp>
      <p:sp>
        <p:nvSpPr>
          <p:cNvPr id="277" name="Google Shape;2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Sweet gum and ash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 the simplest sense there are two kinds of trees in the world.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4038600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>
            <a:spLocks noGrp="1"/>
          </p:cNvSpPr>
          <p:nvPr>
            <p:ph type="clipArt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>
            <a:spLocks noGrp="1"/>
          </p:cNvSpPr>
          <p:nvPr>
            <p:ph type="clipArt" idx="2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 rot="5400000">
            <a:off x="7239000" y="2057400"/>
            <a:ext cx="5486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 rot="5400000">
            <a:off x="1955800" y="-431800"/>
            <a:ext cx="5486400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22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10" Type="http://schemas.openxmlformats.org/officeDocument/2006/relationships/image" Target="../media/image48.jpg"/><Relationship Id="rId4" Type="http://schemas.openxmlformats.org/officeDocument/2006/relationships/image" Target="../media/image42.jpg"/><Relationship Id="rId9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6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62.png"/><Relationship Id="rId7" Type="http://schemas.openxmlformats.org/officeDocument/2006/relationships/image" Target="../media/image6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67.jpg"/><Relationship Id="rId7" Type="http://schemas.openxmlformats.org/officeDocument/2006/relationships/image" Target="../media/image7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jpg"/><Relationship Id="rId5" Type="http://schemas.openxmlformats.org/officeDocument/2006/relationships/image" Target="../media/image43.jpg"/><Relationship Id="rId4" Type="http://schemas.openxmlformats.org/officeDocument/2006/relationships/image" Target="../media/image68.jpg"/><Relationship Id="rId9" Type="http://schemas.openxmlformats.org/officeDocument/2006/relationships/image" Target="../media/image72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Relationship Id="rId9" Type="http://schemas.openxmlformats.org/officeDocument/2006/relationships/image" Target="../media/image79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g"/><Relationship Id="rId3" Type="http://schemas.openxmlformats.org/officeDocument/2006/relationships/image" Target="../media/image9.jpg"/><Relationship Id="rId7" Type="http://schemas.openxmlformats.org/officeDocument/2006/relationships/image" Target="../media/image8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10" Type="http://schemas.openxmlformats.org/officeDocument/2006/relationships/image" Target="../media/image86.jpg"/><Relationship Id="rId4" Type="http://schemas.openxmlformats.org/officeDocument/2006/relationships/image" Target="../media/image80.jpg"/><Relationship Id="rId9" Type="http://schemas.openxmlformats.org/officeDocument/2006/relationships/image" Target="../media/image85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13" Type="http://schemas.openxmlformats.org/officeDocument/2006/relationships/image" Target="../media/image94.jpg"/><Relationship Id="rId18" Type="http://schemas.openxmlformats.org/officeDocument/2006/relationships/image" Target="../media/image99.jpg"/><Relationship Id="rId3" Type="http://schemas.openxmlformats.org/officeDocument/2006/relationships/image" Target="../media/image26.png"/><Relationship Id="rId7" Type="http://schemas.openxmlformats.org/officeDocument/2006/relationships/image" Target="../media/image88.png"/><Relationship Id="rId12" Type="http://schemas.openxmlformats.org/officeDocument/2006/relationships/image" Target="../media/image93.jpg"/><Relationship Id="rId17" Type="http://schemas.openxmlformats.org/officeDocument/2006/relationships/image" Target="../media/image98.jp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9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11" Type="http://schemas.openxmlformats.org/officeDocument/2006/relationships/image" Target="../media/image92.jpg"/><Relationship Id="rId5" Type="http://schemas.openxmlformats.org/officeDocument/2006/relationships/image" Target="../media/image87.png"/><Relationship Id="rId15" Type="http://schemas.openxmlformats.org/officeDocument/2006/relationships/image" Target="../media/image96.jpg"/><Relationship Id="rId10" Type="http://schemas.openxmlformats.org/officeDocument/2006/relationships/image" Target="../media/image91.jpg"/><Relationship Id="rId19" Type="http://schemas.openxmlformats.org/officeDocument/2006/relationships/image" Target="../media/image100.jpg"/><Relationship Id="rId4" Type="http://schemas.openxmlformats.org/officeDocument/2006/relationships/image" Target="../media/image13.png"/><Relationship Id="rId9" Type="http://schemas.openxmlformats.org/officeDocument/2006/relationships/image" Target="../media/image90.jpg"/><Relationship Id="rId14" Type="http://schemas.openxmlformats.org/officeDocument/2006/relationships/image" Target="../media/image9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g"/><Relationship Id="rId3" Type="http://schemas.openxmlformats.org/officeDocument/2006/relationships/image" Target="../media/image101.jpg"/><Relationship Id="rId7" Type="http://schemas.openxmlformats.org/officeDocument/2006/relationships/image" Target="../media/image10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3.jpg"/><Relationship Id="rId5" Type="http://schemas.openxmlformats.org/officeDocument/2006/relationships/image" Target="../media/image102.jpg"/><Relationship Id="rId4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8.jpg"/><Relationship Id="rId4" Type="http://schemas.openxmlformats.org/officeDocument/2006/relationships/image" Target="../media/image107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18" Type="http://schemas.openxmlformats.org/officeDocument/2006/relationships/image" Target="../media/image21.jp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jp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24" Type="http://schemas.openxmlformats.org/officeDocument/2006/relationships/image" Target="../media/image27.png"/><Relationship Id="rId5" Type="http://schemas.openxmlformats.org/officeDocument/2006/relationships/image" Target="../media/image8.jp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Relationship Id="rId22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dirty="0"/>
              <a:t>Tree Identification</a:t>
            </a:r>
            <a:endParaRPr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Characteristics of Conifers</a:t>
            </a:r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body" idx="1"/>
          </p:nvPr>
        </p:nvSpPr>
        <p:spPr>
          <a:xfrm>
            <a:off x="2209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lnSpc>
                <a:spcPct val="90000"/>
              </a:lnSpc>
              <a:spcBef>
                <a:spcPts val="0"/>
              </a:spcBef>
              <a:buSzPts val="2800"/>
            </a:pPr>
            <a:r>
              <a:rPr lang="en-US" sz="2800"/>
              <a:t>Needle shaped leaves</a:t>
            </a:r>
            <a:endParaRPr/>
          </a:p>
          <a:p>
            <a:pPr marL="34290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/>
              <a:t>Seeds that develop inside cones</a:t>
            </a:r>
            <a:endParaRPr/>
          </a:p>
          <a:p>
            <a:pPr marL="34290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/>
              <a:t>Evergreen – green year round</a:t>
            </a:r>
            <a:endParaRPr/>
          </a:p>
          <a:p>
            <a:pPr marL="34290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/>
              <a:t>Gymnosperm, conifer, softwood</a:t>
            </a:r>
            <a:endParaRPr/>
          </a:p>
          <a:p>
            <a:pPr marL="34290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/>
              <a:t>Examples: pine, spruce, hemlock, fir</a:t>
            </a:r>
            <a:endParaRPr/>
          </a:p>
        </p:txBody>
      </p:sp>
      <p:pic>
        <p:nvPicPr>
          <p:cNvPr id="191" name="Google Shape;191;p25" descr="C:\Program Files\Microsoft Office\Clipart\standard\stddir3\na01636_.wmf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401888"/>
            <a:ext cx="3810000" cy="327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Examples of conifers</a:t>
            </a:r>
            <a:endParaRPr/>
          </a:p>
        </p:txBody>
      </p:sp>
      <p:pic>
        <p:nvPicPr>
          <p:cNvPr id="197" name="Google Shape;197;p26" descr="C:\Documents and Settings\Administrator\My Documents\My Pictures\balsam fir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1219200"/>
            <a:ext cx="2857500" cy="178276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 txBox="1"/>
          <p:nvPr/>
        </p:nvSpPr>
        <p:spPr>
          <a:xfrm>
            <a:off x="2667000" y="2971800"/>
            <a:ext cx="1460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Balsam fir</a:t>
            </a:r>
            <a:endParaRPr/>
          </a:p>
        </p:txBody>
      </p:sp>
      <p:pic>
        <p:nvPicPr>
          <p:cNvPr id="199" name="Google Shape;199;p26" descr="C:\Documents and Settings\Administrator\My Documents\My Pictures\douglas fi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5200" y="1447800"/>
            <a:ext cx="2857500" cy="178276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 txBox="1"/>
          <p:nvPr/>
        </p:nvSpPr>
        <p:spPr>
          <a:xfrm>
            <a:off x="7848601" y="3124200"/>
            <a:ext cx="15636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Douglas fir</a:t>
            </a:r>
            <a:endParaRPr/>
          </a:p>
        </p:txBody>
      </p:sp>
      <p:pic>
        <p:nvPicPr>
          <p:cNvPr id="201" name="Google Shape;201;p26" descr="C:\Documents and Settings\Administrator\My Documents\My Pictures\frazer fir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7400" y="3657598"/>
            <a:ext cx="2857500" cy="178276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 txBox="1"/>
          <p:nvPr/>
        </p:nvSpPr>
        <p:spPr>
          <a:xfrm>
            <a:off x="2819401" y="5410198"/>
            <a:ext cx="13096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Fraser fir</a:t>
            </a:r>
            <a:endParaRPr/>
          </a:p>
        </p:txBody>
      </p:sp>
      <p:pic>
        <p:nvPicPr>
          <p:cNvPr id="203" name="Google Shape;203;p26" descr="C:\Documents and Settings\Administrator\My Documents\My Pictures\scotchpine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6600" y="3657598"/>
            <a:ext cx="2857500" cy="178276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7772400" y="5486398"/>
            <a:ext cx="1612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Scotch pine</a:t>
            </a:r>
            <a:endParaRPr/>
          </a:p>
        </p:txBody>
      </p:sp>
      <p:pic>
        <p:nvPicPr>
          <p:cNvPr id="205" name="Google Shape;205;p26" descr="C:\Documents and Settings\Administrator\My Documents\My Pictures\red pine tre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34001" y="1600200"/>
            <a:ext cx="960437" cy="121126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5105400" y="2971800"/>
            <a:ext cx="12747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 pine</a:t>
            </a:r>
            <a:endParaRPr/>
          </a:p>
        </p:txBody>
      </p:sp>
      <p:pic>
        <p:nvPicPr>
          <p:cNvPr id="207" name="Google Shape;207;p26" descr="C:\Documents and Settings\Administrator\My Documents\My Pictures\white pine tree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05401" y="3608172"/>
            <a:ext cx="1539875" cy="194786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 txBox="1"/>
          <p:nvPr/>
        </p:nvSpPr>
        <p:spPr>
          <a:xfrm>
            <a:off x="5085150" y="5665572"/>
            <a:ext cx="15271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 pine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>
            <a:spLocks noGrp="1"/>
          </p:cNvSpPr>
          <p:nvPr>
            <p:ph type="title"/>
          </p:nvPr>
        </p:nvSpPr>
        <p:spPr>
          <a:xfrm>
            <a:off x="2209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Conifer leaves</a:t>
            </a:r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body" idx="1"/>
          </p:nvPr>
        </p:nvSpPr>
        <p:spPr>
          <a:xfrm>
            <a:off x="2209800" y="1524000"/>
            <a:ext cx="381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sz="2800"/>
              <a:t>Needle like</a:t>
            </a:r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body" idx="1"/>
          </p:nvPr>
        </p:nvSpPr>
        <p:spPr>
          <a:xfrm>
            <a:off x="6172200" y="14478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sz="2800"/>
              <a:t>Scale like</a:t>
            </a:r>
            <a:endParaRPr/>
          </a:p>
        </p:txBody>
      </p:sp>
      <p:pic>
        <p:nvPicPr>
          <p:cNvPr id="216" name="Google Shape;216;p27" descr="C:\Documents and Settings\Administrator\My Documents\My Pictures\cedar leaves.jp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1981201"/>
            <a:ext cx="3810000" cy="259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7" descr="C:\Documents and Settings\Administrator\My Documents\My Pictures\arborvita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3850481"/>
            <a:ext cx="2133600" cy="16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7" descr="C:\Documents and Settings\Administrator\My Documents\My Pictures\White pine needle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100" y="3526632"/>
            <a:ext cx="3492500" cy="209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 descr="C:\Documents and Settings\Administrator\My Documents\My Pictures\Blue Spruce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9800" y="2057400"/>
            <a:ext cx="297180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Conifer needles</a:t>
            </a:r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body" idx="1"/>
          </p:nvPr>
        </p:nvSpPr>
        <p:spPr>
          <a:xfrm>
            <a:off x="2209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sz="2800"/>
              <a:t>Clusters </a:t>
            </a:r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body" idx="1"/>
          </p:nvPr>
        </p:nvSpPr>
        <p:spPr>
          <a:xfrm>
            <a:off x="6172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sz="2800"/>
              <a:t>Singles</a:t>
            </a:r>
            <a:endParaRPr/>
          </a:p>
        </p:txBody>
      </p:sp>
      <p:pic>
        <p:nvPicPr>
          <p:cNvPr id="227" name="Google Shape;227;p28" descr="C:\Documents and Settings\Administrator\My Documents\My Pictures\White pine needl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3048000"/>
            <a:ext cx="3352800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 descr="C:\Documents and Settings\Administrator\My Documents\My Pictures\Blue Spruc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2971800"/>
            <a:ext cx="297180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Deciduous Tree Characteristics</a:t>
            </a:r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body" idx="1"/>
          </p:nvPr>
        </p:nvSpPr>
        <p:spPr>
          <a:xfrm>
            <a:off x="6172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lnSpc>
                <a:spcPct val="90000"/>
              </a:lnSpc>
              <a:spcBef>
                <a:spcPts val="0"/>
              </a:spcBef>
              <a:buSzPts val="2800"/>
            </a:pPr>
            <a:r>
              <a:rPr lang="en-US" sz="2800"/>
              <a:t>Broad flat leaves</a:t>
            </a:r>
            <a:endParaRPr/>
          </a:p>
          <a:p>
            <a:pPr marL="34290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/>
              <a:t>Lose all leaves each year in the fall</a:t>
            </a:r>
            <a:endParaRPr/>
          </a:p>
          <a:p>
            <a:pPr marL="34290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/>
              <a:t>Angiosperm (flowering plants), broadleaf, hardwood</a:t>
            </a:r>
            <a:endParaRPr/>
          </a:p>
          <a:p>
            <a:pPr marL="34290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/>
              <a:t>Examples:  oak, maple, beech, aspen, ash</a:t>
            </a:r>
            <a:endParaRPr/>
          </a:p>
        </p:txBody>
      </p:sp>
      <p:pic>
        <p:nvPicPr>
          <p:cNvPr id="235" name="Google Shape;235;p29" descr="C:\Program Files\Common Files\Microsoft Shared\Clipart\CagCat50\NA00864_.wmf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2133600"/>
            <a:ext cx="3810000" cy="32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Deciduous examples</a:t>
            </a:r>
            <a:endParaRPr/>
          </a:p>
        </p:txBody>
      </p:sp>
      <p:pic>
        <p:nvPicPr>
          <p:cNvPr id="241" name="Google Shape;241;p30" descr="C:\Documents and Settings\Administrator\My Documents\My Pictures\red oak tre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1" y="1752600"/>
            <a:ext cx="2046287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0"/>
          <p:cNvSpPr txBox="1"/>
          <p:nvPr/>
        </p:nvSpPr>
        <p:spPr>
          <a:xfrm>
            <a:off x="2041526" y="3698875"/>
            <a:ext cx="11906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 oak</a:t>
            </a:r>
            <a:endParaRPr/>
          </a:p>
        </p:txBody>
      </p:sp>
      <p:pic>
        <p:nvPicPr>
          <p:cNvPr id="243" name="Google Shape;243;p30" descr="C:\Documents and Settings\Administrator\My Documents\My Pictures\red maple tre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5801" y="1752600"/>
            <a:ext cx="173672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0"/>
          <p:cNvSpPr txBox="1"/>
          <p:nvPr/>
        </p:nvSpPr>
        <p:spPr>
          <a:xfrm>
            <a:off x="8382001" y="3810000"/>
            <a:ext cx="14938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 maple</a:t>
            </a:r>
            <a:endParaRPr/>
          </a:p>
        </p:txBody>
      </p:sp>
      <p:pic>
        <p:nvPicPr>
          <p:cNvPr id="245" name="Google Shape;245;p30" descr="C:\Documents and Settings\Administrator\My Documents\My Pictures\birch tre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0058" y="4267200"/>
            <a:ext cx="1325562" cy="1303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0" descr="C:\Documents and Settings\Administrator\My Documents\My Pictures\crimson king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50276" y="4233368"/>
            <a:ext cx="1325562" cy="137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0" descr="C:\Documents and Settings\Administrator\My Documents\My Pictures\black locust tre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74106" y="4273550"/>
            <a:ext cx="1063625" cy="130333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0"/>
          <p:cNvSpPr txBox="1"/>
          <p:nvPr/>
        </p:nvSpPr>
        <p:spPr>
          <a:xfrm>
            <a:off x="2057401" y="5614085"/>
            <a:ext cx="16970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Black locust</a:t>
            </a:r>
            <a:endParaRPr dirty="0"/>
          </a:p>
        </p:txBody>
      </p:sp>
      <p:sp>
        <p:nvSpPr>
          <p:cNvPr id="249" name="Google Shape;249;p30"/>
          <p:cNvSpPr txBox="1"/>
          <p:nvPr/>
        </p:nvSpPr>
        <p:spPr>
          <a:xfrm>
            <a:off x="4027488" y="5609661"/>
            <a:ext cx="18510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</a:t>
            </a:r>
            <a:r>
              <a:rPr lang="en-US" dirty="0">
                <a:ea typeface="Times New Roman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Birch</a:t>
            </a:r>
            <a:endParaRPr dirty="0"/>
          </a:p>
        </p:txBody>
      </p:sp>
      <p:sp>
        <p:nvSpPr>
          <p:cNvPr id="250" name="Google Shape;250;p30"/>
          <p:cNvSpPr txBox="1"/>
          <p:nvPr/>
        </p:nvSpPr>
        <p:spPr>
          <a:xfrm>
            <a:off x="8305801" y="5553760"/>
            <a:ext cx="18510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Crimson king</a:t>
            </a:r>
            <a:endParaRPr dirty="0"/>
          </a:p>
        </p:txBody>
      </p:sp>
      <p:pic>
        <p:nvPicPr>
          <p:cNvPr id="251" name="Google Shape;251;p30" descr="C:\Documents and Settings\Administrator\My Documents\My Pictures\honey locust tree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77001" y="1752601"/>
            <a:ext cx="1347787" cy="189388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0"/>
          <p:cNvSpPr txBox="1"/>
          <p:nvPr/>
        </p:nvSpPr>
        <p:spPr>
          <a:xfrm>
            <a:off x="6248401" y="3810000"/>
            <a:ext cx="18002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Honey locust</a:t>
            </a:r>
            <a:endParaRPr/>
          </a:p>
        </p:txBody>
      </p:sp>
      <p:pic>
        <p:nvPicPr>
          <p:cNvPr id="253" name="Google Shape;253;p30" descr="C:\Documents and Settings\Administrator\My Documents\My Pictures\beech tree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77001" y="4387850"/>
            <a:ext cx="1028700" cy="118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0"/>
          <p:cNvSpPr txBox="1"/>
          <p:nvPr/>
        </p:nvSpPr>
        <p:spPr>
          <a:xfrm>
            <a:off x="6553200" y="5537885"/>
            <a:ext cx="127158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Beech</a:t>
            </a:r>
            <a:endParaRPr dirty="0"/>
          </a:p>
        </p:txBody>
      </p:sp>
      <p:pic>
        <p:nvPicPr>
          <p:cNvPr id="255" name="Google Shape;255;p30" descr="C:\Documents and Settings\Administrator\My Documents\My Pictures\elm tree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43400" y="1828800"/>
            <a:ext cx="17526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 txBox="1"/>
          <p:nvPr/>
        </p:nvSpPr>
        <p:spPr>
          <a:xfrm>
            <a:off x="4953000" y="3733800"/>
            <a:ext cx="690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Elm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Leaf characteristics-deciduous</a:t>
            </a:r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body" idx="1"/>
          </p:nvPr>
        </p:nvSpPr>
        <p:spPr>
          <a:xfrm>
            <a:off x="1495168" y="1066800"/>
            <a:ext cx="5058032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sz="2800" dirty="0"/>
              <a:t>Leaf arrangement:  whorl, alternate, opposite</a:t>
            </a:r>
            <a:endParaRPr dirty="0"/>
          </a:p>
          <a:p>
            <a:pPr marL="342900">
              <a:spcBef>
                <a:spcPts val="560"/>
              </a:spcBef>
              <a:buSzPts val="2800"/>
            </a:pPr>
            <a:r>
              <a:rPr lang="en-US" sz="2800" dirty="0"/>
              <a:t>Leaf type:  simple or compound</a:t>
            </a:r>
            <a:endParaRPr dirty="0"/>
          </a:p>
          <a:p>
            <a:pPr marL="342900">
              <a:spcBef>
                <a:spcPts val="560"/>
              </a:spcBef>
              <a:buSzPts val="2800"/>
            </a:pPr>
            <a:r>
              <a:rPr lang="en-US" sz="2800" dirty="0"/>
              <a:t>Leaf edge:  entire (smooth), lobed (projection), toothed (serrated)</a:t>
            </a:r>
            <a:endParaRPr dirty="0"/>
          </a:p>
          <a:p>
            <a:pPr marL="342900">
              <a:spcBef>
                <a:spcPts val="560"/>
              </a:spcBef>
              <a:buSzPts val="2800"/>
            </a:pPr>
            <a:r>
              <a:rPr lang="en-US" sz="2800" dirty="0"/>
              <a:t>Leaf texture:  hairy, waxy, rough, smooth, thick, thin, etc.</a:t>
            </a:r>
            <a:endParaRPr dirty="0"/>
          </a:p>
          <a:p>
            <a:pPr marL="342900">
              <a:spcBef>
                <a:spcPts val="560"/>
              </a:spcBef>
              <a:buSzPts val="2800"/>
            </a:pPr>
            <a:r>
              <a:rPr lang="en-US" sz="2800" dirty="0"/>
              <a:t>Leaf  shape:  various</a:t>
            </a:r>
            <a:endParaRPr dirty="0"/>
          </a:p>
        </p:txBody>
      </p:sp>
      <p:pic>
        <p:nvPicPr>
          <p:cNvPr id="263" name="Google Shape;263;p31" descr="C:\Documents and Settings\Administrator\My Documents\My Pictures\elm_leaf.gif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1524000"/>
            <a:ext cx="34290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Leaf Arrangement</a:t>
            </a:r>
            <a:endParaRPr/>
          </a:p>
        </p:txBody>
      </p:sp>
      <p:pic>
        <p:nvPicPr>
          <p:cNvPr id="269" name="Google Shape;269;p32" descr="C:\Documents and Settings\Administrator\My Documents\My Pictures\alternat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905001"/>
            <a:ext cx="2127250" cy="309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2" descr="C:\Documents and Settings\Administrator\My Documents\My Pictures\opposite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2209801"/>
            <a:ext cx="243840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2" descr="C:\Documents and Settings\Administrator\My Documents\My Pictures\Catalpa whorl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1000" y="2209800"/>
            <a:ext cx="2038350" cy="251301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2"/>
          <p:cNvSpPr txBox="1"/>
          <p:nvPr/>
        </p:nvSpPr>
        <p:spPr>
          <a:xfrm>
            <a:off x="4876800" y="533400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32"/>
          <p:cNvSpPr txBox="1"/>
          <p:nvPr/>
        </p:nvSpPr>
        <p:spPr>
          <a:xfrm>
            <a:off x="4403726" y="5299075"/>
            <a:ext cx="19208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32"/>
          <p:cNvSpPr txBox="1"/>
          <p:nvPr/>
        </p:nvSpPr>
        <p:spPr>
          <a:xfrm>
            <a:off x="2209801" y="5387976"/>
            <a:ext cx="722788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alternate		   opposite		      whorl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>
            <a:spLocks noGrp="1"/>
          </p:cNvSpPr>
          <p:nvPr>
            <p:ph type="title"/>
          </p:nvPr>
        </p:nvSpPr>
        <p:spPr>
          <a:xfrm>
            <a:off x="2209800" y="1524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Leaf Type</a:t>
            </a:r>
            <a:br>
              <a:rPr lang="en-US"/>
            </a:br>
            <a:r>
              <a:rPr lang="en-US"/>
              <a:t>Simple vs. Compound</a:t>
            </a:r>
            <a:endParaRPr/>
          </a:p>
        </p:txBody>
      </p:sp>
      <p:pic>
        <p:nvPicPr>
          <p:cNvPr id="281" name="Google Shape;281;p33" descr="C:\Documents and Settings\Administrator\My Documents\My Pictures\simple leaf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1676400"/>
            <a:ext cx="1828800" cy="1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3" descr="C:\Documents and Settings\Administrator\My Documents\My Pictures\compound leaf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1" y="1676400"/>
            <a:ext cx="174942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3" descr="C:\Documents and Settings\Administrator\My Documents\My Pictures\leaf white ash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23190" y="2317750"/>
            <a:ext cx="2903537" cy="35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3" descr="C:\Documents and Settings\Administrator\My Documents\My Pictures\leaf sweetgum 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6644" y="2520950"/>
            <a:ext cx="2246312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Simple			 Compound</a:t>
            </a:r>
            <a:endParaRPr/>
          </a:p>
        </p:txBody>
      </p:sp>
      <p:sp>
        <p:nvSpPr>
          <p:cNvPr id="290" name="Google Shape;290;p34"/>
          <p:cNvSpPr txBox="1">
            <a:spLocks noGrp="1"/>
          </p:cNvSpPr>
          <p:nvPr>
            <p:ph type="body" idx="1"/>
          </p:nvPr>
        </p:nvSpPr>
        <p:spPr>
          <a:xfrm>
            <a:off x="2209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sz="2800"/>
              <a:t>Only one leaf blade</a:t>
            </a:r>
            <a:endParaRPr/>
          </a:p>
          <a:p>
            <a:pPr marL="342900">
              <a:spcBef>
                <a:spcPts val="560"/>
              </a:spcBef>
              <a:buSzPts val="2800"/>
            </a:pPr>
            <a:r>
              <a:rPr lang="en-US" sz="2800"/>
              <a:t>Joined by its stalk to the woody stem</a:t>
            </a:r>
            <a:endParaRPr/>
          </a:p>
          <a:p>
            <a:pPr marL="342900">
              <a:spcBef>
                <a:spcPts val="560"/>
              </a:spcBef>
              <a:buSzPts val="2800"/>
            </a:pPr>
            <a:r>
              <a:rPr lang="en-US" sz="2800"/>
              <a:t>Examples:  maple, oak, aspen, beech</a:t>
            </a:r>
            <a:endParaRPr/>
          </a:p>
        </p:txBody>
      </p:sp>
      <p:sp>
        <p:nvSpPr>
          <p:cNvPr id="291" name="Google Shape;291;p34"/>
          <p:cNvSpPr txBox="1">
            <a:spLocks noGrp="1"/>
          </p:cNvSpPr>
          <p:nvPr>
            <p:ph type="body" idx="1"/>
          </p:nvPr>
        </p:nvSpPr>
        <p:spPr>
          <a:xfrm>
            <a:off x="6172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sz="2800"/>
              <a:t>Made up of several leaflets</a:t>
            </a:r>
            <a:endParaRPr/>
          </a:p>
          <a:p>
            <a:pPr marL="342900">
              <a:spcBef>
                <a:spcPts val="560"/>
              </a:spcBef>
              <a:buSzPts val="2800"/>
            </a:pPr>
            <a:r>
              <a:rPr lang="en-US" sz="2800"/>
              <a:t>Leaflets are joined to a midrib that is not woody</a:t>
            </a:r>
            <a:endParaRPr/>
          </a:p>
          <a:p>
            <a:pPr marL="342900">
              <a:spcBef>
                <a:spcPts val="560"/>
              </a:spcBef>
              <a:buSzPts val="2800"/>
            </a:pPr>
            <a:r>
              <a:rPr lang="en-US" sz="2800"/>
              <a:t>Examples:  ash, walnut, sumac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Forested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3200"/>
            </a:pPr>
            <a:r>
              <a:rPr lang="en-US" dirty="0"/>
              <a:t>The definition of </a:t>
            </a:r>
            <a:r>
              <a:rPr lang="en-US" dirty="0">
                <a:solidFill>
                  <a:srgbClr val="FF0066"/>
                </a:solidFill>
              </a:rPr>
              <a:t>forested</a:t>
            </a:r>
            <a:r>
              <a:rPr lang="en-US" dirty="0"/>
              <a:t> (land that is forested or has trees growing on it): to be classified as </a:t>
            </a:r>
            <a:r>
              <a:rPr lang="en-US" dirty="0">
                <a:solidFill>
                  <a:srgbClr val="FF0066"/>
                </a:solidFill>
              </a:rPr>
              <a:t>forested</a:t>
            </a:r>
            <a:r>
              <a:rPr lang="en-US" dirty="0"/>
              <a:t> (forestland) the area must be </a:t>
            </a:r>
            <a:r>
              <a:rPr lang="en-US" u="sng" dirty="0"/>
              <a:t>at least one acre and contain at least 10% tree cover</a:t>
            </a:r>
            <a:r>
              <a:rPr lang="en-US" dirty="0"/>
              <a:t>.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Simple or Compound?</a:t>
            </a:r>
            <a:endParaRPr/>
          </a:p>
        </p:txBody>
      </p:sp>
      <p:pic>
        <p:nvPicPr>
          <p:cNvPr id="297" name="Google Shape;297;p35" descr="C:\Documents and Settings\Administrator\My Documents\My Pictures\Blklocs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1" y="1981200"/>
            <a:ext cx="2662237" cy="399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What is the leaf type?</a:t>
            </a:r>
            <a:endParaRPr/>
          </a:p>
        </p:txBody>
      </p:sp>
      <p:pic>
        <p:nvPicPr>
          <p:cNvPr id="303" name="Google Shape;303;p36" descr="C:\Documents and Settings\Administrator\My Documents\My Pictures\simple real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0709" y="1752600"/>
            <a:ext cx="233362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Leaf Edge</a:t>
            </a:r>
            <a:br>
              <a:rPr lang="en-US"/>
            </a:br>
            <a:r>
              <a:rPr lang="en-US"/>
              <a:t>Lobed , smooth, toothed?</a:t>
            </a:r>
            <a:endParaRPr/>
          </a:p>
        </p:txBody>
      </p:sp>
      <p:pic>
        <p:nvPicPr>
          <p:cNvPr id="309" name="Google Shape;309;p37" descr="C:\Documents and Settings\Administrator\My Documents\My Pictures\lobed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1" y="2971801"/>
            <a:ext cx="1531937" cy="230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7" descr="C:\Documents and Settings\Administrator\My Documents\My Pictures\smooth entire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2514600"/>
            <a:ext cx="1974850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7" descr="C:\Documents and Settings\Administrator\My Documents\My Pictures\toothed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4800" y="2743200"/>
            <a:ext cx="18796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Leaf Texture</a:t>
            </a:r>
            <a:endParaRPr/>
          </a:p>
        </p:txBody>
      </p:sp>
      <p:pic>
        <p:nvPicPr>
          <p:cNvPr id="317" name="Google Shape;317;p38" descr="C:\Documents and Settings\Administrator\My Documents\My Pictures\holly leaf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1828801"/>
            <a:ext cx="1301750" cy="218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8" descr="C:\Documents and Settings\Administrator\My Documents\My Pictures\elm_leaf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3524" y="2064544"/>
            <a:ext cx="14287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8" descr="C:\Documents and Settings\Administrator\My Documents\My Pictures\leaf butternu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0767" y="1828800"/>
            <a:ext cx="2413000" cy="21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8" descr="C:\Documents and Settings\Administrator\My Documents\My Pictures\leaf beech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25000" y="1855788"/>
            <a:ext cx="2413000" cy="21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8" descr="C:\Documents and Settings\Administrator\My Documents\My Pictures\leaf elm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81201" y="1842294"/>
            <a:ext cx="2413000" cy="21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9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Leaf Shape</a:t>
            </a:r>
            <a:endParaRPr/>
          </a:p>
        </p:txBody>
      </p:sp>
      <p:pic>
        <p:nvPicPr>
          <p:cNvPr id="327" name="Google Shape;327;p39" descr="C:\Documents and Settings\Administrator\My Documents\My Pictures\leaf wwillo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1" y="1828800"/>
            <a:ext cx="1646237" cy="246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9" descr="C:\Documents and Settings\Administrator\My Documents\My Pictures\leaf tulippop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8601" y="2057400"/>
            <a:ext cx="164623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9" descr="C:\Documents and Settings\Administrator\My Documents\My Pictures\leaf cottonwood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7801" y="1905000"/>
            <a:ext cx="1646237" cy="246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9" descr="C:\Documents and Settings\Administrator\My Documents\My Pictures\White pine needles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4600" y="4516395"/>
            <a:ext cx="2279650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9" descr="C:\Documents and Settings\Administrator\My Documents\My Pictures\leaf norway spruc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57801" y="4440194"/>
            <a:ext cx="1736725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9" descr="C:\Documents and Settings\Administrator\My Documents\My Pictures\balsam fir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01000" y="4516395"/>
            <a:ext cx="2112962" cy="13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0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More characteristics to ID trees</a:t>
            </a:r>
            <a:endParaRPr/>
          </a:p>
        </p:txBody>
      </p:sp>
      <p:sp>
        <p:nvSpPr>
          <p:cNvPr id="338" name="Google Shape;338;p40"/>
          <p:cNvSpPr txBox="1">
            <a:spLocks noGrp="1"/>
          </p:cNvSpPr>
          <p:nvPr>
            <p:ph type="body" idx="1"/>
          </p:nvPr>
        </p:nvSpPr>
        <p:spPr>
          <a:xfrm>
            <a:off x="2209800" y="2209800"/>
            <a:ext cx="35814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sz="2800"/>
              <a:t>Bark</a:t>
            </a:r>
            <a:endParaRPr/>
          </a:p>
          <a:p>
            <a:pPr marL="342900">
              <a:spcBef>
                <a:spcPts val="560"/>
              </a:spcBef>
              <a:buSzPts val="2800"/>
            </a:pPr>
            <a:r>
              <a:rPr lang="en-US" sz="2800"/>
              <a:t>Twigs</a:t>
            </a:r>
            <a:endParaRPr/>
          </a:p>
          <a:p>
            <a:pPr marL="342900">
              <a:spcBef>
                <a:spcPts val="560"/>
              </a:spcBef>
              <a:buSzPts val="2800"/>
            </a:pPr>
            <a:r>
              <a:rPr lang="en-US" sz="2800"/>
              <a:t>Flowers</a:t>
            </a:r>
            <a:endParaRPr/>
          </a:p>
          <a:p>
            <a:pPr marL="342900">
              <a:spcBef>
                <a:spcPts val="560"/>
              </a:spcBef>
              <a:buSzPts val="2800"/>
            </a:pPr>
            <a:r>
              <a:rPr lang="en-US" sz="2800"/>
              <a:t>Fruits/Seeds</a:t>
            </a:r>
            <a:endParaRPr/>
          </a:p>
          <a:p>
            <a:pPr marL="342900">
              <a:spcBef>
                <a:spcPts val="560"/>
              </a:spcBef>
              <a:buSzPts val="2800"/>
            </a:pPr>
            <a:r>
              <a:rPr lang="en-US" sz="2800"/>
              <a:t>Cones</a:t>
            </a:r>
            <a:endParaRPr/>
          </a:p>
          <a:p>
            <a:pPr marL="342900">
              <a:spcBef>
                <a:spcPts val="560"/>
              </a:spcBef>
              <a:buSzPts val="2800"/>
            </a:pPr>
            <a:r>
              <a:rPr lang="en-US" sz="2800"/>
              <a:t>Overall shape</a:t>
            </a:r>
            <a:endParaRPr/>
          </a:p>
        </p:txBody>
      </p:sp>
      <p:pic>
        <p:nvPicPr>
          <p:cNvPr id="339" name="Google Shape;339;p40" descr="C:\Documents and Settings\Administrator\My Documents\My Pictures\olive_leaf.gif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598738"/>
            <a:ext cx="3810000" cy="2878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1"/>
          <p:cNvSpPr txBox="1">
            <a:spLocks noGrp="1"/>
          </p:cNvSpPr>
          <p:nvPr>
            <p:ph type="title"/>
          </p:nvPr>
        </p:nvSpPr>
        <p:spPr>
          <a:xfrm>
            <a:off x="22860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dk2"/>
              </a:buClr>
              <a:buSzPts val="4400"/>
            </a:pPr>
            <a:r>
              <a:rPr lang="en-US"/>
              <a:t>Bark</a:t>
            </a:r>
            <a:endParaRPr/>
          </a:p>
        </p:txBody>
      </p:sp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1676400" y="1143000"/>
            <a:ext cx="23622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400"/>
            </a:pPr>
            <a:r>
              <a:rPr lang="en-US" sz="2400"/>
              <a:t>Color</a:t>
            </a:r>
            <a:endParaRPr/>
          </a:p>
          <a:p>
            <a:pPr marL="342900">
              <a:spcBef>
                <a:spcPts val="480"/>
              </a:spcBef>
              <a:buSzPts val="2400"/>
            </a:pPr>
            <a:r>
              <a:rPr lang="en-US" sz="2400"/>
              <a:t>Texture </a:t>
            </a:r>
            <a:endParaRPr/>
          </a:p>
          <a:p>
            <a:pPr marL="342900">
              <a:spcBef>
                <a:spcPts val="480"/>
              </a:spcBef>
              <a:buSzPts val="2400"/>
            </a:pPr>
            <a:r>
              <a:rPr lang="en-US" sz="2400"/>
              <a:t>Furrows</a:t>
            </a:r>
            <a:endParaRPr/>
          </a:p>
          <a:p>
            <a:pPr marL="342900">
              <a:spcBef>
                <a:spcPts val="480"/>
              </a:spcBef>
              <a:buSzPts val="2400"/>
            </a:pPr>
            <a:r>
              <a:rPr lang="en-US" sz="2400"/>
              <a:t>Age</a:t>
            </a:r>
            <a:endParaRPr/>
          </a:p>
          <a:p>
            <a:pPr marL="342900">
              <a:spcBef>
                <a:spcPts val="480"/>
              </a:spcBef>
              <a:buSzPts val="2400"/>
            </a:pPr>
            <a:r>
              <a:rPr lang="en-US" sz="2400"/>
              <a:t>Thorns</a:t>
            </a:r>
            <a:endParaRPr/>
          </a:p>
        </p:txBody>
      </p:sp>
      <p:pic>
        <p:nvPicPr>
          <p:cNvPr id="346" name="Google Shape;346;p41" descr="C:\Documents and Settings\Administrator\My Documents\My Pictures\Blackcherr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457200"/>
            <a:ext cx="2138362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 descr="C:\Documents and Settings\Administrator\My Documents\My Pictures\red Maple leaf and bark.jp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467600" y="3136555"/>
            <a:ext cx="229235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1" descr="C:\Documents and Settings\Administrator\My Documents\My Pictures\birch tre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5200" y="1219200"/>
            <a:ext cx="2057400" cy="202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1" descr="C:\Documents and Settings\Administrator\My Documents\My Pictures\bark beech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8801" y="3441355"/>
            <a:ext cx="164147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1" descr="C:\Documents and Settings\Administrator\My Documents\My Pictures\bark shagbark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0000" y="3441355"/>
            <a:ext cx="1592262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1" descr="C:\Documents and Settings\Administrator\My Documents\My Pictures\bark norway spruce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8800" y="3441355"/>
            <a:ext cx="1636712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1" descr="C:\Documents and Settings\Administrator\My Documents\My Pictures\sycamore bark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05801" y="205472"/>
            <a:ext cx="1752599" cy="2766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2133600" y="152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Twig clues</a:t>
            </a:r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1981200" y="1143000"/>
            <a:ext cx="3657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sz="2800"/>
              <a:t>Leaf scars aka buds are the places where the leaves used to be attached</a:t>
            </a:r>
            <a:endParaRPr/>
          </a:p>
          <a:p>
            <a:pPr marL="342900">
              <a:spcBef>
                <a:spcPts val="560"/>
              </a:spcBef>
              <a:buSzPts val="2800"/>
            </a:pPr>
            <a:r>
              <a:rPr lang="en-US" sz="2800"/>
              <a:t>Size color and shape of buds also useful to ID trees</a:t>
            </a:r>
            <a:endParaRPr/>
          </a:p>
        </p:txBody>
      </p:sp>
      <p:pic>
        <p:nvPicPr>
          <p:cNvPr id="359" name="Google Shape;359;p42" descr="C:\Documents and Settings\Administrator\My Documents\My Pictures\twig gink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1143001"/>
            <a:ext cx="1736725" cy="25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2" descr="C:\Documents and Settings\Administrator\My Documents\My Pictures\twig beec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1" y="228600"/>
            <a:ext cx="1978025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2" descr="C:\Documents and Settings\Administrator\My Documents\My Pictures\twig white mulberry.jp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8972381" y="3505200"/>
            <a:ext cx="1506707" cy="241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2" descr="C:\Documents and Settings\Administrator\My Documents\My Pictures\twig box elder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74199" y="4114800"/>
            <a:ext cx="1074427" cy="182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2" descr="C:\Documents and Settings\Administrator\My Documents\My Pictures\twig hawthorn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87518" y="4419600"/>
            <a:ext cx="1048193" cy="158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2" descr="C:\Documents and Settings\Administrator\My Documents\My Pictures\twig tulip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55590" y="4343400"/>
            <a:ext cx="1040210" cy="176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2" descr="C:\Documents and Settings\Administrator\My Documents\My Pictures\Twig sumac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33600" y="4343400"/>
            <a:ext cx="777876" cy="1822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3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Flower clues</a:t>
            </a:r>
            <a:endParaRPr/>
          </a:p>
        </p:txBody>
      </p:sp>
      <p:sp>
        <p:nvSpPr>
          <p:cNvPr id="371" name="Google Shape;371;p43"/>
          <p:cNvSpPr txBox="1">
            <a:spLocks noGrp="1"/>
          </p:cNvSpPr>
          <p:nvPr>
            <p:ph type="body" idx="1"/>
          </p:nvPr>
        </p:nvSpPr>
        <p:spPr>
          <a:xfrm>
            <a:off x="1981200" y="1524000"/>
            <a:ext cx="18288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sz="2800"/>
              <a:t>Shape</a:t>
            </a:r>
            <a:endParaRPr/>
          </a:p>
          <a:p>
            <a:pPr marL="342900">
              <a:spcBef>
                <a:spcPts val="560"/>
              </a:spcBef>
              <a:buSzPts val="2800"/>
            </a:pPr>
            <a:r>
              <a:rPr lang="en-US" sz="2800"/>
              <a:t>Color</a:t>
            </a:r>
            <a:endParaRPr/>
          </a:p>
          <a:p>
            <a:pPr marL="342900">
              <a:spcBef>
                <a:spcPts val="560"/>
              </a:spcBef>
              <a:buSzPts val="2800"/>
            </a:pPr>
            <a:r>
              <a:rPr lang="en-US" sz="2800"/>
              <a:t>Texture</a:t>
            </a:r>
            <a:endParaRPr/>
          </a:p>
          <a:p>
            <a:pPr marL="342900">
              <a:spcBef>
                <a:spcPts val="560"/>
              </a:spcBef>
              <a:buSzPts val="2800"/>
            </a:pPr>
            <a:r>
              <a:rPr lang="en-US" sz="2800"/>
              <a:t>Size</a:t>
            </a:r>
            <a:endParaRPr/>
          </a:p>
        </p:txBody>
      </p:sp>
      <p:pic>
        <p:nvPicPr>
          <p:cNvPr id="372" name="Google Shape;372;p43" descr="C:\Documents and Settings\Administrator\My Documents\My Pictures\Catalpa leaf.jp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9000" y="3830595"/>
            <a:ext cx="2743200" cy="201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3" descr="C:\Documents and Settings\Administrator\My Documents\My Pictures\apple flow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4958" y="1191248"/>
            <a:ext cx="1636712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3" descr="C:\Documents and Settings\Administrator\My Documents\My Pictures\flower black locus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0149" y="3862475"/>
            <a:ext cx="135255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3" descr="C:\Documents and Settings\Administrator\My Documents\My Pictures\flower white pine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57926" y="4182249"/>
            <a:ext cx="1828800" cy="16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3" descr="C:\Documents and Settings\Administrator\My Documents\My Pictures\flower ohio buckey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83813" y="3824375"/>
            <a:ext cx="1785937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3" descr="C:\Documents and Settings\Administrator\My Documents\My Pictures\flower tulip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11600" y="3900575"/>
            <a:ext cx="181768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3" descr="C:\Documents and Settings\Administrator\My Documents\My Pictures\fruit sweetgum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33358" y="1669535"/>
            <a:ext cx="2413000" cy="21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3" descr="C:\Documents and Settings\Administrator\My Documents\My Pictures\fruit staghorn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12458" y="1795206"/>
            <a:ext cx="1892300" cy="169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4"/>
          <p:cNvSpPr txBox="1">
            <a:spLocks noGrp="1"/>
          </p:cNvSpPr>
          <p:nvPr>
            <p:ph type="title"/>
          </p:nvPr>
        </p:nvSpPr>
        <p:spPr>
          <a:xfrm>
            <a:off x="1676400" y="15240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chemeClr val="dk2"/>
              </a:buClr>
              <a:buSzPts val="4400"/>
            </a:pPr>
            <a:r>
              <a:rPr lang="en-US"/>
              <a:t>	Fruits &amp; Seeds</a:t>
            </a:r>
            <a:endParaRPr/>
          </a:p>
        </p:txBody>
      </p:sp>
      <p:pic>
        <p:nvPicPr>
          <p:cNvPr id="386" name="Google Shape;386;p44" descr="C:\Documents and Settings\Administrator\My Documents\My Pictures\ash_leaf.gif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15400" y="152400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4" descr="C:\Documents and Settings\Administrator\My Documents\My Pictures\buckeye_leaf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5370" y="5140799"/>
            <a:ext cx="1235075" cy="8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4" descr="C:\Documents and Settings\Administrator\My Documents\My Pictures\oak_leaf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0849" y="1721172"/>
            <a:ext cx="19812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4" descr="C:\Documents and Settings\Administrator\My Documents\My Pictures\olive_leaf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23603" y="4610100"/>
            <a:ext cx="1905000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4" descr="C:\Documents and Settings\Administrator\My Documents\My Pictures\siugarmaple_leaf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10325" y="4710905"/>
            <a:ext cx="1371600" cy="129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4" descr="C:\Documents and Settings\Administrator\My Documents\My Pictures\walnut leaves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73520" y="1330560"/>
            <a:ext cx="141605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4" descr="C:\Documents and Settings\Administrator\My Documents\My Pictures\beech fruit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2719" y="2392362"/>
            <a:ext cx="24130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4" descr="C:\Documents and Settings\Administrator\My Documents\My Pictures\fruit basswood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20865" y="1600200"/>
            <a:ext cx="1676400" cy="150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4" descr="C:\Documents and Settings\Administrator\My Documents\My Pictures\fruit elm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589885" y="3730624"/>
            <a:ext cx="1600200" cy="14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4" descr="C:\Documents and Settings\Administrator\My Documents\My Pictures\fruit european mountain ash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17243" y="2661980"/>
            <a:ext cx="1739900" cy="155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4" descr="C:\Documents and Settings\Administrator\My Documents\My Pictures\fruit ginko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82973" y="1967707"/>
            <a:ext cx="1736725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4" descr="C:\Documents and Settings\Administrator\My Documents\My Pictures\fruit shagbark hickory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53000" y="3200400"/>
            <a:ext cx="1524000" cy="136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4" descr="C:\Documents and Settings\Administrator\My Documents\My Pictures\fruit serviceberry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65500" y="5140799"/>
            <a:ext cx="1096962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4" descr="C:\Documents and Settings\Administrator\My Documents\My Pictures\fruit birch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444793" y="3328044"/>
            <a:ext cx="181610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4" descr="C:\Documents and Settings\Administrator\My Documents\My Pictures\fruit black locust.jp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363200" y="3252776"/>
            <a:ext cx="1676400" cy="150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4" descr="C:\Documents and Settings\Administrator\My Documents\My Pictures\fruit catalpa.jp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33759" y="4610100"/>
            <a:ext cx="1524000" cy="136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4" descr="C:\Documents and Settings\Administrator\My Documents\My Pictures\fruit slippery elm.jp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573265" y="4905353"/>
            <a:ext cx="1371600" cy="1227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Dendrology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2133600" y="1752600"/>
            <a:ext cx="4572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lnSpc>
                <a:spcPct val="90000"/>
              </a:lnSpc>
              <a:spcBef>
                <a:spcPts val="0"/>
              </a:spcBef>
              <a:buSzPts val="2800"/>
            </a:pPr>
            <a:r>
              <a:rPr lang="en-US" sz="2800" dirty="0"/>
              <a:t>‘Dendro-’ from the Greek word meaning tree</a:t>
            </a:r>
            <a:endParaRPr dirty="0"/>
          </a:p>
          <a:p>
            <a:pPr marL="34290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 dirty="0"/>
              <a:t>‘-ology’ meaning the study of</a:t>
            </a:r>
            <a:endParaRPr dirty="0"/>
          </a:p>
          <a:p>
            <a:pPr marL="34290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 dirty="0">
                <a:solidFill>
                  <a:srgbClr val="FF0066"/>
                </a:solidFill>
              </a:rPr>
              <a:t>Dendrology</a:t>
            </a:r>
            <a:r>
              <a:rPr lang="en-US" sz="2800" dirty="0"/>
              <a:t> is the study of trees and includes taxonomy, identification, </a:t>
            </a:r>
            <a:r>
              <a:rPr lang="en-US" sz="2800" dirty="0" err="1"/>
              <a:t>silivical</a:t>
            </a:r>
            <a:r>
              <a:rPr lang="en-US" sz="2800" dirty="0"/>
              <a:t> characteristics, ranges, morphology, and ecology</a:t>
            </a:r>
            <a:endParaRPr dirty="0"/>
          </a:p>
        </p:txBody>
      </p:sp>
      <p:pic>
        <p:nvPicPr>
          <p:cNvPr id="121" name="Google Shape;121;p18" descr="C:\Documents and Settings\Administrator\My Documents\My Pictures\ashtree.gif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2133600"/>
            <a:ext cx="3090862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5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Cones</a:t>
            </a:r>
            <a:endParaRPr/>
          </a:p>
        </p:txBody>
      </p:sp>
      <p:pic>
        <p:nvPicPr>
          <p:cNvPr id="409" name="Google Shape;409;p45" descr="C:\Documents and Settings\Administrator\My Documents\My Pictures\balsam cone.jp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458200" y="1676401"/>
            <a:ext cx="1676400" cy="138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5" descr="C:\Documents and Settings\Administrator\My Documents\My Pictures\cedar leav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3401" y="4572000"/>
            <a:ext cx="229552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5" descr="C:\Documents and Settings\Administrator\My Documents\My Pictures\fruit tamarack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1" y="4572000"/>
            <a:ext cx="1736725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5" descr="C:\Documents and Settings\Administrator\My Documents\My Pictures\fruit norway spruce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33601" y="4648200"/>
            <a:ext cx="1736725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5" descr="C:\Documents and Settings\Administrator\My Documents\My Pictures\fruit eastern hemlock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1200" y="1752600"/>
            <a:ext cx="2413000" cy="21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5" descr="C:\Documents and Settings\Administrator\My Documents\My Pictures\fruit white pine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05400" y="1676400"/>
            <a:ext cx="2413000" cy="21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6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Overall shape</a:t>
            </a:r>
            <a:endParaRPr/>
          </a:p>
        </p:txBody>
      </p:sp>
      <p:pic>
        <p:nvPicPr>
          <p:cNvPr id="421" name="Google Shape;421;p46" descr="C:\Documents and Settings\Administrator\My Documents\My Pictures\tree el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133600"/>
            <a:ext cx="2413000" cy="3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6" descr="C:\Documents and Settings\Administrator\My Documents\My Pictures\tree willow.jp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696200" y="2133600"/>
            <a:ext cx="244475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6" descr="C:\Documents and Settings\Administrator\My Documents\My Pictures\tree white pin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600" y="1905000"/>
            <a:ext cx="2413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7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-US">
                <a:solidFill>
                  <a:schemeClr val="dk1"/>
                </a:solidFill>
              </a:rPr>
              <a:t>Leaf Observations</a:t>
            </a:r>
            <a:endParaRPr/>
          </a:p>
        </p:txBody>
      </p:sp>
      <p:graphicFrame>
        <p:nvGraphicFramePr>
          <p:cNvPr id="429" name="Google Shape;429;p47"/>
          <p:cNvGraphicFramePr/>
          <p:nvPr/>
        </p:nvGraphicFramePr>
        <p:xfrm>
          <a:off x="2209800" y="1981200"/>
          <a:ext cx="7772400" cy="4121100"/>
        </p:xfrm>
        <a:graphic>
          <a:graphicData uri="http://schemas.openxmlformats.org/drawingml/2006/table">
            <a:tbl>
              <a:tblPr>
                <a:noFill/>
                <a:tableStyleId>{331C7CDB-8E8C-4D5D-B9C2-D414538C7A17}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Deciduous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Conifer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Leaf arrangement: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Alternate, opposite, whorl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Needles or scales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Leaf type: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Simple, compound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Needle attachment: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Single, clusters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Leaf edge: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Entire, lobed, toothed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What makes a tree a tree?</a:t>
            </a: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2209800" y="1828800"/>
            <a:ext cx="381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lnSpc>
                <a:spcPct val="90000"/>
              </a:lnSpc>
              <a:spcBef>
                <a:spcPts val="0"/>
              </a:spcBef>
              <a:buSzPts val="2800"/>
            </a:pPr>
            <a:r>
              <a:rPr lang="en-US" sz="2800"/>
              <a:t>Heights at least 4.5 meters (about 15 feet)</a:t>
            </a:r>
            <a:endParaRPr/>
          </a:p>
          <a:p>
            <a:pPr marL="34290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/>
              <a:t>Single dominant woody stem (trunk or bole)</a:t>
            </a:r>
            <a:endParaRPr/>
          </a:p>
          <a:p>
            <a:pPr marL="34290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/>
              <a:t>Capable of diameter growth</a:t>
            </a:r>
            <a:endParaRPr/>
          </a:p>
          <a:p>
            <a:pPr marL="342900">
              <a:lnSpc>
                <a:spcPct val="90000"/>
              </a:lnSpc>
              <a:spcBef>
                <a:spcPts val="560"/>
              </a:spcBef>
              <a:buSzPts val="2800"/>
            </a:pPr>
            <a:r>
              <a:rPr lang="en-US" sz="2800"/>
              <a:t>Perennial plant (present at all seasons of the year)</a:t>
            </a:r>
            <a:endParaRPr/>
          </a:p>
        </p:txBody>
      </p:sp>
      <p:pic>
        <p:nvPicPr>
          <p:cNvPr id="128" name="Google Shape;128;p19" descr="C:\Documents and Settings\Administrator\My Documents\My Pictures\oaktree.gif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23000" y="1981200"/>
            <a:ext cx="37084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What makes a shrub a shrub?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2209800" y="2514600"/>
            <a:ext cx="35814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sz="2800"/>
              <a:t>Heights under 4.5 meters (less than 15 feet)</a:t>
            </a:r>
            <a:endParaRPr/>
          </a:p>
          <a:p>
            <a:pPr marL="342900">
              <a:spcBef>
                <a:spcPts val="560"/>
              </a:spcBef>
              <a:buSzPts val="2800"/>
            </a:pPr>
            <a:r>
              <a:rPr lang="en-US" sz="2800"/>
              <a:t>Multi-stemmed</a:t>
            </a:r>
            <a:endParaRPr/>
          </a:p>
          <a:p>
            <a:pPr marL="342900">
              <a:spcBef>
                <a:spcPts val="560"/>
              </a:spcBef>
              <a:buSzPts val="2800"/>
            </a:pPr>
            <a:r>
              <a:rPr lang="en-US" sz="2800"/>
              <a:t>Capable of diameter growth</a:t>
            </a:r>
            <a:endParaRPr/>
          </a:p>
          <a:p>
            <a:pPr marL="342900">
              <a:spcBef>
                <a:spcPts val="560"/>
              </a:spcBef>
              <a:buSzPts val="2800"/>
            </a:pPr>
            <a:r>
              <a:rPr lang="en-US" sz="2800"/>
              <a:t>Perennial plant</a:t>
            </a:r>
            <a:endParaRPr/>
          </a:p>
        </p:txBody>
      </p:sp>
      <p:pic>
        <p:nvPicPr>
          <p:cNvPr id="135" name="Google Shape;135;p20" descr="C:\Documents and Settings\Administrator\My Documents\My Pictures\shrubs.jp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897063"/>
            <a:ext cx="3048000" cy="229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 descr="C:\Documents and Settings\Administrator\My Documents\My Pictures\shrubs 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4617" y="3486665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4400"/>
              <a:t>Tree Identification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3200"/>
            </a:pPr>
            <a:r>
              <a:rPr lang="en-US" sz="3200"/>
              <a:t>By observing leaves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 descr="C:\Documents and Settings\Administrator\My Documents\My Pictures\Blklocs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0"/>
            <a:ext cx="12192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 descr="C:\Documents and Settings\Administrator\My Documents\My Pictures\Blue Spruc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240" y="4384675"/>
            <a:ext cx="205740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 descr="C:\Documents and Settings\Administrator\My Documents\My Pictures\arborvita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72601" y="228601"/>
            <a:ext cx="987425" cy="7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 descr="C:\Documents and Settings\Administrator\My Documents\My Pictures\Catalpa leaf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8000" y="2819400"/>
            <a:ext cx="2717800" cy="199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 descr="C:\Documents and Settings\Administrator\My Documents\My Pictures\simple real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73163" y="2376147"/>
            <a:ext cx="1211262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 descr="C:\Documents and Settings\Administrator\My Documents\My Pictures\leaves conifer deciduous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81400" y="457201"/>
            <a:ext cx="17462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 descr="C:\Documents and Settings\Administrator\My Documents\My Pictures\basswood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47654" y="3443288"/>
            <a:ext cx="254000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 descr="C:\Documents and Settings\Administrator\My Documents\My Pictures\buckeye_leaf.gif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24001" y="4267201"/>
            <a:ext cx="1235075" cy="8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 descr="C:\Documents and Settings\Administrator\My Documents\My Pictures\chestnuu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24000" y="2209800"/>
            <a:ext cx="965200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 descr="C:\Documents and Settings\Administrator\My Documents\My Pictures\hemlock leaf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125074" y="1581944"/>
            <a:ext cx="17145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 descr="C:\Documents and Settings\Administrator\My Documents\My Pictures\pin oak leaf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91009" y="1236966"/>
            <a:ext cx="982662" cy="141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 descr="C:\Documents and Settings\Administrator\My Documents\My Pictures\red oak leaf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43506" y="4675533"/>
            <a:ext cx="17145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 descr="C:\Documents and Settings\Administrator\My Documents\My Pictures\shagbark.gif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305801" y="0"/>
            <a:ext cx="103663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 descr="C:\Documents and Settings\Administrator\My Documents\My Pictures\SilverMapleLeaf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412230" y="4721697"/>
            <a:ext cx="1981200" cy="1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 descr="C:\Documents and Settings\Administrator\My Documents\My Pictures\weeping willow.jp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858000" y="1"/>
            <a:ext cx="14478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 descr="C:\Documents and Settings\Administrator\My Documents\My Pictures\white oak leaf.jp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581401" y="1600200"/>
            <a:ext cx="1279525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 descr="C:\Documents and Settings\Administrator\My Documents\My Pictures\White pine needles.jp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808980" y="2909031"/>
            <a:ext cx="2584450" cy="1550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 descr="C:\Documents and Settings\Administrator\My Documents\My Pictures\balsam fir.jp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24600" y="1371601"/>
            <a:ext cx="1198562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 descr="C:\Documents and Settings\Administrator\My Documents\My Pictures\redpine.jp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66688" y="457201"/>
            <a:ext cx="124777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 descr="C:\Documents and Settings\Administrator\My Documents\My Pictures\holly leaf.jpg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13300" y="4642196"/>
            <a:ext cx="788987" cy="1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 descr="C:\Documents and Settings\Administrator\My Documents\My Pictures\ash_leaf.gif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48640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 descr="C:\Documents and Settings\Administrator\My Documents\My Pictures\elm_leaf.gif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524000" y="152400"/>
            <a:ext cx="9525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 descr="C:\Documents and Settings\Administrator\My Documents\My Pictures\heaven_leaf.gif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778750" y="148206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 descr="C:\Documents and Settings\Administrator\My Documents\My Pictures\leafhlocust.gif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590800" y="1752600"/>
            <a:ext cx="8636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 idx="4294967295"/>
          </p:nvPr>
        </p:nvSpPr>
        <p:spPr>
          <a:xfrm>
            <a:off x="2209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Conifers vs. Deciduous</a:t>
            </a:r>
            <a:endParaRPr/>
          </a:p>
        </p:txBody>
      </p:sp>
      <p:pic>
        <p:nvPicPr>
          <p:cNvPr id="177" name="Google Shape;177;p23" descr="C:\Program Files\Common Files\Microsoft Shared\Clipart\CagCat50\NA01441_.wmf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905000"/>
            <a:ext cx="38100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 descr="C:\Program Files\Microsoft Office\Clipart\standard\stddir3\na01765_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8400" y="2057400"/>
            <a:ext cx="30480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Which is Which?</a:t>
            </a:r>
            <a:endParaRPr/>
          </a:p>
        </p:txBody>
      </p:sp>
      <p:pic>
        <p:nvPicPr>
          <p:cNvPr id="184" name="Google Shape;184;p24" descr="C:\Documents and Settings\Administrator\My Documents\My Pictures\leaves conifer deciduou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1" y="2362201"/>
            <a:ext cx="5140325" cy="275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521</Words>
  <Application>Microsoft Macintosh PowerPoint</Application>
  <PresentationFormat>Widescreen</PresentationFormat>
  <Paragraphs>117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Times New Roman</vt:lpstr>
      <vt:lpstr>Default Design</vt:lpstr>
      <vt:lpstr>Tree Identification</vt:lpstr>
      <vt:lpstr>Forested</vt:lpstr>
      <vt:lpstr>Dendrology</vt:lpstr>
      <vt:lpstr>What makes a tree a tree?</vt:lpstr>
      <vt:lpstr>What makes a shrub a shrub?</vt:lpstr>
      <vt:lpstr>Tree Identification</vt:lpstr>
      <vt:lpstr>PowerPoint Presentation</vt:lpstr>
      <vt:lpstr>Conifers vs. Deciduous</vt:lpstr>
      <vt:lpstr>Which is Which?</vt:lpstr>
      <vt:lpstr>Characteristics of Conifers</vt:lpstr>
      <vt:lpstr>Examples of conifers</vt:lpstr>
      <vt:lpstr>Conifer leaves</vt:lpstr>
      <vt:lpstr>Conifer needles</vt:lpstr>
      <vt:lpstr>Deciduous Tree Characteristics</vt:lpstr>
      <vt:lpstr>Deciduous examples</vt:lpstr>
      <vt:lpstr>Leaf characteristics-deciduous</vt:lpstr>
      <vt:lpstr>Leaf Arrangement</vt:lpstr>
      <vt:lpstr>Leaf Type Simple vs. Compound</vt:lpstr>
      <vt:lpstr>Simple    Compound</vt:lpstr>
      <vt:lpstr>Simple or Compound?</vt:lpstr>
      <vt:lpstr>What is the leaf type?</vt:lpstr>
      <vt:lpstr>Leaf Edge Lobed , smooth, toothed?</vt:lpstr>
      <vt:lpstr>Leaf Texture</vt:lpstr>
      <vt:lpstr>Leaf Shape</vt:lpstr>
      <vt:lpstr>More characteristics to ID trees</vt:lpstr>
      <vt:lpstr>Bark</vt:lpstr>
      <vt:lpstr>Twig clues</vt:lpstr>
      <vt:lpstr>Flower clues</vt:lpstr>
      <vt:lpstr> Fruits &amp; Seeds</vt:lpstr>
      <vt:lpstr>Cones</vt:lpstr>
      <vt:lpstr>Overall shape</vt:lpstr>
      <vt:lpstr>Leaf Observations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Identification Powerpoint</dc:title>
  <cp:lastModifiedBy>Microsoft Office User</cp:lastModifiedBy>
  <cp:revision>2</cp:revision>
  <dcterms:modified xsi:type="dcterms:W3CDTF">2022-09-29T23:41:37Z</dcterms:modified>
</cp:coreProperties>
</file>