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>
  <p:sldMasterIdLst>
    <p:sldMasterId id="2147483761" r:id="rId1"/>
  </p:sldMasterIdLst>
  <p:sldIdLst>
    <p:sldId id="256" r:id="rId2"/>
    <p:sldId id="257" r:id="rId3"/>
    <p:sldId id="259" r:id="rId4"/>
    <p:sldId id="289" r:id="rId5"/>
    <p:sldId id="290" r:id="rId6"/>
    <p:sldId id="260" r:id="rId7"/>
    <p:sldId id="294" r:id="rId8"/>
    <p:sldId id="261" r:id="rId9"/>
    <p:sldId id="296" r:id="rId10"/>
    <p:sldId id="300" r:id="rId11"/>
    <p:sldId id="297" r:id="rId12"/>
    <p:sldId id="266" r:id="rId13"/>
    <p:sldId id="267" r:id="rId14"/>
    <p:sldId id="268" r:id="rId15"/>
    <p:sldId id="269" r:id="rId16"/>
    <p:sldId id="270" r:id="rId17"/>
    <p:sldId id="291" r:id="rId18"/>
    <p:sldId id="292" r:id="rId19"/>
    <p:sldId id="293" r:id="rId20"/>
    <p:sldId id="275" r:id="rId21"/>
    <p:sldId id="271" r:id="rId22"/>
    <p:sldId id="288" r:id="rId23"/>
    <p:sldId id="272" r:id="rId24"/>
    <p:sldId id="273" r:id="rId25"/>
    <p:sldId id="274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7" r:id="rId3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rbel" panose="020B0503020204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rbel" panose="020B0503020204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rbel" panose="020B0503020204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rbel" panose="020B0503020204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>
      <p:cViewPr varScale="1">
        <p:scale>
          <a:sx n="124" d="100"/>
          <a:sy n="124" d="100"/>
        </p:scale>
        <p:origin x="182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101A0C-1E9C-E649-949D-F2576A50DE0D}"/>
              </a:ext>
            </a:extLst>
          </p:cNvPr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88216A-5BA3-494E-B8D9-39A363145A53}"/>
              </a:ext>
            </a:extLst>
          </p:cNvPr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744263-028A-2443-98E9-E56B884CF787}"/>
              </a:ext>
            </a:extLst>
          </p:cNvPr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B712839-47FB-9442-819D-2D05C582D148}"/>
              </a:ext>
            </a:extLst>
          </p:cNvPr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982398B-3ACA-0744-861B-E32C6B6BB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B55991-32CE-E247-9C64-E953FF5677D6}" type="datetimeFigureOut">
              <a:rPr lang="en-US"/>
              <a:pPr>
                <a:defRPr/>
              </a:pPr>
              <a:t>8/4/21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7277A6C-0037-6646-8302-B5BCF387F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490EB39-A253-7148-B4FF-2331CA48F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40C720-43F6-5F45-93C9-DB9A572449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7291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1DBA4-EF90-DB40-9FB0-A4E5B6F53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456B7-5E97-BB4F-80D4-387673BE255B}" type="datetimeFigureOut">
              <a:rPr lang="en-US"/>
              <a:pPr>
                <a:defRPr/>
              </a:pPr>
              <a:t>8/4/21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35817F-252A-DC43-9F06-57F682CC4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ED3DDE-4142-9F49-97B3-3987A74AC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C1BC2D-6047-BB4A-B850-85292625BF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5879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F7CE9D-1287-E14B-88A7-67CF46522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4CA852-14A9-AE49-85B0-2D37F5717EC3}" type="datetimeFigureOut">
              <a:rPr lang="en-US"/>
              <a:pPr>
                <a:defRPr/>
              </a:pPr>
              <a:t>8/4/21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66A689-C45D-1543-9A5C-1CBA2EBFE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DFFC5-7681-944A-BABA-00DC6B029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A6BAED-6CF4-9943-875F-C77EEB9F3F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1078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14EE1D-9811-2F4E-9CF2-25852DEB21F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AB22E-B4E8-0340-8913-1D4624FD1902}" type="datetimeFigureOut">
              <a:rPr lang="en-US"/>
              <a:pPr>
                <a:defRPr/>
              </a:pPr>
              <a:t>8/4/21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4E4EF5-3252-2E44-BC70-1C3DCDED093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0BDBD9-B823-EC47-944D-0C99D5857C7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44C72A39-1C31-B840-B4C3-24785B6F0B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6997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1CB8407-1E6E-6B4B-BAD7-6CD27E73BCC3}"/>
              </a:ext>
            </a:extLst>
          </p:cNvPr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C65457-418F-3B41-99ED-CD01F161B1B5}"/>
              </a:ext>
            </a:extLst>
          </p:cNvPr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C865D6-11AF-044B-819F-9D489D444046}"/>
              </a:ext>
            </a:extLst>
          </p:cNvPr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E1410EC-B5E3-D14F-A8DC-457F52C3386F}"/>
              </a:ext>
            </a:extLst>
          </p:cNvPr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23654ED-141D-254C-9D31-E8AB566A8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B7F9D-8D3F-4C49-AA2D-96E2DCD24ECE}" type="datetimeFigureOut">
              <a:rPr lang="en-US"/>
              <a:pPr>
                <a:defRPr/>
              </a:pPr>
              <a:t>8/4/21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AB020AC-4412-CF48-A87F-7E810E1A8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B40F19F-67AE-7746-9E31-2D56C3606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9E6BEF-6137-7C49-A87A-AC56976716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8086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3CCA072-E2A6-A342-AB17-8ECECDF0A9A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532BA-4215-CF4A-B06F-D728B421B5DD}" type="datetimeFigureOut">
              <a:rPr lang="en-US"/>
              <a:pPr>
                <a:defRPr/>
              </a:pPr>
              <a:t>8/4/21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36339F7-F75A-D94B-BF0C-556CC7F48E0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00D3C1D-6633-0F44-A735-4459DCD70C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2463392A-6098-BE4A-B47A-B07501DC56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1366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4A8DD18-8A0B-4742-A48C-B44845394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A2837-1C19-4344-9013-0F7759EB9F50}" type="datetimeFigureOut">
              <a:rPr lang="en-US"/>
              <a:pPr>
                <a:defRPr/>
              </a:pPr>
              <a:t>8/4/21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DBC7D62-F80B-6A46-8363-C719FD9FE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C84B3AE-DE5B-9F4A-A108-3933D902B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B7D72E-205E-014C-8DB5-1616FD0648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0161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A0AB5CE-9DE9-E54E-94E3-A541B00A0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2CDF75-00E8-8F4B-99F9-9ED1FBD29F1D}" type="datetimeFigureOut">
              <a:rPr lang="en-US"/>
              <a:pPr>
                <a:defRPr/>
              </a:pPr>
              <a:t>8/4/21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3A86B2C-A045-B247-B9E8-AFB8DB830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9F747B9-AE7E-444B-968C-31E1C1D9D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D4192C-EFB6-9D42-BFF0-C898610F4B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6307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769A977-68C3-244A-B8BE-07B11FD1C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E8884-D867-F442-9DA4-47DFAEB202A8}" type="datetimeFigureOut">
              <a:rPr lang="en-US"/>
              <a:pPr>
                <a:defRPr/>
              </a:pPr>
              <a:t>8/4/21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441DCC1-96C5-184F-8519-308298022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DBFB59B-233F-5C4A-B565-FB3A137A6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6FF420-D387-6947-AABC-50B8B186B7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4120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7A5AF8D-563A-F04E-8B37-4E6A9FBF2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50330C-FEBE-C143-9F5A-95F9643C8632}" type="datetimeFigureOut">
              <a:rPr lang="en-US"/>
              <a:pPr>
                <a:defRPr/>
              </a:pPr>
              <a:t>8/4/21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5E4619E-E4F6-6349-8737-042D2C1C4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7EA7B30-D52D-1C4A-ADF9-A724C0AD3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CBA5F8-5A72-F344-80B1-A396167D75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4456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417EDEE-88F2-C546-AF2C-6F015EF39162}"/>
              </a:ext>
            </a:extLst>
          </p:cNvPr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0939A4-CB83-AE4F-B223-4A9159C1EBB7}"/>
              </a:ext>
            </a:extLst>
          </p:cNvPr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8738ED-6471-8B4C-84C7-B229EDC7BE94}"/>
              </a:ext>
            </a:extLst>
          </p:cNvPr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45E83A0-1A7C-894C-95AD-359F7E7470B1}"/>
              </a:ext>
            </a:extLst>
          </p:cNvPr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B0100DE5-01CE-8542-9CB7-A9F0B3BF3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DE13B7-6BE2-9347-83DB-C963FB3C6335}" type="datetimeFigureOut">
              <a:rPr lang="en-US"/>
              <a:pPr>
                <a:defRPr/>
              </a:pPr>
              <a:t>8/4/21</a:t>
            </a:fld>
            <a:endParaRPr lang="en-US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4C4E67E2-0226-F84B-A412-992515B76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5FFAEA2E-E728-4144-9E32-8B7058102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C55121-80C0-EC42-8753-FF35E3A1CE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5439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DCA3AF-AF12-7846-9D7A-C403A08079E2}"/>
              </a:ext>
            </a:extLst>
          </p:cNvPr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F8BE1BB-28A3-9141-A72D-AF6727B17F4D}"/>
              </a:ext>
            </a:extLst>
          </p:cNvPr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AB1F9C-03A8-DB4D-810F-690448E5ECFC}"/>
              </a:ext>
            </a:extLst>
          </p:cNvPr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0D8C9B8-2109-FA44-BE60-93C1A16A796F}"/>
              </a:ext>
            </a:extLst>
          </p:cNvPr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F7312E-A676-7B48-AE94-9ED911D24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37" name="Text Placeholder 2">
            <a:extLst>
              <a:ext uri="{FF2B5EF4-FFF2-40B4-BE49-F238E27FC236}">
                <a16:creationId xmlns:a16="http://schemas.microsoft.com/office/drawing/2014/main" id="{9CD63507-3B2F-AB4C-8D8F-80769B7E166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261A2-E0A2-DF4A-969F-B7BAC47A99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fld id="{1E4E8B46-3A4B-8941-8894-17ABCDE022F8}" type="datetimeFigureOut">
              <a:rPr lang="en-US"/>
              <a:pPr>
                <a:defRPr/>
              </a:pPr>
              <a:t>8/4/21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140C9F-4F96-B64E-AC04-3BF6F023C7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E8BBC6-736E-1B42-86A2-EB20F4C5B7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solidFill>
                  <a:srgbClr val="7F7F7F"/>
                </a:solidFill>
              </a:defRPr>
            </a:lvl1pPr>
          </a:lstStyle>
          <a:p>
            <a:fld id="{E69E0E05-26EE-964B-9691-EC8E7E29D90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0" r:id="rId2"/>
    <p:sldLayoutId id="2147483939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40" r:id="rId9"/>
    <p:sldLayoutId id="2147483936" r:id="rId10"/>
    <p:sldLayoutId id="2147483937" r:id="rId11"/>
  </p:sldLayoutIdLst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ubtitle 2">
            <a:extLst>
              <a:ext uri="{FF2B5EF4-FFF2-40B4-BE49-F238E27FC236}">
                <a16:creationId xmlns:a16="http://schemas.microsoft.com/office/drawing/2014/main" id="{9E644529-126B-8D45-BCBF-FEC7CA4B31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4343400"/>
            <a:ext cx="6400800" cy="160020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B3225F-8379-6340-9201-DD419EDBE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71600"/>
            <a:ext cx="7772400" cy="1219200"/>
          </a:xfrm>
        </p:spPr>
        <p:txBody>
          <a:bodyPr/>
          <a:lstStyle/>
          <a:p>
            <a:pPr algn="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en-US" sz="6000" dirty="0">
                <a:solidFill>
                  <a:schemeClr val="tx2">
                    <a:satMod val="200000"/>
                  </a:schemeClr>
                </a:solidFill>
              </a:rPr>
              <a:t>WRITE IT  DO IT</a:t>
            </a:r>
            <a:br>
              <a:rPr lang="en-US" sz="6000" dirty="0">
                <a:solidFill>
                  <a:schemeClr val="tx2">
                    <a:satMod val="200000"/>
                  </a:schemeClr>
                </a:solidFill>
              </a:rPr>
            </a:br>
            <a:br>
              <a:rPr lang="en-US" sz="6000" dirty="0">
                <a:solidFill>
                  <a:schemeClr val="tx2">
                    <a:satMod val="200000"/>
                  </a:schemeClr>
                </a:solidFill>
              </a:rPr>
            </a:br>
            <a:endParaRPr lang="en-US" sz="6000" dirty="0">
              <a:solidFill>
                <a:schemeClr val="tx2">
                  <a:satMod val="20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70BB3-CECD-394E-8B55-AFB52C3B6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304800"/>
            <a:ext cx="6511925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Scoring</a:t>
            </a:r>
          </a:p>
        </p:txBody>
      </p:sp>
      <p:sp>
        <p:nvSpPr>
          <p:cNvPr id="17411" name="Content Placeholder 2">
            <a:extLst>
              <a:ext uri="{FF2B5EF4-FFF2-40B4-BE49-F238E27FC236}">
                <a16:creationId xmlns:a16="http://schemas.microsoft.com/office/drawing/2014/main" id="{53631DA8-7F65-624E-970D-D35BBAFB6E4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1000" y="1219200"/>
            <a:ext cx="8305800" cy="5257800"/>
          </a:xfrm>
        </p:spPr>
        <p:txBody>
          <a:bodyPr/>
          <a:lstStyle/>
          <a:p>
            <a:r>
              <a:rPr lang="en-US" altLang="en-US" sz="2800"/>
              <a:t>Points awarded for each piece, compared to original model:</a:t>
            </a:r>
          </a:p>
          <a:p>
            <a:pPr lvl="1"/>
            <a:r>
              <a:rPr lang="en-US" altLang="en-US" sz="2400"/>
              <a:t>Proper Size</a:t>
            </a:r>
          </a:p>
          <a:p>
            <a:pPr lvl="1"/>
            <a:r>
              <a:rPr lang="en-US" altLang="en-US" sz="2400"/>
              <a:t>Proper Color</a:t>
            </a:r>
          </a:p>
          <a:p>
            <a:pPr lvl="1"/>
            <a:r>
              <a:rPr lang="en-US" altLang="en-US" sz="2400"/>
              <a:t>Proper Orientation</a:t>
            </a:r>
          </a:p>
          <a:p>
            <a:pPr lvl="1"/>
            <a:r>
              <a:rPr lang="en-US" altLang="en-US" sz="2400"/>
              <a:t>Proper connection</a:t>
            </a:r>
          </a:p>
          <a:p>
            <a:pPr lvl="1"/>
            <a:r>
              <a:rPr lang="en-US" altLang="en-US" sz="2400"/>
              <a:t>Proper location</a:t>
            </a:r>
          </a:p>
          <a:p>
            <a:r>
              <a:rPr lang="en-US" altLang="en-US" sz="2800"/>
              <a:t>Pieces connected correctly beyond an incorrect connection will be counted </a:t>
            </a:r>
          </a:p>
          <a:p>
            <a:r>
              <a:rPr lang="en-US" altLang="en-US" sz="2800"/>
              <a:t>No Penalty for unused parts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9D6E7-C002-5047-92F2-D29119D4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381000"/>
            <a:ext cx="6511925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Scoring Violations</a:t>
            </a:r>
          </a:p>
        </p:txBody>
      </p:sp>
      <p:sp>
        <p:nvSpPr>
          <p:cNvPr id="18435" name="Content Placeholder 2">
            <a:extLst>
              <a:ext uri="{FF2B5EF4-FFF2-40B4-BE49-F238E27FC236}">
                <a16:creationId xmlns:a16="http://schemas.microsoft.com/office/drawing/2014/main" id="{DC4FFA47-C0AD-4541-9DC5-CB0B6BA1D85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2125" y="1752600"/>
            <a:ext cx="8153400" cy="4495800"/>
          </a:xfrm>
        </p:spPr>
        <p:txBody>
          <a:bodyPr/>
          <a:lstStyle/>
          <a:p>
            <a:r>
              <a:rPr lang="en-US" altLang="en-US" sz="3800"/>
              <a:t>Drawing a subsection of the model will be ranked in Tier 2</a:t>
            </a:r>
          </a:p>
          <a:p>
            <a:r>
              <a:rPr lang="en-US" altLang="en-US" sz="3800"/>
              <a:t>Drawing a picture of the model will result in disqualification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5C4E4-A0A5-8C47-A6B6-06315DDDE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7772400" cy="808038"/>
          </a:xfrm>
        </p:spPr>
        <p:txBody>
          <a:bodyPr/>
          <a:lstStyle/>
          <a:p>
            <a:pPr marL="320040" indent="-32004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en-US" dirty="0">
                <a:solidFill>
                  <a:schemeClr val="tx2">
                    <a:satMod val="200000"/>
                  </a:schemeClr>
                </a:solidFill>
              </a:rPr>
              <a:t>Strategy</a:t>
            </a:r>
          </a:p>
        </p:txBody>
      </p:sp>
      <p:sp>
        <p:nvSpPr>
          <p:cNvPr id="19459" name="Content Placeholder 2">
            <a:extLst>
              <a:ext uri="{FF2B5EF4-FFF2-40B4-BE49-F238E27FC236}">
                <a16:creationId xmlns:a16="http://schemas.microsoft.com/office/drawing/2014/main" id="{AC3BAE83-87E9-6941-8EF0-39FC9B658D9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2000" y="1828800"/>
            <a:ext cx="8229600" cy="45720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en-US" sz="4000" b="1"/>
              <a:t>Practice, Practice, Practice</a:t>
            </a:r>
          </a:p>
          <a:p>
            <a:pPr eaLnBrk="1" hangingPunct="1"/>
            <a:r>
              <a:rPr lang="en-US" altLang="en-US" sz="3200"/>
              <a:t>Helps identify the best writer/builders</a:t>
            </a:r>
          </a:p>
          <a:p>
            <a:pPr eaLnBrk="1" hangingPunct="1"/>
            <a:r>
              <a:rPr lang="en-US" altLang="en-US" sz="3200"/>
              <a:t>Helps define rule system for writing</a:t>
            </a:r>
          </a:p>
          <a:p>
            <a:pPr lvl="1" eaLnBrk="1" hangingPunct="1"/>
            <a:r>
              <a:rPr lang="en-US" altLang="en-US" sz="3200"/>
              <a:t>Terminology</a:t>
            </a:r>
          </a:p>
          <a:p>
            <a:pPr lvl="2" eaLnBrk="1" hangingPunct="1"/>
            <a:r>
              <a:rPr lang="en-US" altLang="en-US" sz="3200"/>
              <a:t>Potential definitions</a:t>
            </a:r>
          </a:p>
          <a:p>
            <a:pPr lvl="2" eaLnBrk="1" hangingPunct="1"/>
            <a:r>
              <a:rPr lang="en-US" altLang="en-US" sz="3200"/>
              <a:t>Potential abbreviations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A6042-D860-454E-8EB3-8B7780DFE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0"/>
            <a:ext cx="8229600" cy="762000"/>
          </a:xfrm>
        </p:spPr>
        <p:txBody>
          <a:bodyPr>
            <a:normAutofit fontScale="90000"/>
          </a:bodyPr>
          <a:lstStyle/>
          <a:p>
            <a:pPr marL="320040" indent="-32004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en-US" dirty="0">
                <a:solidFill>
                  <a:schemeClr val="tx2">
                    <a:satMod val="200000"/>
                  </a:schemeClr>
                </a:solidFill>
              </a:rPr>
              <a:t>Orientation of Parts of the Object</a:t>
            </a:r>
          </a:p>
        </p:txBody>
      </p:sp>
      <p:sp>
        <p:nvSpPr>
          <p:cNvPr id="20483" name="Content Placeholder 2">
            <a:extLst>
              <a:ext uri="{FF2B5EF4-FFF2-40B4-BE49-F238E27FC236}">
                <a16:creationId xmlns:a16="http://schemas.microsoft.com/office/drawing/2014/main" id="{9C80BD03-1FC6-9E4D-8A5D-FA5B0F5CFD4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66800" y="1905000"/>
            <a:ext cx="6172200" cy="4343400"/>
          </a:xfrm>
        </p:spPr>
        <p:txBody>
          <a:bodyPr/>
          <a:lstStyle/>
          <a:p>
            <a:pPr eaLnBrk="1" hangingPunct="1"/>
            <a:r>
              <a:rPr lang="en-US" altLang="en-US" sz="3200"/>
              <a:t>Cardinal Points</a:t>
            </a:r>
          </a:p>
          <a:p>
            <a:pPr lvl="1" eaLnBrk="1" hangingPunct="1"/>
            <a:r>
              <a:rPr lang="en-US" altLang="en-US" sz="3200"/>
              <a:t>North</a:t>
            </a:r>
          </a:p>
          <a:p>
            <a:pPr lvl="1" eaLnBrk="1" hangingPunct="1"/>
            <a:r>
              <a:rPr lang="en-US" altLang="en-US" sz="3200"/>
              <a:t>East</a:t>
            </a:r>
          </a:p>
          <a:p>
            <a:pPr lvl="1" eaLnBrk="1" hangingPunct="1"/>
            <a:r>
              <a:rPr lang="en-US" altLang="en-US" sz="3200"/>
              <a:t>South</a:t>
            </a:r>
          </a:p>
          <a:p>
            <a:pPr lvl="1" eaLnBrk="1" hangingPunct="1"/>
            <a:r>
              <a:rPr lang="en-US" altLang="en-US" sz="3200"/>
              <a:t>West</a:t>
            </a:r>
          </a:p>
          <a:p>
            <a:pPr eaLnBrk="1" hangingPunct="1"/>
            <a:r>
              <a:rPr lang="en-US" altLang="en-US" sz="3200"/>
              <a:t>Compass Rose</a:t>
            </a:r>
          </a:p>
          <a:p>
            <a:pPr eaLnBrk="1" hangingPunct="1"/>
            <a:r>
              <a:rPr lang="en-US" altLang="en-US" sz="3200"/>
              <a:t>Clock Face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44DB5-2187-1540-8175-72435511B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33400"/>
            <a:ext cx="7772400" cy="1143000"/>
          </a:xfrm>
        </p:spPr>
        <p:txBody>
          <a:bodyPr/>
          <a:lstStyle/>
          <a:p>
            <a:pPr marL="320040" indent="-32004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en-US" dirty="0">
                <a:solidFill>
                  <a:schemeClr val="tx2">
                    <a:satMod val="200000"/>
                  </a:schemeClr>
                </a:solidFill>
              </a:rPr>
              <a:t>Estimating Distances</a:t>
            </a:r>
          </a:p>
        </p:txBody>
      </p:sp>
      <p:sp>
        <p:nvSpPr>
          <p:cNvPr id="21507" name="Content Placeholder 2">
            <a:extLst>
              <a:ext uri="{FF2B5EF4-FFF2-40B4-BE49-F238E27FC236}">
                <a16:creationId xmlns:a16="http://schemas.microsoft.com/office/drawing/2014/main" id="{42FA3575-6BCB-9544-803A-48BA7044D1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04800" y="1828800"/>
            <a:ext cx="8458200" cy="4419600"/>
          </a:xfrm>
        </p:spPr>
        <p:txBody>
          <a:bodyPr/>
          <a:lstStyle/>
          <a:p>
            <a:pPr marL="411163" eaLnBrk="1" hangingPunct="1">
              <a:spcAft>
                <a:spcPct val="0"/>
              </a:spcAft>
              <a:buFont typeface="Wingdings" pitchFamily="2" charset="2"/>
              <a:buNone/>
            </a:pPr>
            <a:r>
              <a:rPr lang="en-US" altLang="en-US" sz="3200"/>
              <a:t>Most tournaments do not provide one object/model per team so…</a:t>
            </a:r>
          </a:p>
          <a:p>
            <a:pPr marL="411163" eaLnBrk="1" hangingPunct="1">
              <a:spcAft>
                <a:spcPct val="0"/>
              </a:spcAft>
              <a:buFont typeface="Wingdings" pitchFamily="2" charset="2"/>
              <a:buChar char=""/>
            </a:pPr>
            <a:r>
              <a:rPr lang="en-US" altLang="en-US" sz="2800"/>
              <a:t>Writers are not allowed to touch the object/model</a:t>
            </a:r>
          </a:p>
          <a:p>
            <a:pPr marL="411163" eaLnBrk="1" hangingPunct="1">
              <a:spcAft>
                <a:spcPct val="0"/>
              </a:spcAft>
              <a:buFont typeface="Wingdings" pitchFamily="2" charset="2"/>
              <a:buChar char=""/>
            </a:pPr>
            <a:r>
              <a:rPr lang="en-US" altLang="en-US" sz="2800"/>
              <a:t>Almost impossible to measure distances exactly so teams will need to estimate</a:t>
            </a:r>
          </a:p>
          <a:p>
            <a:pPr marL="739775" lvl="1" eaLnBrk="1" hangingPunct="1">
              <a:spcAft>
                <a:spcPct val="0"/>
              </a:spcAft>
              <a:buFont typeface="Wingdings" pitchFamily="2" charset="2"/>
              <a:buChar char=""/>
            </a:pPr>
            <a:r>
              <a:rPr lang="en-US" altLang="en-US" sz="2800"/>
              <a:t>Metric is better than Standard Measurement </a:t>
            </a:r>
          </a:p>
          <a:p>
            <a:pPr marL="739775" lvl="1" eaLnBrk="1" hangingPunct="1">
              <a:spcAft>
                <a:spcPct val="0"/>
              </a:spcAft>
              <a:buFont typeface="Wingdings" pitchFamily="2" charset="2"/>
              <a:buChar char=""/>
            </a:pPr>
            <a:r>
              <a:rPr lang="en-US" altLang="en-US" sz="2800"/>
              <a:t>Have knowledge of common sizes/distances/</a:t>
            </a:r>
          </a:p>
          <a:p>
            <a:pPr marL="411163" eaLnBrk="1" hangingPunct="1">
              <a:spcAft>
                <a:spcPct val="0"/>
              </a:spcAft>
              <a:buFont typeface="Wingdings" pitchFamily="2" charset="2"/>
              <a:buChar char=""/>
            </a:pPr>
            <a:endParaRPr lang="en-US" altLang="en-US"/>
          </a:p>
          <a:p>
            <a:pPr marL="411163" eaLnBrk="1" hangingPunct="1">
              <a:spcAft>
                <a:spcPct val="0"/>
              </a:spcAft>
              <a:buFont typeface="Wingdings" pitchFamily="2" charset="2"/>
              <a:buNone/>
            </a:pPr>
            <a:endParaRPr lang="en-US" altLang="en-US"/>
          </a:p>
          <a:p>
            <a:pPr marL="411163" eaLnBrk="1" hangingPunct="1">
              <a:spcAft>
                <a:spcPct val="0"/>
              </a:spcAft>
              <a:buFont typeface="Wingdings" pitchFamily="2" charset="2"/>
              <a:buNone/>
            </a:pPr>
            <a:endParaRPr lang="en-US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0DE69-99DE-9B4E-BCB4-944351682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457200"/>
            <a:ext cx="7772400" cy="731838"/>
          </a:xfrm>
        </p:spPr>
        <p:txBody>
          <a:bodyPr/>
          <a:lstStyle/>
          <a:p>
            <a:pPr marL="320040" indent="-32004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en-US" sz="4800" dirty="0">
                <a:solidFill>
                  <a:schemeClr val="tx2">
                    <a:satMod val="200000"/>
                  </a:schemeClr>
                </a:solidFill>
              </a:rPr>
              <a:t>Use Texting Skills</a:t>
            </a:r>
          </a:p>
        </p:txBody>
      </p:sp>
      <p:sp>
        <p:nvSpPr>
          <p:cNvPr id="22531" name="Content Placeholder 2">
            <a:extLst>
              <a:ext uri="{FF2B5EF4-FFF2-40B4-BE49-F238E27FC236}">
                <a16:creationId xmlns:a16="http://schemas.microsoft.com/office/drawing/2014/main" id="{489E1D79-DB60-2644-80F4-859A39EB1C1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28600" y="1447800"/>
            <a:ext cx="8534400" cy="4648200"/>
          </a:xfrm>
        </p:spPr>
        <p:txBody>
          <a:bodyPr/>
          <a:lstStyle/>
          <a:p>
            <a:pPr marL="411163" eaLnBrk="1" hangingPunct="1">
              <a:spcAft>
                <a:spcPct val="0"/>
              </a:spcAft>
              <a:buFont typeface="Wingdings" panose="05000000000000000000" pitchFamily="2" charset="2"/>
              <a:buNone/>
              <a:defRPr/>
            </a:pPr>
            <a:r>
              <a:rPr lang="en-US" altLang="en-US" sz="3600" u="sng" dirty="0"/>
              <a:t>Be Clear and Concise</a:t>
            </a:r>
          </a:p>
          <a:p>
            <a:pPr marL="411163" eaLnBrk="1" hangingPunct="1">
              <a:spcAft>
                <a:spcPct val="0"/>
              </a:spcAft>
              <a:buFont typeface="Wingdings" panose="05000000000000000000" pitchFamily="2" charset="2"/>
              <a:buChar char=""/>
              <a:defRPr/>
            </a:pPr>
            <a:r>
              <a:rPr lang="en-US" altLang="en-US" sz="3200" dirty="0"/>
              <a:t>Do not use unnecessary words</a:t>
            </a:r>
          </a:p>
          <a:p>
            <a:pPr marL="420687" eaLnBrk="1" hangingPunct="1">
              <a:spcAft>
                <a:spcPct val="0"/>
              </a:spcAft>
              <a:buFont typeface="Wingdings" panose="05000000000000000000" pitchFamily="2" charset="2"/>
              <a:buChar char=""/>
              <a:defRPr/>
            </a:pPr>
            <a:r>
              <a:rPr lang="en-US" altLang="en-US" sz="3400" dirty="0"/>
              <a:t>Cannot create “new” words</a:t>
            </a:r>
          </a:p>
          <a:p>
            <a:pPr marL="411163" eaLnBrk="1" hangingPunct="1">
              <a:spcAft>
                <a:spcPct val="0"/>
              </a:spcAft>
              <a:buFont typeface="Wingdings" panose="05000000000000000000" pitchFamily="2" charset="2"/>
              <a:buChar char=""/>
              <a:defRPr/>
            </a:pPr>
            <a:r>
              <a:rPr lang="en-US" altLang="en-US" sz="3200" dirty="0"/>
              <a:t>Proper grammar is not critical</a:t>
            </a:r>
          </a:p>
          <a:p>
            <a:pPr marL="411163" eaLnBrk="1" hangingPunct="1">
              <a:spcAft>
                <a:spcPct val="0"/>
              </a:spcAft>
              <a:buFont typeface="Wingdings" panose="05000000000000000000" pitchFamily="2" charset="2"/>
              <a:buChar char=""/>
              <a:defRPr/>
            </a:pPr>
            <a:r>
              <a:rPr lang="en-US" altLang="en-US" sz="3200" dirty="0"/>
              <a:t>Write in bullet points</a:t>
            </a:r>
          </a:p>
          <a:p>
            <a:pPr marL="411163" eaLnBrk="1" hangingPunct="1">
              <a:spcAft>
                <a:spcPct val="0"/>
              </a:spcAft>
              <a:buFont typeface="Wingdings" panose="05000000000000000000" pitchFamily="2" charset="2"/>
              <a:buChar char=""/>
              <a:defRPr/>
            </a:pPr>
            <a:r>
              <a:rPr lang="en-US" altLang="en-US" sz="3200" dirty="0"/>
              <a:t>Partner must be able to make sense of what is written</a:t>
            </a:r>
          </a:p>
          <a:p>
            <a:pPr marL="411163" eaLnBrk="1" hangingPunct="1">
              <a:spcAft>
                <a:spcPct val="0"/>
              </a:spcAft>
              <a:buFont typeface="Wingdings" panose="05000000000000000000" pitchFamily="2" charset="2"/>
              <a:buChar char=""/>
              <a:defRPr/>
            </a:pPr>
            <a:r>
              <a:rPr lang="en-US" altLang="en-US" sz="3200" dirty="0"/>
              <a:t>AND Judges MUST be able to understand what is written!!!</a:t>
            </a:r>
          </a:p>
          <a:p>
            <a:pPr marL="411163" eaLnBrk="1" hangingPunct="1">
              <a:spcAft>
                <a:spcPct val="0"/>
              </a:spcAft>
              <a:buFont typeface="Wingdings" panose="05000000000000000000" pitchFamily="2" charset="2"/>
              <a:buChar char=""/>
              <a:defRPr/>
            </a:pPr>
            <a:endParaRPr lang="en-US" alt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9DF09-4C3D-524C-AE82-66C45F21C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381000"/>
            <a:ext cx="6512511" cy="1143000"/>
          </a:xfrm>
        </p:spPr>
        <p:txBody>
          <a:bodyPr/>
          <a:lstStyle/>
          <a:p>
            <a:pPr marL="320040" indent="-32004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en-US" dirty="0">
                <a:solidFill>
                  <a:schemeClr val="tx2">
                    <a:satMod val="200000"/>
                  </a:schemeClr>
                </a:solidFill>
              </a:rPr>
              <a:t>Checking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666ACC-7265-E04A-958B-AEF38FB00C6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1066800"/>
            <a:ext cx="7772400" cy="5829300"/>
          </a:xfrm>
        </p:spPr>
        <p:txBody>
          <a:bodyPr rtlCol="0">
            <a:normAutofit lnSpcReduction="10000"/>
          </a:bodyPr>
          <a:lstStyle/>
          <a:p>
            <a:pPr marL="411480" indent="-18288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/>
              <a:buNone/>
              <a:defRPr/>
            </a:pPr>
            <a:r>
              <a:rPr lang="en-US" sz="32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Writer</a:t>
            </a:r>
          </a:p>
          <a:p>
            <a:pPr marL="411480" indent="-18288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/>
              <a:buChar char=""/>
              <a:defRPr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If time is left </a:t>
            </a:r>
          </a:p>
          <a:p>
            <a:pPr marL="730568" lvl="1" indent="-18288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/>
              <a:buChar char=""/>
              <a:defRPr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Reread your writing</a:t>
            </a:r>
          </a:p>
          <a:p>
            <a:pPr marL="730568" lvl="1" indent="-18288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/>
              <a:buChar char=""/>
              <a:defRPr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check for clarity</a:t>
            </a:r>
          </a:p>
          <a:p>
            <a:pPr marL="411480" indent="-18288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/>
              <a:buChar char=""/>
              <a:defRPr/>
            </a:pP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11480" indent="-18288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/>
              <a:buNone/>
              <a:defRPr/>
            </a:pPr>
            <a:r>
              <a:rPr lang="en-US" sz="32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Doing/Builders</a:t>
            </a:r>
          </a:p>
          <a:p>
            <a:pPr marL="411480" indent="-18288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/>
              <a:buChar char=""/>
              <a:defRPr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If time is left</a:t>
            </a:r>
          </a:p>
          <a:p>
            <a:pPr marL="730568" lvl="1" indent="-18288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/>
              <a:buChar char=""/>
              <a:defRPr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check work</a:t>
            </a:r>
          </a:p>
          <a:p>
            <a:pPr marL="730568" lvl="1" indent="-18288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/>
              <a:buChar char=""/>
              <a:defRPr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Remember time is used as a tie-breaker (but it doesn’t matter if your model isn’t correct)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2C259-5D33-024A-8CDE-9909E1B6E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160020"/>
            <a:ext cx="6511925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Example Rubric</a:t>
            </a:r>
          </a:p>
        </p:txBody>
      </p:sp>
      <p:pic>
        <p:nvPicPr>
          <p:cNvPr id="24579" name="Content Placeholder 4" descr="Screen Clipping">
            <a:extLst>
              <a:ext uri="{FF2B5EF4-FFF2-40B4-BE49-F238E27FC236}">
                <a16:creationId xmlns:a16="http://schemas.microsoft.com/office/drawing/2014/main" id="{8F3011C4-5E37-EF40-ADCA-6E817FE029D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0825" y="1303338"/>
            <a:ext cx="5797550" cy="487680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8BDC7-FB6C-6245-9980-281578288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457200"/>
            <a:ext cx="6511925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Blank Rubric</a:t>
            </a:r>
          </a:p>
        </p:txBody>
      </p:sp>
      <p:pic>
        <p:nvPicPr>
          <p:cNvPr id="25603" name="Content Placeholder 3" descr="Screen Clipping">
            <a:extLst>
              <a:ext uri="{FF2B5EF4-FFF2-40B4-BE49-F238E27FC236}">
                <a16:creationId xmlns:a16="http://schemas.microsoft.com/office/drawing/2014/main" id="{5F91213C-B15D-0D4F-9ABD-A8B4ACF4D81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1447800"/>
            <a:ext cx="6816725" cy="5181600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5FBB3-2D0C-604F-B58F-D07B79FCC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2600" y="2514600"/>
            <a:ext cx="3200400" cy="2438400"/>
          </a:xfrm>
        </p:spPr>
        <p:txBody>
          <a:bodyPr/>
          <a:lstStyle/>
          <a:p>
            <a:pPr>
              <a:defRPr/>
            </a:pPr>
            <a:r>
              <a:rPr lang="en-US" dirty="0"/>
              <a:t>Example Rubric #2</a:t>
            </a:r>
          </a:p>
        </p:txBody>
      </p:sp>
      <p:pic>
        <p:nvPicPr>
          <p:cNvPr id="26627" name="Content Placeholder 3" descr="Screen Clipping">
            <a:extLst>
              <a:ext uri="{FF2B5EF4-FFF2-40B4-BE49-F238E27FC236}">
                <a16:creationId xmlns:a16="http://schemas.microsoft.com/office/drawing/2014/main" id="{09640155-9E90-8A48-83C8-7490E64B7E9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26988"/>
            <a:ext cx="5562600" cy="6831012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7D3C8-7A38-8844-AE11-8259B4137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/>
          <a:lstStyle/>
          <a:p>
            <a:pPr marL="320040" indent="-32004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en-US" dirty="0">
                <a:solidFill>
                  <a:schemeClr val="tx2">
                    <a:satMod val="200000"/>
                  </a:schemeClr>
                </a:solidFill>
              </a:rPr>
              <a:t>The Competition</a:t>
            </a:r>
          </a:p>
        </p:txBody>
      </p:sp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086C5C8F-DFD3-9D49-A9A6-A485B235D03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2286000"/>
            <a:ext cx="8229600" cy="4191000"/>
          </a:xfrm>
        </p:spPr>
        <p:txBody>
          <a:bodyPr/>
          <a:lstStyle/>
          <a:p>
            <a:pPr eaLnBrk="1" hangingPunct="1">
              <a:buFont typeface="Wingdings" pitchFamily="2" charset="2"/>
              <a:buChar char="v"/>
            </a:pPr>
            <a:r>
              <a:rPr lang="en-US" altLang="en-US" sz="3200"/>
              <a:t> </a:t>
            </a:r>
            <a:r>
              <a:rPr lang="en-US" altLang="en-US" sz="3200" b="1" u="sng"/>
              <a:t>Writer</a:t>
            </a:r>
          </a:p>
          <a:p>
            <a:pPr lvl="1" eaLnBrk="1" hangingPunct="1">
              <a:buFont typeface="Wingdings" pitchFamily="2" charset="2"/>
              <a:buChar char="v"/>
            </a:pPr>
            <a:r>
              <a:rPr lang="en-US" altLang="en-US" sz="3200"/>
              <a:t>One member will write a description of an object 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en-US" altLang="en-US" sz="3200"/>
              <a:t> </a:t>
            </a:r>
            <a:r>
              <a:rPr lang="en-US" altLang="en-US" sz="3200" b="1" u="sng"/>
              <a:t>Builder</a:t>
            </a:r>
          </a:p>
          <a:p>
            <a:pPr lvl="1" eaLnBrk="1" hangingPunct="1">
              <a:buFont typeface="Wingdings" pitchFamily="2" charset="2"/>
              <a:buChar char="v"/>
            </a:pPr>
            <a:r>
              <a:rPr lang="en-US" altLang="en-US" sz="3200"/>
              <a:t>Their partner will construct the object from the description in a separate room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76F48E8-3D3C-FF48-92AB-5507A6C5F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533400"/>
            <a:ext cx="6511925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</a:rPr>
              <a:t>Practice Examples</a:t>
            </a:r>
            <a:endParaRPr lang="en-US" dirty="0"/>
          </a:p>
        </p:txBody>
      </p:sp>
      <p:pic>
        <p:nvPicPr>
          <p:cNvPr id="27651" name="Content Placeholder 3">
            <a:extLst>
              <a:ext uri="{FF2B5EF4-FFF2-40B4-BE49-F238E27FC236}">
                <a16:creationId xmlns:a16="http://schemas.microsoft.com/office/drawing/2014/main" id="{058E249B-426A-684A-8277-5166A70EFA9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8" t="10513" r="17207" b="5376"/>
          <a:stretch>
            <a:fillRect/>
          </a:stretch>
        </p:blipFill>
        <p:spPr>
          <a:xfrm>
            <a:off x="838200" y="1658938"/>
            <a:ext cx="7731125" cy="4819650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Content Placeholder 3">
            <a:extLst>
              <a:ext uri="{FF2B5EF4-FFF2-40B4-BE49-F238E27FC236}">
                <a16:creationId xmlns:a16="http://schemas.microsoft.com/office/drawing/2014/main" id="{FA778C2C-F435-3847-BB7D-507DBA5DD2B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1" t="2940" r="9007" b="11765"/>
          <a:stretch>
            <a:fillRect/>
          </a:stretch>
        </p:blipFill>
        <p:spPr>
          <a:xfrm>
            <a:off x="4805363" y="492125"/>
            <a:ext cx="3886200" cy="2889250"/>
          </a:xfrm>
        </p:spPr>
      </p:pic>
      <p:pic>
        <p:nvPicPr>
          <p:cNvPr id="28675" name="Picture 4">
            <a:extLst>
              <a:ext uri="{FF2B5EF4-FFF2-40B4-BE49-F238E27FC236}">
                <a16:creationId xmlns:a16="http://schemas.microsoft.com/office/drawing/2014/main" id="{12C0970C-D55C-1B48-8F39-B625645D00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3" t="10953" r="6705" b="2039"/>
          <a:stretch>
            <a:fillRect/>
          </a:stretch>
        </p:blipFill>
        <p:spPr bwMode="auto">
          <a:xfrm>
            <a:off x="304800" y="508000"/>
            <a:ext cx="4217988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5">
            <a:extLst>
              <a:ext uri="{FF2B5EF4-FFF2-40B4-BE49-F238E27FC236}">
                <a16:creationId xmlns:a16="http://schemas.microsoft.com/office/drawing/2014/main" id="{D0803E61-5CA1-CC44-8A3C-ED64AF911E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6" t="8081" r="11363" b="27272"/>
          <a:stretch>
            <a:fillRect/>
          </a:stretch>
        </p:blipFill>
        <p:spPr bwMode="auto">
          <a:xfrm>
            <a:off x="2209800" y="4038600"/>
            <a:ext cx="521335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>
            <a:extLst>
              <a:ext uri="{FF2B5EF4-FFF2-40B4-BE49-F238E27FC236}">
                <a16:creationId xmlns:a16="http://schemas.microsoft.com/office/drawing/2014/main" id="{83616722-C640-6F41-BCEA-7359AF9C8D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3278188"/>
            <a:ext cx="4270375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2">
            <a:extLst>
              <a:ext uri="{FF2B5EF4-FFF2-40B4-BE49-F238E27FC236}">
                <a16:creationId xmlns:a16="http://schemas.microsoft.com/office/drawing/2014/main" id="{E731793B-0549-CC48-B1A3-799ECECA21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75" y="3427413"/>
            <a:ext cx="4152900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3">
            <a:extLst>
              <a:ext uri="{FF2B5EF4-FFF2-40B4-BE49-F238E27FC236}">
                <a16:creationId xmlns:a16="http://schemas.microsoft.com/office/drawing/2014/main" id="{42A2E341-6B60-C045-9F3A-775FD298E7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0"/>
            <a:ext cx="4267200" cy="346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4">
            <a:extLst>
              <a:ext uri="{FF2B5EF4-FFF2-40B4-BE49-F238E27FC236}">
                <a16:creationId xmlns:a16="http://schemas.microsoft.com/office/drawing/2014/main" id="{4D4E3672-E4EC-704B-A791-69EAAF0B72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4288"/>
            <a:ext cx="3581400" cy="348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Content Placeholder 3">
            <a:extLst>
              <a:ext uri="{FF2B5EF4-FFF2-40B4-BE49-F238E27FC236}">
                <a16:creationId xmlns:a16="http://schemas.microsoft.com/office/drawing/2014/main" id="{5AE31DA3-6338-E143-A17B-ACD85F700D6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1" t="16219" r="14230" b="12183"/>
          <a:stretch>
            <a:fillRect/>
          </a:stretch>
        </p:blipFill>
        <p:spPr>
          <a:xfrm>
            <a:off x="3886200" y="3200400"/>
            <a:ext cx="4970463" cy="3373438"/>
          </a:xfrm>
        </p:spPr>
      </p:pic>
      <p:pic>
        <p:nvPicPr>
          <p:cNvPr id="30723" name="Picture 4">
            <a:extLst>
              <a:ext uri="{FF2B5EF4-FFF2-40B4-BE49-F238E27FC236}">
                <a16:creationId xmlns:a16="http://schemas.microsoft.com/office/drawing/2014/main" id="{44859980-BAE9-324E-B558-349448A220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5" t="14790" r="15930" b="8656"/>
          <a:stretch>
            <a:fillRect/>
          </a:stretch>
        </p:blipFill>
        <p:spPr bwMode="auto">
          <a:xfrm>
            <a:off x="304800" y="228600"/>
            <a:ext cx="4724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B37FC-7D31-2449-8141-5E9BC3C09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75" y="4371975"/>
            <a:ext cx="5749925" cy="1038225"/>
          </a:xfrm>
        </p:spPr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  <p:pic>
        <p:nvPicPr>
          <p:cNvPr id="31747" name="Content Placeholder 3">
            <a:extLst>
              <a:ext uri="{FF2B5EF4-FFF2-40B4-BE49-F238E27FC236}">
                <a16:creationId xmlns:a16="http://schemas.microsoft.com/office/drawing/2014/main" id="{336FF67D-24D5-8844-816E-706CBC8E557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6" t="3061" r="10529" b="24577"/>
          <a:stretch>
            <a:fillRect/>
          </a:stretch>
        </p:blipFill>
        <p:spPr>
          <a:xfrm>
            <a:off x="1828800" y="296863"/>
            <a:ext cx="6019800" cy="3055937"/>
          </a:xfrm>
        </p:spPr>
      </p:pic>
      <p:pic>
        <p:nvPicPr>
          <p:cNvPr id="31748" name="Picture 4">
            <a:extLst>
              <a:ext uri="{FF2B5EF4-FFF2-40B4-BE49-F238E27FC236}">
                <a16:creationId xmlns:a16="http://schemas.microsoft.com/office/drawing/2014/main" id="{83F3F177-1010-9249-9012-FABB3C08B6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" t="6551" r="11829" b="24190"/>
          <a:stretch>
            <a:fillRect/>
          </a:stretch>
        </p:blipFill>
        <p:spPr bwMode="auto">
          <a:xfrm>
            <a:off x="1828800" y="3581400"/>
            <a:ext cx="6096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Content Placeholder 3">
            <a:extLst>
              <a:ext uri="{FF2B5EF4-FFF2-40B4-BE49-F238E27FC236}">
                <a16:creationId xmlns:a16="http://schemas.microsoft.com/office/drawing/2014/main" id="{C06DA7D2-01C2-D443-8E6B-84A2ACBA363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7" t="22795" r="17934" b="7034"/>
          <a:stretch>
            <a:fillRect/>
          </a:stretch>
        </p:blipFill>
        <p:spPr>
          <a:xfrm>
            <a:off x="2057400" y="3573463"/>
            <a:ext cx="5221288" cy="3276600"/>
          </a:xfrm>
        </p:spPr>
      </p:pic>
      <p:pic>
        <p:nvPicPr>
          <p:cNvPr id="32771" name="Picture 4">
            <a:extLst>
              <a:ext uri="{FF2B5EF4-FFF2-40B4-BE49-F238E27FC236}">
                <a16:creationId xmlns:a16="http://schemas.microsoft.com/office/drawing/2014/main" id="{490B5332-D0F5-F145-8828-201BE624FB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2" t="10600" b="13792"/>
          <a:stretch>
            <a:fillRect/>
          </a:stretch>
        </p:blipFill>
        <p:spPr bwMode="auto">
          <a:xfrm>
            <a:off x="1392238" y="76200"/>
            <a:ext cx="6553200" cy="336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Content Placeholder 3">
            <a:extLst>
              <a:ext uri="{FF2B5EF4-FFF2-40B4-BE49-F238E27FC236}">
                <a16:creationId xmlns:a16="http://schemas.microsoft.com/office/drawing/2014/main" id="{C85E74DA-E960-2A4F-B734-3A5EE0FCEA1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6" t="26131" r="18602" b="14664"/>
          <a:stretch>
            <a:fillRect/>
          </a:stretch>
        </p:blipFill>
        <p:spPr>
          <a:xfrm>
            <a:off x="3810000" y="3463925"/>
            <a:ext cx="5181600" cy="3254375"/>
          </a:xfrm>
        </p:spPr>
      </p:pic>
      <p:pic>
        <p:nvPicPr>
          <p:cNvPr id="33795" name="Picture 4">
            <a:extLst>
              <a:ext uri="{FF2B5EF4-FFF2-40B4-BE49-F238E27FC236}">
                <a16:creationId xmlns:a16="http://schemas.microsoft.com/office/drawing/2014/main" id="{33D3D837-6E01-9B4F-8ADB-53210203EE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3" t="15585" r="23120" b="30280"/>
          <a:stretch>
            <a:fillRect/>
          </a:stretch>
        </p:blipFill>
        <p:spPr bwMode="auto">
          <a:xfrm>
            <a:off x="152400" y="228600"/>
            <a:ext cx="5105400" cy="345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Content Placeholder 3">
            <a:extLst>
              <a:ext uri="{FF2B5EF4-FFF2-40B4-BE49-F238E27FC236}">
                <a16:creationId xmlns:a16="http://schemas.microsoft.com/office/drawing/2014/main" id="{37E179EB-A8CD-DD46-B0DE-E7AB91473FD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2" t="30699" r="18591" b="12288"/>
          <a:stretch>
            <a:fillRect/>
          </a:stretch>
        </p:blipFill>
        <p:spPr>
          <a:xfrm>
            <a:off x="2971800" y="3505200"/>
            <a:ext cx="5943600" cy="3219450"/>
          </a:xfrm>
        </p:spPr>
      </p:pic>
      <p:pic>
        <p:nvPicPr>
          <p:cNvPr id="34819" name="Picture 4">
            <a:extLst>
              <a:ext uri="{FF2B5EF4-FFF2-40B4-BE49-F238E27FC236}">
                <a16:creationId xmlns:a16="http://schemas.microsoft.com/office/drawing/2014/main" id="{E8FB28A6-CDF0-C144-B787-0033E6F45C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14813" r="10834" b="31853"/>
          <a:stretch>
            <a:fillRect/>
          </a:stretch>
        </p:blipFill>
        <p:spPr bwMode="auto">
          <a:xfrm>
            <a:off x="381000" y="327025"/>
            <a:ext cx="7620000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Content Placeholder 3">
            <a:extLst>
              <a:ext uri="{FF2B5EF4-FFF2-40B4-BE49-F238E27FC236}">
                <a16:creationId xmlns:a16="http://schemas.microsoft.com/office/drawing/2014/main" id="{E838D91F-6B31-F949-A1FB-95A39DE261F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9" t="23790" r="24432"/>
          <a:stretch>
            <a:fillRect/>
          </a:stretch>
        </p:blipFill>
        <p:spPr>
          <a:xfrm>
            <a:off x="5486400" y="347663"/>
            <a:ext cx="3505200" cy="2649537"/>
          </a:xfrm>
        </p:spPr>
      </p:pic>
      <p:pic>
        <p:nvPicPr>
          <p:cNvPr id="35843" name="Picture 4">
            <a:extLst>
              <a:ext uri="{FF2B5EF4-FFF2-40B4-BE49-F238E27FC236}">
                <a16:creationId xmlns:a16="http://schemas.microsoft.com/office/drawing/2014/main" id="{34C11617-1775-1949-95AA-C10CB3FA3A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" t="3735" r="8450"/>
          <a:stretch>
            <a:fillRect/>
          </a:stretch>
        </p:blipFill>
        <p:spPr bwMode="auto">
          <a:xfrm>
            <a:off x="304800" y="533400"/>
            <a:ext cx="4976813" cy="310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5">
            <a:extLst>
              <a:ext uri="{FF2B5EF4-FFF2-40B4-BE49-F238E27FC236}">
                <a16:creationId xmlns:a16="http://schemas.microsoft.com/office/drawing/2014/main" id="{303B6AD3-2A48-0B4F-BE05-A05E0C8DC4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b="27779"/>
          <a:stretch>
            <a:fillRect/>
          </a:stretch>
        </p:blipFill>
        <p:spPr bwMode="auto">
          <a:xfrm>
            <a:off x="2590800" y="3981450"/>
            <a:ext cx="6254750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8D2B8-02AE-7C46-A221-789C20C91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75" y="4371975"/>
            <a:ext cx="3159125" cy="504825"/>
          </a:xfrm>
        </p:spPr>
        <p:txBody>
          <a:bodyPr/>
          <a:lstStyle/>
          <a:p>
            <a:pPr eaLnBrk="1" hangingPunct="1">
              <a:defRPr/>
            </a:pPr>
            <a:endParaRPr lang="en-US" sz="800" dirty="0"/>
          </a:p>
        </p:txBody>
      </p:sp>
      <p:pic>
        <p:nvPicPr>
          <p:cNvPr id="36867" name="Picture 4">
            <a:extLst>
              <a:ext uri="{FF2B5EF4-FFF2-40B4-BE49-F238E27FC236}">
                <a16:creationId xmlns:a16="http://schemas.microsoft.com/office/drawing/2014/main" id="{7F5B8E82-ABF2-A247-9E9E-E0FCD8B8AB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19260" r="11667" b="18518"/>
          <a:stretch>
            <a:fillRect/>
          </a:stretch>
        </p:blipFill>
        <p:spPr bwMode="auto">
          <a:xfrm>
            <a:off x="3802063" y="111125"/>
            <a:ext cx="5105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Content Placeholder 6">
            <a:extLst>
              <a:ext uri="{FF2B5EF4-FFF2-40B4-BE49-F238E27FC236}">
                <a16:creationId xmlns:a16="http://schemas.microsoft.com/office/drawing/2014/main" id="{29B7C3A8-3E59-D140-B2D4-D9E59562C07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3" t="20604" r="9296" b="11420"/>
          <a:stretch>
            <a:fillRect/>
          </a:stretch>
        </p:blipFill>
        <p:spPr>
          <a:xfrm>
            <a:off x="220663" y="530225"/>
            <a:ext cx="3581400" cy="2362200"/>
          </a:xfrm>
        </p:spPr>
      </p:pic>
      <p:pic>
        <p:nvPicPr>
          <p:cNvPr id="36869" name="Picture 7">
            <a:extLst>
              <a:ext uri="{FF2B5EF4-FFF2-40B4-BE49-F238E27FC236}">
                <a16:creationId xmlns:a16="http://schemas.microsoft.com/office/drawing/2014/main" id="{A516E097-6A23-0C4F-8DBB-E355E0DF2D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15111"/>
          <a:stretch>
            <a:fillRect/>
          </a:stretch>
        </p:blipFill>
        <p:spPr bwMode="auto">
          <a:xfrm>
            <a:off x="1600200" y="3324225"/>
            <a:ext cx="6289675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2283A-8159-1242-A27A-09F09B5A1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5800"/>
            <a:ext cx="7772400" cy="1371600"/>
          </a:xfrm>
        </p:spPr>
        <p:txBody>
          <a:bodyPr>
            <a:normAutofit fontScale="90000"/>
          </a:bodyPr>
          <a:lstStyle/>
          <a:p>
            <a:pPr marL="320040" indent="-32004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en-US" sz="5300" dirty="0">
                <a:solidFill>
                  <a:schemeClr val="tx2">
                    <a:satMod val="200000"/>
                  </a:schemeClr>
                </a:solidFill>
              </a:rPr>
              <a:t>Time Allocations</a:t>
            </a:r>
            <a:br>
              <a:rPr lang="en-US" dirty="0">
                <a:solidFill>
                  <a:schemeClr val="tx2">
                    <a:satMod val="200000"/>
                  </a:schemeClr>
                </a:solidFill>
              </a:rPr>
            </a:br>
            <a:endParaRPr lang="en-US" dirty="0">
              <a:solidFill>
                <a:schemeClr val="tx2">
                  <a:satMod val="200000"/>
                </a:schemeClr>
              </a:solidFill>
            </a:endParaRP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8C762EB7-8D56-0441-A4B6-A8F02C6C003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400" y="1676400"/>
            <a:ext cx="7772400" cy="4724400"/>
          </a:xfrm>
        </p:spPr>
        <p:txBody>
          <a:bodyPr/>
          <a:lstStyle/>
          <a:p>
            <a:pPr marL="411163" eaLnBrk="1" hangingPunct="1">
              <a:spcAft>
                <a:spcPct val="0"/>
              </a:spcAft>
              <a:buFont typeface="Wingdings" pitchFamily="2" charset="2"/>
              <a:buNone/>
            </a:pPr>
            <a:r>
              <a:rPr lang="en-US" altLang="en-US" sz="3200" b="1" u="sng"/>
              <a:t>Writing</a:t>
            </a:r>
          </a:p>
          <a:p>
            <a:pPr marL="411163" eaLnBrk="1" hangingPunct="1">
              <a:spcAft>
                <a:spcPct val="0"/>
              </a:spcAft>
              <a:buFont typeface="Wingdings" pitchFamily="2" charset="2"/>
              <a:buChar char=""/>
            </a:pPr>
            <a:r>
              <a:rPr lang="en-US" altLang="en-US" sz="3200"/>
              <a:t>25 minutes</a:t>
            </a:r>
          </a:p>
          <a:p>
            <a:pPr marL="411163" eaLnBrk="1" hangingPunct="1">
              <a:spcAft>
                <a:spcPct val="0"/>
              </a:spcAft>
              <a:buFont typeface="Wingdings" pitchFamily="2" charset="2"/>
              <a:buChar char=""/>
            </a:pPr>
            <a:r>
              <a:rPr lang="en-US" altLang="en-US" sz="3200"/>
              <a:t>Time not a factor</a:t>
            </a:r>
          </a:p>
          <a:p>
            <a:pPr marL="411163" eaLnBrk="1" hangingPunct="1">
              <a:spcAft>
                <a:spcPct val="0"/>
              </a:spcAft>
              <a:buFont typeface="Wingdings" pitchFamily="2" charset="2"/>
              <a:buChar char=""/>
            </a:pPr>
            <a:endParaRPr lang="en-US" altLang="en-US" sz="3200"/>
          </a:p>
          <a:p>
            <a:pPr marL="411163" eaLnBrk="1" hangingPunct="1">
              <a:spcAft>
                <a:spcPct val="0"/>
              </a:spcAft>
              <a:buFont typeface="Wingdings" pitchFamily="2" charset="2"/>
              <a:buNone/>
            </a:pPr>
            <a:r>
              <a:rPr lang="en-US" altLang="en-US" sz="3200" b="1" u="sng"/>
              <a:t>Doing/Building</a:t>
            </a:r>
          </a:p>
          <a:p>
            <a:pPr marL="411163" eaLnBrk="1" hangingPunct="1">
              <a:spcAft>
                <a:spcPct val="0"/>
              </a:spcAft>
              <a:buFont typeface="Wingdings" pitchFamily="2" charset="2"/>
              <a:buChar char=""/>
            </a:pPr>
            <a:r>
              <a:rPr lang="en-US" altLang="en-US" sz="3200"/>
              <a:t>20 minutes</a:t>
            </a:r>
          </a:p>
          <a:p>
            <a:pPr marL="411163" eaLnBrk="1" hangingPunct="1">
              <a:spcAft>
                <a:spcPct val="0"/>
              </a:spcAft>
              <a:buFont typeface="Wingdings" pitchFamily="2" charset="2"/>
              <a:buChar char=""/>
            </a:pPr>
            <a:r>
              <a:rPr lang="en-US" altLang="en-US" sz="3200"/>
              <a:t>Time is used as a tie-breaker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>
            <a:extLst>
              <a:ext uri="{FF2B5EF4-FFF2-40B4-BE49-F238E27FC236}">
                <a16:creationId xmlns:a16="http://schemas.microsoft.com/office/drawing/2014/main" id="{77A86770-396B-C845-B2A7-B33ADA3211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7037" r="17500" b="14445"/>
          <a:stretch>
            <a:fillRect/>
          </a:stretch>
        </p:blipFill>
        <p:spPr bwMode="auto">
          <a:xfrm>
            <a:off x="0" y="0"/>
            <a:ext cx="56388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Content Placeholder 3">
            <a:extLst>
              <a:ext uri="{FF2B5EF4-FFF2-40B4-BE49-F238E27FC236}">
                <a16:creationId xmlns:a16="http://schemas.microsoft.com/office/drawing/2014/main" id="{50C50AD0-4FE5-544C-AF94-21C2EF3F52E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4" t="5254" r="21631" b="13614"/>
          <a:stretch>
            <a:fillRect/>
          </a:stretch>
        </p:blipFill>
        <p:spPr>
          <a:xfrm>
            <a:off x="4572000" y="3333750"/>
            <a:ext cx="4570413" cy="3522663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>
            <a:extLst>
              <a:ext uri="{FF2B5EF4-FFF2-40B4-BE49-F238E27FC236}">
                <a16:creationId xmlns:a16="http://schemas.microsoft.com/office/drawing/2014/main" id="{1742D812-78A9-DA44-B260-20667CA3F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r="22501" b="8888"/>
          <a:stretch>
            <a:fillRect/>
          </a:stretch>
        </p:blipFill>
        <p:spPr bwMode="auto">
          <a:xfrm>
            <a:off x="152400" y="76200"/>
            <a:ext cx="5368925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2">
            <a:extLst>
              <a:ext uri="{FF2B5EF4-FFF2-40B4-BE49-F238E27FC236}">
                <a16:creationId xmlns:a16="http://schemas.microsoft.com/office/drawing/2014/main" id="{7E1D08BB-1B50-A348-9F73-A20155FA3F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3" t="14445" r="18333" b="30740"/>
          <a:stretch>
            <a:fillRect/>
          </a:stretch>
        </p:blipFill>
        <p:spPr bwMode="auto">
          <a:xfrm>
            <a:off x="3886200" y="3810000"/>
            <a:ext cx="5105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>
            <a:extLst>
              <a:ext uri="{FF2B5EF4-FFF2-40B4-BE49-F238E27FC236}">
                <a16:creationId xmlns:a16="http://schemas.microsoft.com/office/drawing/2014/main" id="{A7AABEB9-4078-204B-820E-1697DF3883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7" t="24815" r="28333" b="9999"/>
          <a:stretch>
            <a:fillRect/>
          </a:stretch>
        </p:blipFill>
        <p:spPr bwMode="auto">
          <a:xfrm>
            <a:off x="4572000" y="2657475"/>
            <a:ext cx="4572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2">
            <a:extLst>
              <a:ext uri="{FF2B5EF4-FFF2-40B4-BE49-F238E27FC236}">
                <a16:creationId xmlns:a16="http://schemas.microsoft.com/office/drawing/2014/main" id="{D0B6047D-9AAB-3045-A7C3-D1427E07C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9" t="12962" r="20833" b="12962"/>
          <a:stretch>
            <a:fillRect/>
          </a:stretch>
        </p:blipFill>
        <p:spPr bwMode="auto">
          <a:xfrm>
            <a:off x="15875" y="76200"/>
            <a:ext cx="47244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>
            <a:extLst>
              <a:ext uri="{FF2B5EF4-FFF2-40B4-BE49-F238E27FC236}">
                <a16:creationId xmlns:a16="http://schemas.microsoft.com/office/drawing/2014/main" id="{FAD0A107-7A5B-4847-BE10-7AEA523DCD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7" t="14445" r="24998" b="15926"/>
          <a:stretch>
            <a:fillRect/>
          </a:stretch>
        </p:blipFill>
        <p:spPr bwMode="auto">
          <a:xfrm>
            <a:off x="5029200" y="66675"/>
            <a:ext cx="3962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>
            <a:extLst>
              <a:ext uri="{FF2B5EF4-FFF2-40B4-BE49-F238E27FC236}">
                <a16:creationId xmlns:a16="http://schemas.microsoft.com/office/drawing/2014/main" id="{6B7D7857-E5A3-B340-91C9-584FB42B40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3" t="4076" r="20833" b="15926"/>
          <a:stretch>
            <a:fillRect/>
          </a:stretch>
        </p:blipFill>
        <p:spPr bwMode="auto">
          <a:xfrm>
            <a:off x="76200" y="38100"/>
            <a:ext cx="4419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2">
            <a:extLst>
              <a:ext uri="{FF2B5EF4-FFF2-40B4-BE49-F238E27FC236}">
                <a16:creationId xmlns:a16="http://schemas.microsoft.com/office/drawing/2014/main" id="{0B5D0CF3-B720-8440-975C-4A6958C2F8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4" t="12962" r="20833" b="30740"/>
          <a:stretch>
            <a:fillRect/>
          </a:stretch>
        </p:blipFill>
        <p:spPr bwMode="auto">
          <a:xfrm>
            <a:off x="3505200" y="3648075"/>
            <a:ext cx="49530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F930E9C8-AC7F-1E45-92BB-15E85D877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1" t="11481" r="15833" b="14444"/>
          <a:stretch>
            <a:fillRect/>
          </a:stretch>
        </p:blipFill>
        <p:spPr bwMode="auto">
          <a:xfrm>
            <a:off x="3484563" y="2971800"/>
            <a:ext cx="56388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>
            <a:extLst>
              <a:ext uri="{FF2B5EF4-FFF2-40B4-BE49-F238E27FC236}">
                <a16:creationId xmlns:a16="http://schemas.microsoft.com/office/drawing/2014/main" id="{E1D9275F-1B82-B745-87F0-8C15F67878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4" t="14444" r="16667" b="20370"/>
          <a:stretch>
            <a:fillRect/>
          </a:stretch>
        </p:blipFill>
        <p:spPr bwMode="auto">
          <a:xfrm>
            <a:off x="0" y="17463"/>
            <a:ext cx="5802313" cy="386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3ED03-E35B-784E-97CD-EFDED26AA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285741"/>
            <a:ext cx="3639747" cy="2057400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dirty="0"/>
              <a:t>The WIDI Closet</a:t>
            </a:r>
          </a:p>
        </p:txBody>
      </p:sp>
      <p:pic>
        <p:nvPicPr>
          <p:cNvPr id="43011" name="Content Placeholder 3">
            <a:extLst>
              <a:ext uri="{FF2B5EF4-FFF2-40B4-BE49-F238E27FC236}">
                <a16:creationId xmlns:a16="http://schemas.microsoft.com/office/drawing/2014/main" id="{54F6C468-431E-AC41-93B5-65750616F19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0" r="1764"/>
          <a:stretch>
            <a:fillRect/>
          </a:stretch>
        </p:blipFill>
        <p:spPr>
          <a:xfrm>
            <a:off x="5105400" y="107950"/>
            <a:ext cx="3741738" cy="652145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B6481-82E2-094B-A05F-2AE2F6C84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838200"/>
            <a:ext cx="6511925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Objects and Materials</a:t>
            </a:r>
          </a:p>
        </p:txBody>
      </p:sp>
      <p:sp>
        <p:nvSpPr>
          <p:cNvPr id="8195" name="Content Placeholder 2">
            <a:extLst>
              <a:ext uri="{FF2B5EF4-FFF2-40B4-BE49-F238E27FC236}">
                <a16:creationId xmlns:a16="http://schemas.microsoft.com/office/drawing/2014/main" id="{9E6E33E6-930B-A844-B6D8-562EE52EC5B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6629400" cy="3475038"/>
          </a:xfrm>
        </p:spPr>
        <p:txBody>
          <a:bodyPr/>
          <a:lstStyle/>
          <a:p>
            <a:r>
              <a:rPr lang="en-US" altLang="en-US" sz="4000"/>
              <a:t>Same Objects/Models and Materials are used for all teams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7AD4-DD50-4244-862B-A1E39D6D3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" y="304800"/>
            <a:ext cx="8915400" cy="1143000"/>
          </a:xfrm>
        </p:spPr>
        <p:txBody>
          <a:bodyPr/>
          <a:lstStyle/>
          <a:p>
            <a:pPr>
              <a:defRPr/>
            </a:pPr>
            <a:r>
              <a:rPr lang="en-US" sz="4400" dirty="0">
                <a:solidFill>
                  <a:schemeClr val="tx2">
                    <a:satMod val="200000"/>
                  </a:schemeClr>
                </a:solidFill>
              </a:rPr>
              <a:t>Examples of Possible Materials</a:t>
            </a:r>
            <a:endParaRPr lang="en-US" sz="4400" dirty="0"/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id="{F54D0D7F-A810-F44C-99AC-F026FC65680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100" y="1371600"/>
            <a:ext cx="8915400" cy="5105400"/>
          </a:xfrm>
        </p:spPr>
        <p:txBody>
          <a:bodyPr/>
          <a:lstStyle/>
          <a:p>
            <a:r>
              <a:rPr lang="en-US" altLang="en-US" sz="2800" b="1" u="sng"/>
              <a:t>Toys</a:t>
            </a:r>
          </a:p>
          <a:p>
            <a:pPr lvl="1"/>
            <a:r>
              <a:rPr lang="en-US" altLang="en-US" sz="2800"/>
              <a:t>Legos, K’Nex, Tinker Toys, etc.</a:t>
            </a:r>
          </a:p>
          <a:p>
            <a:r>
              <a:rPr lang="en-US" altLang="en-US" sz="2800" b="1" u="sng"/>
              <a:t>Raw Materials</a:t>
            </a:r>
          </a:p>
          <a:p>
            <a:pPr lvl="1"/>
            <a:r>
              <a:rPr lang="en-US" altLang="en-US" sz="2800" b="1" u="sng"/>
              <a:t>Office Supplies </a:t>
            </a:r>
            <a:r>
              <a:rPr lang="en-US" altLang="en-US" sz="2800"/>
              <a:t>– index cards, paper clips, push pins, labels, post-it notes, rubber bands, etc.</a:t>
            </a:r>
          </a:p>
          <a:p>
            <a:pPr lvl="1"/>
            <a:r>
              <a:rPr lang="en-US" altLang="en-US" sz="2800" b="1" u="sng"/>
              <a:t>Arts &amp; Crafts Supplies </a:t>
            </a:r>
            <a:r>
              <a:rPr lang="en-US" altLang="en-US" sz="2800"/>
              <a:t>– pipe cleaners, beads, stickers, Styrofoam balls, plastic mesh, yarn, etc.</a:t>
            </a:r>
          </a:p>
          <a:p>
            <a:pPr lvl="1"/>
            <a:r>
              <a:rPr lang="en-US" altLang="en-US" sz="2800" b="1" u="sng"/>
              <a:t>Other</a:t>
            </a:r>
            <a:r>
              <a:rPr lang="en-US" altLang="en-US" sz="2800"/>
              <a:t> – paper cups, cupcake papers, straws, nails, nuts &amp; bolts, packing peanuts, foam packing, popsicle sticks, etc.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04F3A-9ED9-2D46-8657-B5AF9B06F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7772400" cy="838200"/>
          </a:xfrm>
        </p:spPr>
        <p:txBody>
          <a:bodyPr/>
          <a:lstStyle/>
          <a:p>
            <a:pPr marL="320040" indent="-32004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en-US" dirty="0">
                <a:solidFill>
                  <a:schemeClr val="tx2">
                    <a:satMod val="200000"/>
                  </a:schemeClr>
                </a:solidFill>
              </a:rPr>
              <a:t>Written Description</a:t>
            </a: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id="{1B212C50-90F2-C449-8B9C-B4209E14AB9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2133600"/>
            <a:ext cx="7772400" cy="4038600"/>
          </a:xfrm>
        </p:spPr>
        <p:txBody>
          <a:bodyPr/>
          <a:lstStyle/>
          <a:p>
            <a:pPr marL="46037" indent="0" eaLnBrk="1" hangingPunct="1">
              <a:buFont typeface="Georgia" panose="02040502050405020303" pitchFamily="18" charset="0"/>
              <a:buNone/>
              <a:defRPr/>
            </a:pPr>
            <a:r>
              <a:rPr lang="en-US" altLang="en-US" sz="3600" b="1" u="sng" dirty="0"/>
              <a:t>Allowed</a:t>
            </a:r>
          </a:p>
          <a:p>
            <a:pPr lvl="1" eaLnBrk="1" hangingPunct="1">
              <a:defRPr/>
            </a:pPr>
            <a:r>
              <a:rPr lang="en-US" altLang="en-US" sz="3400" dirty="0"/>
              <a:t>Numerals</a:t>
            </a:r>
          </a:p>
          <a:p>
            <a:pPr lvl="1" eaLnBrk="1" hangingPunct="1">
              <a:defRPr/>
            </a:pPr>
            <a:r>
              <a:rPr lang="en-US" altLang="en-US" sz="3400" dirty="0"/>
              <a:t>Words</a:t>
            </a:r>
          </a:p>
          <a:p>
            <a:pPr lvl="1" eaLnBrk="1" hangingPunct="1">
              <a:defRPr/>
            </a:pPr>
            <a:r>
              <a:rPr lang="en-US" altLang="en-US" sz="3400" dirty="0"/>
              <a:t>Single letters</a:t>
            </a:r>
          </a:p>
          <a:p>
            <a:pPr eaLnBrk="1" hangingPunct="1">
              <a:defRPr/>
            </a:pPr>
            <a:r>
              <a:rPr lang="en-US" altLang="en-US" sz="4000" dirty="0"/>
              <a:t>All must fit within the context of the written description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alt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93F21-0D6B-AF4F-A14A-7D8390821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7772400" cy="838200"/>
          </a:xfrm>
        </p:spPr>
        <p:txBody>
          <a:bodyPr/>
          <a:lstStyle/>
          <a:p>
            <a:pPr marL="320040" indent="-32004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en-US" dirty="0">
                <a:solidFill>
                  <a:schemeClr val="tx2">
                    <a:satMod val="200000"/>
                  </a:schemeClr>
                </a:solidFill>
              </a:rPr>
              <a:t>Written Description</a:t>
            </a: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id="{57365A87-C791-4B40-9AAB-A514BD019D7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43000" y="2362200"/>
            <a:ext cx="6248400" cy="3886200"/>
          </a:xfrm>
        </p:spPr>
        <p:txBody>
          <a:bodyPr/>
          <a:lstStyle/>
          <a:p>
            <a:pPr marL="46037" indent="0" eaLnBrk="1" hangingPunct="1">
              <a:buFont typeface="Georgia" panose="02040502050405020303" pitchFamily="18" charset="0"/>
              <a:buNone/>
              <a:defRPr/>
            </a:pPr>
            <a:r>
              <a:rPr lang="en-US" altLang="en-US" sz="4400" b="1" u="sng" dirty="0"/>
              <a:t>Not Allowed</a:t>
            </a:r>
          </a:p>
          <a:p>
            <a:pPr lvl="1" eaLnBrk="1" hangingPunct="1">
              <a:defRPr/>
            </a:pPr>
            <a:r>
              <a:rPr lang="en-US" altLang="en-US" sz="4400" dirty="0"/>
              <a:t>Drawings</a:t>
            </a:r>
          </a:p>
          <a:p>
            <a:pPr lvl="1" eaLnBrk="1" hangingPunct="1">
              <a:defRPr/>
            </a:pPr>
            <a:r>
              <a:rPr lang="en-US" altLang="en-US" sz="4400" dirty="0"/>
              <a:t>Diagrams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CE31A-D54A-1343-8429-74C07F1B2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81000"/>
            <a:ext cx="7772400" cy="1143000"/>
          </a:xfrm>
        </p:spPr>
        <p:txBody>
          <a:bodyPr/>
          <a:lstStyle/>
          <a:p>
            <a:pPr marL="320040" indent="-32004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en-US" dirty="0">
                <a:solidFill>
                  <a:schemeClr val="tx2">
                    <a:satMod val="200000"/>
                  </a:schemeClr>
                </a:solidFill>
              </a:rPr>
              <a:t>Written Description</a:t>
            </a:r>
            <a:br>
              <a:rPr lang="en-US" dirty="0">
                <a:solidFill>
                  <a:schemeClr val="tx2">
                    <a:satMod val="200000"/>
                  </a:schemeClr>
                </a:solidFill>
              </a:rPr>
            </a:br>
            <a:r>
              <a:rPr lang="en-US" dirty="0">
                <a:solidFill>
                  <a:schemeClr val="tx2">
                    <a:satMod val="200000"/>
                  </a:schemeClr>
                </a:solidFill>
              </a:rPr>
              <a:t>Symbols</a:t>
            </a:r>
          </a:p>
        </p:txBody>
      </p:sp>
      <p:sp>
        <p:nvSpPr>
          <p:cNvPr id="12291" name="Content Placeholder 2">
            <a:extLst>
              <a:ext uri="{FF2B5EF4-FFF2-40B4-BE49-F238E27FC236}">
                <a16:creationId xmlns:a16="http://schemas.microsoft.com/office/drawing/2014/main" id="{AE702601-15B9-6141-BB66-7BA8EFD556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2019300"/>
            <a:ext cx="8077200" cy="4381500"/>
          </a:xfrm>
        </p:spPr>
        <p:txBody>
          <a:bodyPr/>
          <a:lstStyle/>
          <a:p>
            <a:pPr eaLnBrk="1" hangingPunct="1"/>
            <a:r>
              <a:rPr lang="en-US" altLang="en-US" sz="3600"/>
              <a:t>Any symbol that could be interpreted as a diagram must fit within the context of the written description.</a:t>
            </a:r>
          </a:p>
          <a:p>
            <a:pPr lvl="1" eaLnBrk="1" hangingPunct="1"/>
            <a:r>
              <a:rPr lang="en-US" altLang="en-US" sz="3400"/>
              <a:t>e.g. –</a:t>
            </a:r>
          </a:p>
          <a:p>
            <a:pPr lvl="2" eaLnBrk="1" hangingPunct="1"/>
            <a:r>
              <a:rPr lang="en-US" altLang="en-US" sz="3200"/>
              <a:t>joined at 45º is allowed</a:t>
            </a:r>
          </a:p>
          <a:p>
            <a:pPr lvl="2" eaLnBrk="1" hangingPunct="1"/>
            <a:r>
              <a:rPr lang="en-US" altLang="en-US" sz="3200"/>
              <a:t>Joined at       is not allowed</a:t>
            </a:r>
          </a:p>
          <a:p>
            <a:pPr eaLnBrk="1" hangingPunct="1"/>
            <a:endParaRPr lang="en-US" alt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B999D4A-231A-1146-BACD-3358096CBC78}"/>
              </a:ext>
            </a:extLst>
          </p:cNvPr>
          <p:cNvCxnSpPr/>
          <p:nvPr/>
        </p:nvCxnSpPr>
        <p:spPr>
          <a:xfrm flipH="1">
            <a:off x="3352800" y="5791200"/>
            <a:ext cx="381000" cy="3048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8B4C3F3-20CB-A64D-A661-D16914719579}"/>
              </a:ext>
            </a:extLst>
          </p:cNvPr>
          <p:cNvCxnSpPr/>
          <p:nvPr/>
        </p:nvCxnSpPr>
        <p:spPr>
          <a:xfrm>
            <a:off x="3352800" y="6096000"/>
            <a:ext cx="381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76E00-8DE1-824C-96C7-48F788644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457200"/>
            <a:ext cx="6511925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Scoring</a:t>
            </a:r>
          </a:p>
        </p:txBody>
      </p:sp>
      <p:sp>
        <p:nvSpPr>
          <p:cNvPr id="16387" name="Content Placeholder 2">
            <a:extLst>
              <a:ext uri="{FF2B5EF4-FFF2-40B4-BE49-F238E27FC236}">
                <a16:creationId xmlns:a16="http://schemas.microsoft.com/office/drawing/2014/main" id="{0EE947FF-A8FD-3745-B3C0-A14CFDBBA9C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524000"/>
            <a:ext cx="7543800" cy="4419600"/>
          </a:xfrm>
        </p:spPr>
        <p:txBody>
          <a:bodyPr/>
          <a:lstStyle/>
          <a:p>
            <a:pPr>
              <a:defRPr/>
            </a:pPr>
            <a:r>
              <a:rPr lang="en-US" altLang="en-US" sz="3600" dirty="0"/>
              <a:t>Winner is the Team that:</a:t>
            </a:r>
          </a:p>
          <a:p>
            <a:pPr lvl="1">
              <a:defRPr/>
            </a:pPr>
            <a:r>
              <a:rPr lang="en-US" altLang="en-US" sz="2800" dirty="0"/>
              <a:t>Builds the object nearest to the original model</a:t>
            </a:r>
          </a:p>
          <a:p>
            <a:pPr lvl="1">
              <a:defRPr/>
            </a:pPr>
            <a:r>
              <a:rPr lang="en-US" altLang="en-US" sz="2800" dirty="0"/>
              <a:t>AND has properly written instructions</a:t>
            </a:r>
          </a:p>
          <a:p>
            <a:pPr marL="365125" lvl="1" indent="0">
              <a:buFont typeface="Georgia" panose="02040502050405020303" pitchFamily="18" charset="0"/>
              <a:buNone/>
              <a:defRPr/>
            </a:pPr>
            <a:endParaRPr lang="en-US" altLang="en-US" sz="1400" dirty="0"/>
          </a:p>
          <a:p>
            <a:pPr>
              <a:defRPr/>
            </a:pPr>
            <a:r>
              <a:rPr lang="en-US" altLang="en-US" sz="3600" dirty="0"/>
              <a:t>Tie-Breaker:</a:t>
            </a:r>
          </a:p>
          <a:p>
            <a:pPr lvl="1">
              <a:defRPr/>
            </a:pPr>
            <a:r>
              <a:rPr lang="en-US" altLang="en-US" sz="2800" dirty="0"/>
              <a:t>Shortest time of construction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lipstream">
  <a:themeElements>
    <a:clrScheme name="Custom 1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0D78C9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804</TotalTime>
  <Words>497</Words>
  <Application>Microsoft Macintosh PowerPoint</Application>
  <PresentationFormat>On-screen Show (4:3)</PresentationFormat>
  <Paragraphs>102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Corbel</vt:lpstr>
      <vt:lpstr>Arial</vt:lpstr>
      <vt:lpstr>Trebuchet MS</vt:lpstr>
      <vt:lpstr>Georgia</vt:lpstr>
      <vt:lpstr>Calibri</vt:lpstr>
      <vt:lpstr>Wingdings</vt:lpstr>
      <vt:lpstr>Slipstream</vt:lpstr>
      <vt:lpstr>WRITE IT  DO IT  </vt:lpstr>
      <vt:lpstr>The Competition</vt:lpstr>
      <vt:lpstr>Time Allocations </vt:lpstr>
      <vt:lpstr>Objects and Materials</vt:lpstr>
      <vt:lpstr>Examples of Possible Materials</vt:lpstr>
      <vt:lpstr>Written Description</vt:lpstr>
      <vt:lpstr>Written Description</vt:lpstr>
      <vt:lpstr>Written Description Symbols</vt:lpstr>
      <vt:lpstr>Scoring</vt:lpstr>
      <vt:lpstr>Scoring</vt:lpstr>
      <vt:lpstr>Scoring Violations</vt:lpstr>
      <vt:lpstr>Strategy</vt:lpstr>
      <vt:lpstr>Orientation of Parts of the Object</vt:lpstr>
      <vt:lpstr>Estimating Distances</vt:lpstr>
      <vt:lpstr>Use Texting Skills</vt:lpstr>
      <vt:lpstr>Checking Work</vt:lpstr>
      <vt:lpstr>Example Rubric</vt:lpstr>
      <vt:lpstr>Blank Rubric</vt:lpstr>
      <vt:lpstr>Example Rubric #2</vt:lpstr>
      <vt:lpstr>Practice Examples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WIDI Closet</vt:lpstr>
    </vt:vector>
  </TitlesOfParts>
  <Company>Nebraska Department of Education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WRITE IT  DO IT</dc:title>
  <dc:creator>jwoodland</dc:creator>
  <cp:lastModifiedBy>Microsoft Office User</cp:lastModifiedBy>
  <cp:revision>53</cp:revision>
  <dcterms:created xsi:type="dcterms:W3CDTF">2011-07-07T03:42:42Z</dcterms:created>
  <dcterms:modified xsi:type="dcterms:W3CDTF">2021-08-04T16:51:10Z</dcterms:modified>
</cp:coreProperties>
</file>